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E6FCF8-022F-4F2C-A7D5-D38EFCFF94BF}" v="475" dt="2025-03-02T18:26:20.549"/>
    <p1510:client id="{F8470959-C4A9-482E-8D86-568DAFC77124}" v="384" dt="2025-03-03T19:56:09.5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FA146D3-0D6A-5855-360B-966136CF6EAE}"/>
              </a:ext>
            </a:extLst>
          </p:cNvPr>
          <p:cNvSpPr txBox="1"/>
          <p:nvPr/>
        </p:nvSpPr>
        <p:spPr>
          <a:xfrm>
            <a:off x="1654138" y="72879"/>
            <a:ext cx="823426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b="1" dirty="0">
                <a:latin typeface="Times New Roman"/>
                <a:ea typeface="Calibri"/>
                <a:cs typeface="Calibri"/>
              </a:rPr>
              <a:t>SEGUIMIENTO EN VIDA REAL DE PACIENTESCON ASMA GRAVE NO CONTROLADO EN TRATAMIENTO CON TEZEPELUMAB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18F146E-F303-1784-3030-F9387DBCB14A}"/>
              </a:ext>
            </a:extLst>
          </p:cNvPr>
          <p:cNvSpPr txBox="1"/>
          <p:nvPr/>
        </p:nvSpPr>
        <p:spPr>
          <a:xfrm>
            <a:off x="3718" y="4955727"/>
            <a:ext cx="4495651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latin typeface="Arial"/>
                <a:ea typeface="Calibri"/>
                <a:cs typeface="Arial"/>
              </a:rPr>
              <a:t> </a:t>
            </a:r>
            <a:endParaRPr lang="es-ES">
              <a:ea typeface="Calibri"/>
              <a:cs typeface="Calibri"/>
            </a:endParaRPr>
          </a:p>
          <a:p>
            <a:endParaRPr lang="es-ES" sz="3200" dirty="0">
              <a:ea typeface="Calibri"/>
              <a:cs typeface="Calibri"/>
            </a:endParaRPr>
          </a:p>
        </p:txBody>
      </p:sp>
      <p:pic>
        <p:nvPicPr>
          <p:cNvPr id="10" name="Imagen 9" descr="Tabla&#10;&#10;El contenido generado por inteligencia artificial puede ser incorrecto.">
            <a:extLst>
              <a:ext uri="{FF2B5EF4-FFF2-40B4-BE49-F238E27FC236}">
                <a16:creationId xmlns:a16="http://schemas.microsoft.com/office/drawing/2014/main" id="{26E66894-0E22-2868-D4B3-8BEAD9F3D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760" y="433305"/>
            <a:ext cx="2545601" cy="5621548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97EF950-1933-5912-354D-A0C7CBF9B614}"/>
              </a:ext>
            </a:extLst>
          </p:cNvPr>
          <p:cNvSpPr/>
          <p:nvPr/>
        </p:nvSpPr>
        <p:spPr>
          <a:xfrm>
            <a:off x="260774" y="1714377"/>
            <a:ext cx="9206467" cy="19191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FEA223-CC9D-35F7-E10D-6BA5E9F9DEBD}"/>
              </a:ext>
            </a:extLst>
          </p:cNvPr>
          <p:cNvSpPr txBox="1"/>
          <p:nvPr/>
        </p:nvSpPr>
        <p:spPr>
          <a:xfrm>
            <a:off x="349022" y="1716358"/>
            <a:ext cx="9215637" cy="193899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b="1" dirty="0">
                <a:latin typeface="Arial"/>
                <a:ea typeface="Calibri"/>
                <a:cs typeface="Arial"/>
              </a:rPr>
              <a:t>INTRODUCCIÓN</a:t>
            </a:r>
          </a:p>
          <a:p>
            <a:r>
              <a:rPr lang="es-ES" sz="2000" dirty="0">
                <a:latin typeface="Arial"/>
                <a:ea typeface="Calibri"/>
                <a:cs typeface="Arial"/>
              </a:rPr>
              <a:t>El asma grave no controlado (AGNC) se define como aquella que permanece mal controlada a pesar de recibir tratamiento con dosis altas de ICS(corticoesteroides inhalados) u OCS (orales) durante al menos 6 meses. </a:t>
            </a:r>
            <a:r>
              <a:rPr lang="es-ES" sz="2000" err="1">
                <a:latin typeface="Arial"/>
                <a:ea typeface="+mn-lt"/>
                <a:cs typeface="+mn-lt"/>
              </a:rPr>
              <a:t>Tezepelumab</a:t>
            </a:r>
            <a:r>
              <a:rPr lang="es-ES" sz="2000" dirty="0">
                <a:latin typeface="Arial"/>
                <a:ea typeface="+mn-lt"/>
                <a:cs typeface="+mn-lt"/>
              </a:rPr>
              <a:t> es un </a:t>
            </a:r>
            <a:r>
              <a:rPr lang="es-ES" sz="2000" err="1">
                <a:latin typeface="Arial"/>
                <a:ea typeface="+mn-lt"/>
                <a:cs typeface="+mn-lt"/>
              </a:rPr>
              <a:t>mAb</a:t>
            </a:r>
            <a:r>
              <a:rPr lang="es-ES" sz="2000" dirty="0">
                <a:latin typeface="Arial"/>
                <a:ea typeface="+mn-lt"/>
                <a:cs typeface="+mn-lt"/>
              </a:rPr>
              <a:t> que bloquea la TSLP, inhibiendo las distintas vías inflamatorias implicadas en el AGNC.</a:t>
            </a:r>
            <a:endParaRPr lang="es-ES" dirty="0">
              <a:latin typeface="Arial"/>
              <a:ea typeface="Calibri"/>
              <a:cs typeface="Calibri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36CE4839-D2B4-F313-2148-DE00022F96F3}"/>
              </a:ext>
            </a:extLst>
          </p:cNvPr>
          <p:cNvSpPr/>
          <p:nvPr/>
        </p:nvSpPr>
        <p:spPr>
          <a:xfrm>
            <a:off x="4957213" y="3881639"/>
            <a:ext cx="4397735" cy="253314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9E116D1-63EF-5058-DF05-077038C8E0B2}"/>
              </a:ext>
            </a:extLst>
          </p:cNvPr>
          <p:cNvSpPr txBox="1"/>
          <p:nvPr/>
        </p:nvSpPr>
        <p:spPr>
          <a:xfrm>
            <a:off x="4956719" y="3974347"/>
            <a:ext cx="4397487" cy="22467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b="1" dirty="0">
                <a:latin typeface="Arial"/>
                <a:ea typeface="Calibri"/>
                <a:cs typeface="Arial"/>
              </a:rPr>
              <a:t>METODOLOGIA</a:t>
            </a:r>
            <a:endParaRPr lang="en-US" sz="2000" b="1">
              <a:latin typeface="Arial"/>
              <a:ea typeface="Calibri"/>
              <a:cs typeface="Arial"/>
            </a:endParaRPr>
          </a:p>
          <a:p>
            <a:pPr algn="ctr"/>
            <a:r>
              <a:rPr lang="es-ES" sz="2000" dirty="0">
                <a:latin typeface="Arial"/>
                <a:ea typeface="Calibri"/>
                <a:cs typeface="Arial"/>
              </a:rPr>
              <a:t>Estudio observacional y retrospectivo que incluyó a pacientes tratados con </a:t>
            </a:r>
            <a:r>
              <a:rPr lang="es-ES" sz="2000" err="1">
                <a:latin typeface="Arial"/>
                <a:ea typeface="Calibri"/>
                <a:cs typeface="Arial"/>
              </a:rPr>
              <a:t>Tezepelumab</a:t>
            </a:r>
            <a:r>
              <a:rPr lang="es-ES" sz="2000" dirty="0">
                <a:latin typeface="Arial"/>
                <a:ea typeface="Calibri"/>
                <a:cs typeface="Arial"/>
              </a:rPr>
              <a:t> entre junio de 2023 y septiembre de 2024, tras haber recibido al menos cuatro dosis del fármaco </a:t>
            </a:r>
            <a:endParaRPr lang="es-ES" sz="2000" dirty="0">
              <a:latin typeface="Arial"/>
              <a:ea typeface="Calibri"/>
              <a:cs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0BE75B-3108-5EA1-D79C-79ACA012FA1E}"/>
              </a:ext>
            </a:extLst>
          </p:cNvPr>
          <p:cNvSpPr txBox="1"/>
          <p:nvPr/>
        </p:nvSpPr>
        <p:spPr>
          <a:xfrm>
            <a:off x="3280516" y="804140"/>
            <a:ext cx="563617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 dirty="0">
                <a:latin typeface="Arial"/>
                <a:ea typeface="Calibri"/>
                <a:cs typeface="Calibri"/>
              </a:rPr>
              <a:t>Alberto Álvarez Nápoles, Javier López </a:t>
            </a:r>
            <a:r>
              <a:rPr lang="es-ES" sz="1000" err="1">
                <a:latin typeface="Arial"/>
                <a:ea typeface="Calibri"/>
                <a:cs typeface="Calibri"/>
              </a:rPr>
              <a:t>Garcia</a:t>
            </a:r>
            <a:r>
              <a:rPr lang="es-ES" sz="1000" dirty="0">
                <a:latin typeface="Arial"/>
                <a:ea typeface="Calibri"/>
                <a:cs typeface="Calibri"/>
              </a:rPr>
              <a:t>, Álvaro </a:t>
            </a:r>
            <a:r>
              <a:rPr lang="es-ES" sz="1000" err="1">
                <a:latin typeface="Arial"/>
                <a:ea typeface="Calibri"/>
                <a:cs typeface="Calibri"/>
              </a:rPr>
              <a:t>Martinez</a:t>
            </a:r>
            <a:r>
              <a:rPr lang="es-ES" sz="1000" dirty="0">
                <a:latin typeface="Arial"/>
                <a:ea typeface="Calibri"/>
                <a:cs typeface="Calibri"/>
              </a:rPr>
              <a:t> Mesa, </a:t>
            </a:r>
            <a:r>
              <a:rPr lang="es-ES" sz="1000" dirty="0">
                <a:latin typeface="Arial"/>
                <a:ea typeface="Calibri"/>
                <a:cs typeface="Arial"/>
              </a:rPr>
              <a:t>Elena </a:t>
            </a:r>
            <a:r>
              <a:rPr lang="es-ES" sz="1000" err="1">
                <a:latin typeface="Arial"/>
                <a:ea typeface="Calibri"/>
                <a:cs typeface="Arial"/>
              </a:rPr>
              <a:t>Condorelli</a:t>
            </a:r>
            <a:r>
              <a:rPr lang="es-ES" sz="1000" dirty="0">
                <a:latin typeface="Arial"/>
                <a:ea typeface="Calibri"/>
                <a:cs typeface="Arial"/>
              </a:rPr>
              <a:t>, </a:t>
            </a:r>
            <a:r>
              <a:rPr lang="es-ES" sz="1000" err="1">
                <a:latin typeface="Arial"/>
                <a:ea typeface="Calibri"/>
                <a:cs typeface="Calibri"/>
              </a:rPr>
              <a:t>Jose</a:t>
            </a:r>
            <a:r>
              <a:rPr lang="es-ES" sz="1000" dirty="0">
                <a:latin typeface="Arial"/>
                <a:ea typeface="Calibri"/>
                <a:cs typeface="Calibri"/>
              </a:rPr>
              <a:t> Luis Velasco Garrido. Hospital Virgen de la Victoria de Málaga.</a:t>
            </a:r>
            <a:endParaRPr lang="es-ES" sz="1000">
              <a:latin typeface="Arial"/>
              <a:cs typeface="Arial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9C296AFD-EE47-B449-3371-D95FC92ACD8D}"/>
              </a:ext>
            </a:extLst>
          </p:cNvPr>
          <p:cNvSpPr/>
          <p:nvPr/>
        </p:nvSpPr>
        <p:spPr>
          <a:xfrm>
            <a:off x="256065" y="3883869"/>
            <a:ext cx="4401206" cy="2443655"/>
          </a:xfrm>
          <a:prstGeom prst="round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64CDA89-17A7-38A7-8CDA-D588C08C6394}"/>
              </a:ext>
            </a:extLst>
          </p:cNvPr>
          <p:cNvSpPr txBox="1"/>
          <p:nvPr/>
        </p:nvSpPr>
        <p:spPr>
          <a:xfrm>
            <a:off x="617483" y="3987239"/>
            <a:ext cx="367862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b="1" dirty="0">
                <a:latin typeface="Arial"/>
                <a:cs typeface="Arial"/>
              </a:rPr>
              <a:t>OBJETIVOS</a:t>
            </a:r>
            <a:endParaRPr lang="en-US" sz="2000" dirty="0">
              <a:latin typeface="Arial"/>
              <a:cs typeface="Arial"/>
            </a:endParaRPr>
          </a:p>
          <a:p>
            <a:pPr algn="ctr"/>
            <a:r>
              <a:rPr lang="es-ES" sz="2000" dirty="0">
                <a:latin typeface="Arial"/>
                <a:cs typeface="Arial"/>
              </a:rPr>
              <a:t>Evaluar en condiciones de vida real la eficacia de </a:t>
            </a:r>
            <a:r>
              <a:rPr lang="es-ES" sz="2000" err="1">
                <a:latin typeface="Arial"/>
                <a:cs typeface="Arial"/>
              </a:rPr>
              <a:t>Tezepelumab</a:t>
            </a:r>
            <a:r>
              <a:rPr lang="es-ES" sz="2000" dirty="0">
                <a:latin typeface="Arial"/>
                <a:cs typeface="Arial"/>
              </a:rPr>
              <a:t>, previamente respaldada por los resultados de ensayos clínicos</a:t>
            </a:r>
            <a:endParaRPr lang="es-E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60">
            <a:extLst>
              <a:ext uri="{FF2B5EF4-FFF2-40B4-BE49-F238E27FC236}">
                <a16:creationId xmlns:a16="http://schemas.microsoft.com/office/drawing/2014/main" id="{94A4DFD4-60CE-5624-28B8-573FDC785B42}"/>
              </a:ext>
            </a:extLst>
          </p:cNvPr>
          <p:cNvSpPr txBox="1"/>
          <p:nvPr/>
        </p:nvSpPr>
        <p:spPr>
          <a:xfrm>
            <a:off x="2800364" y="285315"/>
            <a:ext cx="9243149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b="1" dirty="0">
                <a:latin typeface="Arial"/>
                <a:ea typeface="Calibri"/>
                <a:cs typeface="Calibri"/>
              </a:rPr>
              <a:t>RESULTADOS</a:t>
            </a:r>
          </a:p>
          <a:p>
            <a:r>
              <a:rPr lang="es-ES" sz="2000" dirty="0">
                <a:latin typeface="Arial"/>
                <a:ea typeface="Calibri"/>
                <a:cs typeface="Calibri"/>
              </a:rPr>
              <a:t>Se incluyeron 30 pacientes con edad media de 56 ± 12 años. El tratamiento con </a:t>
            </a:r>
            <a:r>
              <a:rPr lang="es-ES" sz="2000" err="1">
                <a:latin typeface="Arial"/>
                <a:ea typeface="Calibri"/>
                <a:cs typeface="Calibri"/>
              </a:rPr>
              <a:t>Tezepelumab</a:t>
            </a:r>
            <a:r>
              <a:rPr lang="es-ES" sz="2000" dirty="0">
                <a:latin typeface="Arial"/>
                <a:ea typeface="Calibri"/>
                <a:cs typeface="Calibri"/>
              </a:rPr>
              <a:t> redujo las exacerbaciones con necesidad de OCS en un 47 %, mejoró el control del asma (ACT de 10 ± 3 a 12 ± 6 puntos) y aumentó el FEV1 en +236 </a:t>
            </a:r>
            <a:r>
              <a:rPr lang="es-ES" sz="2000" err="1">
                <a:latin typeface="Arial"/>
                <a:ea typeface="Calibri"/>
                <a:cs typeface="Calibri"/>
              </a:rPr>
              <a:t>mL</a:t>
            </a:r>
            <a:r>
              <a:rPr lang="es-ES" sz="2000" dirty="0">
                <a:latin typeface="Arial"/>
                <a:ea typeface="Calibri"/>
                <a:cs typeface="Calibri"/>
              </a:rPr>
              <a:t> (+5 %). También se observó disminución en eosinófilos, </a:t>
            </a:r>
            <a:r>
              <a:rPr lang="es-ES" sz="2000" err="1">
                <a:latin typeface="Arial"/>
                <a:ea typeface="Calibri"/>
                <a:cs typeface="Calibri"/>
              </a:rPr>
              <a:t>FeNO</a:t>
            </a:r>
            <a:r>
              <a:rPr lang="es-ES" sz="2000" dirty="0">
                <a:latin typeface="Arial"/>
                <a:ea typeface="Calibri"/>
                <a:cs typeface="Calibri"/>
              </a:rPr>
              <a:t> e IgE. El uso de OCS de mantenimiento se redujo al 13.3 %, y solo el 10 % de los pacientes requirió hospitalización. La suspensión del tratamiento ocurrió en el 23.3 % de los casos por falta de eficacia, sin efectos adversos reportados.</a:t>
            </a:r>
            <a:endParaRPr lang="en-US" sz="2000" dirty="0">
              <a:latin typeface="Arial"/>
              <a:ea typeface="Calibri"/>
              <a:cs typeface="Calibri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59B4550-D2CF-1E63-BD0F-1E1869B20BE6}"/>
              </a:ext>
            </a:extLst>
          </p:cNvPr>
          <p:cNvSpPr/>
          <p:nvPr/>
        </p:nvSpPr>
        <p:spPr>
          <a:xfrm>
            <a:off x="-1" y="3061138"/>
            <a:ext cx="5990897" cy="3507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66">
            <a:extLst>
              <a:ext uri="{FF2B5EF4-FFF2-40B4-BE49-F238E27FC236}">
                <a16:creationId xmlns:a16="http://schemas.microsoft.com/office/drawing/2014/main" id="{8FB4E9A2-7F33-D456-E6DD-86F8F7F5DB26}"/>
              </a:ext>
            </a:extLst>
          </p:cNvPr>
          <p:cNvSpPr txBox="1"/>
          <p:nvPr/>
        </p:nvSpPr>
        <p:spPr>
          <a:xfrm>
            <a:off x="2232" y="3061140"/>
            <a:ext cx="5534041" cy="31700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b="1" dirty="0">
                <a:latin typeface="Arial"/>
                <a:ea typeface="Calibri"/>
                <a:cs typeface="Calibri"/>
              </a:rPr>
              <a:t>CONCLUSIONES</a:t>
            </a:r>
            <a:endParaRPr lang="en-US" sz="2000">
              <a:latin typeface="Arial"/>
              <a:ea typeface="Calibri"/>
              <a:cs typeface="Calibri"/>
            </a:endParaRPr>
          </a:p>
          <a:p>
            <a:pPr algn="ctr"/>
            <a:r>
              <a:rPr lang="es-ES" sz="2000" err="1">
                <a:latin typeface="Arial"/>
                <a:ea typeface="Calibri"/>
                <a:cs typeface="Calibri"/>
              </a:rPr>
              <a:t>Tezepelumab</a:t>
            </a:r>
            <a:r>
              <a:rPr lang="es-ES" sz="2000" dirty="0">
                <a:latin typeface="Arial"/>
                <a:ea typeface="Calibri"/>
                <a:cs typeface="Calibri"/>
              </a:rPr>
              <a:t> ha demostrado ser eficaz en la reducción de exacerbaciones, la mejora del control del asma y el incremento de la función pulmonar en condiciones de vida real, manteniendo un perfil de seguridad favorable. Sin embargo, se requiere un seguimiento más prolongado y estudios con un mayor número de pacientes para consolidar la evidencia de su eficacia a largo plazo.</a:t>
            </a:r>
          </a:p>
        </p:txBody>
      </p:sp>
      <p:pic>
        <p:nvPicPr>
          <p:cNvPr id="7" name="Imagen 6" descr="Captura de pantalla de un celular con letras&#10;&#10;El contenido generado por inteligencia artificial puede ser incorrecto.">
            <a:extLst>
              <a:ext uri="{FF2B5EF4-FFF2-40B4-BE49-F238E27FC236}">
                <a16:creationId xmlns:a16="http://schemas.microsoft.com/office/drawing/2014/main" id="{50ECA327-DF35-BE52-FEFE-4065A6262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96094"/>
            <a:ext cx="5347136" cy="34963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433</cp:revision>
  <dcterms:created xsi:type="dcterms:W3CDTF">2024-02-05T13:08:18Z</dcterms:created>
  <dcterms:modified xsi:type="dcterms:W3CDTF">2025-03-03T19:57:07Z</dcterms:modified>
</cp:coreProperties>
</file>