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61" r:id="rId3"/>
    <p:sldId id="263" r:id="rId4"/>
    <p:sldId id="264" r:id="rId5"/>
    <p:sldId id="262" r:id="rId6"/>
    <p:sldId id="259" r:id="rId7"/>
    <p:sldId id="258" r:id="rId8"/>
    <p:sldId id="260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7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424DD-980D-46B7-AEBC-B057086DD908}" type="datetimeFigureOut">
              <a:rPr lang="es-ES" smtClean="0"/>
              <a:t>01/03/2025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DD0E7-938F-4699-98B7-92710B1F1E7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32362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4DD0E7-938F-4699-98B7-92710B1F1E7A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9227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01/03/2025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/>
          <p:cNvSpPr txBox="1"/>
          <p:nvPr/>
        </p:nvSpPr>
        <p:spPr>
          <a:xfrm>
            <a:off x="775797" y="3063529"/>
            <a:ext cx="5491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UGC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de Neumología. Hospital Universitario de Jerez de la Frontera, Cádiz (España)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 1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7" name="CuadroTexto 6"/>
          <p:cNvSpPr txBox="1"/>
          <p:nvPr/>
        </p:nvSpPr>
        <p:spPr>
          <a:xfrm>
            <a:off x="755576" y="2793279"/>
            <a:ext cx="7436188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S. García Morales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M. Utrero Rico</a:t>
            </a:r>
            <a:r>
              <a:rPr lang="es-E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I. Romero Espejo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P.Erdozain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Pérez</a:t>
            </a:r>
            <a:r>
              <a:rPr lang="es-E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J.G. Soto Campos</a:t>
            </a:r>
            <a:r>
              <a:rPr lang="es-ES" sz="1000" b="1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000" b="1" dirty="0">
                <a:latin typeface="Arial" panose="020B0604020202020204" pitchFamily="34" charset="0"/>
                <a:cs typeface="Arial" panose="020B0604020202020204" pitchFamily="34" charset="0"/>
              </a:rPr>
              <a:t>F. Pérez </a:t>
            </a:r>
            <a:r>
              <a:rPr lang="es-ES" sz="1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Grimaldi</a:t>
            </a:r>
            <a:r>
              <a:rPr lang="es-ES" sz="1000" b="1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11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ES" dirty="0"/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1513761" y="913890"/>
            <a:ext cx="5544616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900" b="1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Neumólogo vs ChatGPT en la decisión de terapia biológica en asma grave no controlado</a:t>
            </a:r>
            <a:r>
              <a:rPr kumimoji="0" lang="es-ES" sz="60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kumimoji="0" lang="es-ES" sz="6000" b="0" i="0" u="none" strike="noStrike" kern="10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kumimoji="0" lang="es-ES" sz="60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9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63633" y="3248718"/>
            <a:ext cx="2523051" cy="1894782"/>
          </a:xfrm>
          <a:prstGeom prst="rect">
            <a:avLst/>
          </a:prstGeom>
        </p:spPr>
      </p:pic>
      <p:sp>
        <p:nvSpPr>
          <p:cNvPr id="10" name="L-Shape 6"/>
          <p:cNvSpPr/>
          <p:nvPr/>
        </p:nvSpPr>
        <p:spPr>
          <a:xfrm rot="5400000">
            <a:off x="3671988" y="-572875"/>
            <a:ext cx="953434" cy="7272808"/>
          </a:xfrm>
          <a:prstGeom prst="corner">
            <a:avLst>
              <a:gd name="adj1" fmla="val 16120"/>
              <a:gd name="adj2" fmla="val 16110"/>
            </a:avLst>
          </a:prstGeom>
          <a:solidFill>
            <a:srgbClr val="15C2FF"/>
          </a:solidFill>
          <a:ln w="12700" cap="flat" cmpd="sng" algn="ctr">
            <a:noFill/>
            <a:prstDash val="solid"/>
            <a:miter lim="800000"/>
          </a:ln>
          <a:effectLst/>
        </p:spPr>
      </p:sp>
      <p:pic>
        <p:nvPicPr>
          <p:cNvPr id="11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639502" y="102852"/>
            <a:ext cx="2504498" cy="229967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ángulo 34"/>
          <p:cNvSpPr/>
          <p:nvPr/>
        </p:nvSpPr>
        <p:spPr>
          <a:xfrm>
            <a:off x="8109996" y="4383835"/>
            <a:ext cx="1004037" cy="7137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9" name="object 3"/>
          <p:cNvGrpSpPr/>
          <p:nvPr/>
        </p:nvGrpSpPr>
        <p:grpSpPr>
          <a:xfrm>
            <a:off x="4891807" y="1310814"/>
            <a:ext cx="4008755" cy="3548786"/>
            <a:chOff x="3689603" y="1482864"/>
            <a:chExt cx="5052059" cy="3108960"/>
          </a:xfrm>
        </p:grpSpPr>
        <p:pic>
          <p:nvPicPr>
            <p:cNvPr id="40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9603" y="1482864"/>
              <a:ext cx="5052059" cy="3108960"/>
            </a:xfrm>
            <a:prstGeom prst="rect">
              <a:avLst/>
            </a:prstGeom>
          </p:spPr>
        </p:pic>
        <p:sp>
          <p:nvSpPr>
            <p:cNvPr id="41" name="object 5"/>
            <p:cNvSpPr/>
            <p:nvPr/>
          </p:nvSpPr>
          <p:spPr>
            <a:xfrm>
              <a:off x="3779519" y="1563624"/>
              <a:ext cx="4876800" cy="2952115"/>
            </a:xfrm>
            <a:custGeom>
              <a:avLst/>
              <a:gdLst/>
              <a:ahLst/>
              <a:cxnLst/>
              <a:rect l="l" t="t" r="r" b="b"/>
              <a:pathLst>
                <a:path w="4876800" h="2952115">
                  <a:moveTo>
                    <a:pt x="4673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4" y="2795369"/>
                  </a:lnTo>
                  <a:lnTo>
                    <a:pt x="20645" y="2838142"/>
                  </a:lnTo>
                  <a:lnTo>
                    <a:pt x="44626" y="2875873"/>
                  </a:lnTo>
                  <a:lnTo>
                    <a:pt x="76090" y="2907344"/>
                  </a:lnTo>
                  <a:lnTo>
                    <a:pt x="113818" y="2931332"/>
                  </a:lnTo>
                  <a:lnTo>
                    <a:pt x="156594" y="2946620"/>
                  </a:lnTo>
                  <a:lnTo>
                    <a:pt x="203200" y="2951988"/>
                  </a:lnTo>
                  <a:lnTo>
                    <a:pt x="4673600" y="2951988"/>
                  </a:lnTo>
                  <a:lnTo>
                    <a:pt x="4720205" y="2946620"/>
                  </a:lnTo>
                  <a:lnTo>
                    <a:pt x="4762981" y="2931332"/>
                  </a:lnTo>
                  <a:lnTo>
                    <a:pt x="4800709" y="2907344"/>
                  </a:lnTo>
                  <a:lnTo>
                    <a:pt x="4832173" y="2875873"/>
                  </a:lnTo>
                  <a:lnTo>
                    <a:pt x="4856154" y="2838142"/>
                  </a:lnTo>
                  <a:lnTo>
                    <a:pt x="4871435" y="2795369"/>
                  </a:lnTo>
                  <a:lnTo>
                    <a:pt x="4876800" y="2748775"/>
                  </a:lnTo>
                  <a:lnTo>
                    <a:pt x="4876800" y="203200"/>
                  </a:lnTo>
                  <a:lnTo>
                    <a:pt x="4871435" y="156594"/>
                  </a:lnTo>
                  <a:lnTo>
                    <a:pt x="4856154" y="113818"/>
                  </a:lnTo>
                  <a:lnTo>
                    <a:pt x="4832173" y="76090"/>
                  </a:lnTo>
                  <a:lnTo>
                    <a:pt x="4800709" y="44626"/>
                  </a:lnTo>
                  <a:lnTo>
                    <a:pt x="4762981" y="20645"/>
                  </a:lnTo>
                  <a:lnTo>
                    <a:pt x="4720205" y="5364"/>
                  </a:lnTo>
                  <a:lnTo>
                    <a:pt x="467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" name="object 3"/>
          <p:cNvGrpSpPr/>
          <p:nvPr/>
        </p:nvGrpSpPr>
        <p:grpSpPr>
          <a:xfrm>
            <a:off x="37566" y="1892312"/>
            <a:ext cx="4688098" cy="2200305"/>
            <a:chOff x="3689603" y="1482864"/>
            <a:chExt cx="5052059" cy="3108960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89603" y="1482864"/>
              <a:ext cx="5052059" cy="3108960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3779519" y="1563624"/>
              <a:ext cx="4876800" cy="2952115"/>
            </a:xfrm>
            <a:custGeom>
              <a:avLst/>
              <a:gdLst/>
              <a:ahLst/>
              <a:cxnLst/>
              <a:rect l="l" t="t" r="r" b="b"/>
              <a:pathLst>
                <a:path w="4876800" h="2952115">
                  <a:moveTo>
                    <a:pt x="4673600" y="0"/>
                  </a:moveTo>
                  <a:lnTo>
                    <a:pt x="203200" y="0"/>
                  </a:lnTo>
                  <a:lnTo>
                    <a:pt x="156594" y="5364"/>
                  </a:lnTo>
                  <a:lnTo>
                    <a:pt x="113818" y="20645"/>
                  </a:lnTo>
                  <a:lnTo>
                    <a:pt x="76090" y="44626"/>
                  </a:lnTo>
                  <a:lnTo>
                    <a:pt x="44626" y="76090"/>
                  </a:lnTo>
                  <a:lnTo>
                    <a:pt x="20645" y="113818"/>
                  </a:lnTo>
                  <a:lnTo>
                    <a:pt x="5364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4" y="2795369"/>
                  </a:lnTo>
                  <a:lnTo>
                    <a:pt x="20645" y="2838142"/>
                  </a:lnTo>
                  <a:lnTo>
                    <a:pt x="44626" y="2875873"/>
                  </a:lnTo>
                  <a:lnTo>
                    <a:pt x="76090" y="2907344"/>
                  </a:lnTo>
                  <a:lnTo>
                    <a:pt x="113818" y="2931332"/>
                  </a:lnTo>
                  <a:lnTo>
                    <a:pt x="156594" y="2946620"/>
                  </a:lnTo>
                  <a:lnTo>
                    <a:pt x="203200" y="2951988"/>
                  </a:lnTo>
                  <a:lnTo>
                    <a:pt x="4673600" y="2951988"/>
                  </a:lnTo>
                  <a:lnTo>
                    <a:pt x="4720205" y="2946620"/>
                  </a:lnTo>
                  <a:lnTo>
                    <a:pt x="4762981" y="2931332"/>
                  </a:lnTo>
                  <a:lnTo>
                    <a:pt x="4800709" y="2907344"/>
                  </a:lnTo>
                  <a:lnTo>
                    <a:pt x="4832173" y="2875873"/>
                  </a:lnTo>
                  <a:lnTo>
                    <a:pt x="4856154" y="2838142"/>
                  </a:lnTo>
                  <a:lnTo>
                    <a:pt x="4871435" y="2795369"/>
                  </a:lnTo>
                  <a:lnTo>
                    <a:pt x="4876800" y="2748775"/>
                  </a:lnTo>
                  <a:lnTo>
                    <a:pt x="4876800" y="203200"/>
                  </a:lnTo>
                  <a:lnTo>
                    <a:pt x="4871435" y="156594"/>
                  </a:lnTo>
                  <a:lnTo>
                    <a:pt x="4856154" y="113818"/>
                  </a:lnTo>
                  <a:lnTo>
                    <a:pt x="4832173" y="76090"/>
                  </a:lnTo>
                  <a:lnTo>
                    <a:pt x="4800709" y="44626"/>
                  </a:lnTo>
                  <a:lnTo>
                    <a:pt x="4762981" y="20645"/>
                  </a:lnTo>
                  <a:lnTo>
                    <a:pt x="4720205" y="5364"/>
                  </a:lnTo>
                  <a:lnTo>
                    <a:pt x="46736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Google Shape;606;p25"/>
          <p:cNvSpPr/>
          <p:nvPr/>
        </p:nvSpPr>
        <p:spPr>
          <a:xfrm rot="2700000">
            <a:off x="2162613" y="2406443"/>
            <a:ext cx="418744" cy="461548"/>
          </a:xfrm>
          <a:prstGeom prst="rect">
            <a:avLst/>
          </a:prstGeom>
          <a:solidFill>
            <a:srgbClr val="15C2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  <a:defRPr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2174469" y="2460403"/>
            <a:ext cx="48767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IA</a:t>
            </a:r>
            <a:endParaRPr lang="es-ES" sz="16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9" name="Google Shape;607;p25"/>
          <p:cNvGrpSpPr/>
          <p:nvPr/>
        </p:nvGrpSpPr>
        <p:grpSpPr>
          <a:xfrm>
            <a:off x="-1040309" y="2058173"/>
            <a:ext cx="3731252" cy="1440795"/>
            <a:chOff x="710300" y="995430"/>
            <a:chExt cx="2209990" cy="1440795"/>
          </a:xfrm>
        </p:grpSpPr>
        <p:sp>
          <p:nvSpPr>
            <p:cNvPr id="10" name="Google Shape;608;p25"/>
            <p:cNvSpPr/>
            <p:nvPr/>
          </p:nvSpPr>
          <p:spPr>
            <a:xfrm flipH="1">
              <a:off x="1594102" y="995430"/>
              <a:ext cx="1003920" cy="336900"/>
            </a:xfrm>
            <a:custGeom>
              <a:avLst/>
              <a:gdLst/>
              <a:ahLst/>
              <a:cxnLst/>
              <a:rect l="l" t="t" r="r" b="b"/>
              <a:pathLst>
                <a:path w="71950" h="13476" extrusionOk="0">
                  <a:moveTo>
                    <a:pt x="0" y="13476"/>
                  </a:moveTo>
                  <a:lnTo>
                    <a:pt x="13477" y="0"/>
                  </a:lnTo>
                  <a:lnTo>
                    <a:pt x="71950" y="0"/>
                  </a:lnTo>
                </a:path>
              </a:pathLst>
            </a:cu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1" name="Google Shape;609;p25"/>
            <p:cNvSpPr txBox="1"/>
            <p:nvPr/>
          </p:nvSpPr>
          <p:spPr>
            <a:xfrm>
              <a:off x="710300" y="168142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  <a:defRPr/>
              </a:pPr>
              <a:endParaRPr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2" name="Google Shape;610;p25"/>
            <p:cNvSpPr txBox="1"/>
            <p:nvPr/>
          </p:nvSpPr>
          <p:spPr>
            <a:xfrm>
              <a:off x="1448790" y="1006200"/>
              <a:ext cx="1471500" cy="291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  <a:defRPr/>
              </a:pPr>
              <a:r>
                <a:rPr lang="en" sz="1100" b="1" kern="0" dirty="0" smtClean="0">
                  <a:solidFill>
                    <a:prstClr val="black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Procesamiento de datos</a:t>
              </a:r>
              <a:endParaRPr sz="1100" b="1" kern="0" dirty="0">
                <a:solidFill>
                  <a:prstClr val="black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grpSp>
        <p:nvGrpSpPr>
          <p:cNvPr id="13" name="Google Shape;612;p25"/>
          <p:cNvGrpSpPr/>
          <p:nvPr/>
        </p:nvGrpSpPr>
        <p:grpSpPr>
          <a:xfrm>
            <a:off x="-973806" y="2958569"/>
            <a:ext cx="3123325" cy="1874571"/>
            <a:chOff x="710300" y="2428504"/>
            <a:chExt cx="2389205" cy="1874571"/>
          </a:xfrm>
        </p:grpSpPr>
        <p:sp>
          <p:nvSpPr>
            <p:cNvPr id="14" name="Google Shape;613;p25"/>
            <p:cNvSpPr/>
            <p:nvPr/>
          </p:nvSpPr>
          <p:spPr>
            <a:xfrm>
              <a:off x="1820248" y="2428504"/>
              <a:ext cx="1279257" cy="337125"/>
            </a:xfrm>
            <a:custGeom>
              <a:avLst/>
              <a:gdLst/>
              <a:ahLst/>
              <a:cxnLst/>
              <a:rect l="l" t="t" r="r" b="b"/>
              <a:pathLst>
                <a:path w="97925" h="13485" extrusionOk="0">
                  <a:moveTo>
                    <a:pt x="97925" y="0"/>
                  </a:moveTo>
                  <a:lnTo>
                    <a:pt x="84301" y="13476"/>
                  </a:lnTo>
                  <a:lnTo>
                    <a:pt x="0" y="13485"/>
                  </a:lnTo>
                </a:path>
              </a:pathLst>
            </a:custGeom>
            <a:noFill/>
            <a:ln w="9525" cap="flat" cmpd="sng">
              <a:solidFill>
                <a:srgbClr val="0070C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" name="Google Shape;614;p25"/>
            <p:cNvSpPr txBox="1"/>
            <p:nvPr/>
          </p:nvSpPr>
          <p:spPr>
            <a:xfrm>
              <a:off x="710300" y="3548275"/>
              <a:ext cx="1743000" cy="75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  <a:defRPr/>
              </a:pPr>
              <a:endParaRPr sz="1200" kern="0" dirty="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" name="Google Shape;615;p25"/>
            <p:cNvSpPr txBox="1"/>
            <p:nvPr/>
          </p:nvSpPr>
          <p:spPr>
            <a:xfrm>
              <a:off x="1759784" y="2846971"/>
              <a:ext cx="1296581" cy="25107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>
                <a:buClr>
                  <a:srgbClr val="000000"/>
                </a:buClr>
                <a:buFont typeface="Arial"/>
                <a:buNone/>
                <a:defRPr/>
              </a:pPr>
              <a:r>
                <a:rPr lang="en" sz="1100" b="1" kern="0" dirty="0" smtClean="0">
                  <a:solidFill>
                    <a:prstClr val="black"/>
                  </a:solidFill>
                  <a:latin typeface="Fira Sans Extra Condensed Medium"/>
                  <a:ea typeface="Fira Sans Extra Condensed Medium"/>
                  <a:cs typeface="Fira Sans Extra Condensed Medium"/>
                  <a:sym typeface="Fira Sans Extra Condensed Medium"/>
                </a:rPr>
                <a:t>Recomendaciones basadas en evidencia</a:t>
              </a:r>
              <a:endParaRPr sz="1100" b="1" kern="0" dirty="0">
                <a:solidFill>
                  <a:prstClr val="black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endParaRPr>
            </a:p>
          </p:txBody>
        </p:sp>
      </p:grpSp>
      <p:sp>
        <p:nvSpPr>
          <p:cNvPr id="17" name="CuadroTexto 16"/>
          <p:cNvSpPr txBox="1"/>
          <p:nvPr/>
        </p:nvSpPr>
        <p:spPr>
          <a:xfrm>
            <a:off x="2869269" y="3046381"/>
            <a:ext cx="168459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100" b="1" dirty="0" smtClean="0">
                <a:solidFill>
                  <a:prstClr val="black"/>
                </a:solidFill>
                <a:latin typeface="Fira Sans Extra Condensed Medium" panose="020B0604020202020204"/>
              </a:rPr>
              <a:t>Analizar y priorizar terapias en base a la eficacia y la eficiencia de los tratamientos</a:t>
            </a:r>
            <a:endParaRPr lang="es-ES" sz="1100" b="1" dirty="0">
              <a:solidFill>
                <a:prstClr val="black"/>
              </a:solidFill>
              <a:latin typeface="Fira Sans Extra Condensed Medium" panose="020B0604020202020204"/>
            </a:endParaRPr>
          </a:p>
        </p:txBody>
      </p:sp>
      <p:sp>
        <p:nvSpPr>
          <p:cNvPr id="18" name="Google Shape;608;p25"/>
          <p:cNvSpPr/>
          <p:nvPr/>
        </p:nvSpPr>
        <p:spPr>
          <a:xfrm rot="10800000" flipH="1">
            <a:off x="2715585" y="2648736"/>
            <a:ext cx="1680859" cy="336900"/>
          </a:xfrm>
          <a:custGeom>
            <a:avLst/>
            <a:gdLst/>
            <a:ahLst/>
            <a:cxnLst/>
            <a:rect l="l" t="t" r="r" b="b"/>
            <a:pathLst>
              <a:path w="71950" h="13476" extrusionOk="0">
                <a:moveTo>
                  <a:pt x="0" y="13476"/>
                </a:moveTo>
                <a:lnTo>
                  <a:pt x="13477" y="0"/>
                </a:lnTo>
                <a:lnTo>
                  <a:pt x="71950" y="0"/>
                </a:lnTo>
              </a:path>
            </a:pathLst>
          </a:custGeom>
          <a:noFill/>
          <a:ln w="9525" cap="flat" cmpd="sng">
            <a:solidFill>
              <a:srgbClr val="0070C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" name="Google Shape;832;p30"/>
          <p:cNvSpPr/>
          <p:nvPr/>
        </p:nvSpPr>
        <p:spPr>
          <a:xfrm>
            <a:off x="2859621" y="538926"/>
            <a:ext cx="5987503" cy="661027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0" name="CuadroTexto 19"/>
          <p:cNvSpPr txBox="1"/>
          <p:nvPr/>
        </p:nvSpPr>
        <p:spPr>
          <a:xfrm>
            <a:off x="3324719" y="594481"/>
            <a:ext cx="5687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 inteligencia artificial (IA) está transformando de manera significativa el ámbito de la medicina</a:t>
            </a:r>
            <a:endParaRPr lang="es-ES" sz="1400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CuadroTexto 25"/>
          <p:cNvSpPr txBox="1"/>
          <p:nvPr/>
        </p:nvSpPr>
        <p:spPr>
          <a:xfrm>
            <a:off x="5030701" y="2780941"/>
            <a:ext cx="38164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Evaluar</a:t>
            </a:r>
            <a:r>
              <a:rPr lang="es-ES" sz="1400" b="1" dirty="0" smtClean="0">
                <a:solidFill>
                  <a:srgbClr val="2ABDF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</a:t>
            </a:r>
            <a:r>
              <a:rPr lang="es-E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b="1" dirty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concordancia entre ambas estrategias</a:t>
            </a:r>
            <a:r>
              <a:rPr lang="es-E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considerando no solo la eficacia de los tratamientos sino también su eficiencia 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económica</a:t>
            </a:r>
            <a:endParaRPr lang="es-E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6804248" y="2420116"/>
            <a:ext cx="330814" cy="330814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5030702" y="3974259"/>
            <a:ext cx="373046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Determinar el grado en el que las tecnologías de IA pueden </a:t>
            </a: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2ABDF2"/>
                </a:solidFill>
                <a:effectLst/>
                <a:uLnTx/>
                <a:uFillTx/>
                <a:latin typeface="Arial Black" panose="020B0A04020102020204" pitchFamily="34" charset="0"/>
                <a:cs typeface="Times New Roman" panose="02020603050405020304" pitchFamily="18" charset="0"/>
              </a:rPr>
              <a:t>complementar la práctica clínica actual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9" name="Rectángulo 28"/>
          <p:cNvSpPr/>
          <p:nvPr/>
        </p:nvSpPr>
        <p:spPr>
          <a:xfrm>
            <a:off x="6156176" y="115728"/>
            <a:ext cx="298782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33" name="CuadroTexto 32"/>
          <p:cNvSpPr txBox="1"/>
          <p:nvPr/>
        </p:nvSpPr>
        <p:spPr>
          <a:xfrm>
            <a:off x="5030701" y="1589588"/>
            <a:ext cx="38164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b="1" dirty="0" smtClean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Comparar </a:t>
            </a:r>
            <a:r>
              <a:rPr lang="es-ES" sz="1400" b="1" dirty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la capacidad de la IA</a:t>
            </a:r>
            <a:r>
              <a:rPr lang="es-ES" sz="1400" dirty="0">
                <a:solidFill>
                  <a:srgbClr val="2ABDF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</a:t>
            </a:r>
            <a:r>
              <a:rPr lang="es-E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rente a la decisión médica en la selección de terapias biológicas para paciente </a:t>
            </a:r>
            <a:r>
              <a:rPr lang="es-ES" sz="1400" i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naive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con AGNC </a:t>
            </a:r>
            <a:endParaRPr lang="es-ES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4" name="Gráfico 38" descr="Flechas de cheurón con relleno sólido">
            <a:extLst>
              <a:ext uri="{FF2B5EF4-FFF2-40B4-BE49-F238E27FC236}">
                <a16:creationId xmlns:a16="http://schemas.microsoft.com/office/drawing/2014/main" xmlns="" id="{05C94CF7-048B-41C5-8284-8B283E2F52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 rot="16200000">
            <a:off x="6804248" y="3626532"/>
            <a:ext cx="330814" cy="330814"/>
          </a:xfrm>
          <a:prstGeom prst="rect">
            <a:avLst/>
          </a:prstGeom>
        </p:spPr>
      </p:pic>
      <p:sp>
        <p:nvSpPr>
          <p:cNvPr id="36" name="object 8"/>
          <p:cNvSpPr txBox="1">
            <a:spLocks/>
          </p:cNvSpPr>
          <p:nvPr/>
        </p:nvSpPr>
        <p:spPr>
          <a:xfrm>
            <a:off x="7415809" y="106140"/>
            <a:ext cx="1728191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Introducción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37" name="Google Shape;832;p30"/>
          <p:cNvSpPr/>
          <p:nvPr/>
        </p:nvSpPr>
        <p:spPr>
          <a:xfrm>
            <a:off x="5740717" y="1284117"/>
            <a:ext cx="2457876" cy="270531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38" name="CuadroTexto 37"/>
          <p:cNvSpPr txBox="1"/>
          <p:nvPr/>
        </p:nvSpPr>
        <p:spPr>
          <a:xfrm>
            <a:off x="6310332" y="1254912"/>
            <a:ext cx="13186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Objetivos</a:t>
            </a:r>
            <a:endParaRPr lang="es-ES" sz="1600" b="1" i="1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4711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3"/>
          <p:cNvGrpSpPr/>
          <p:nvPr/>
        </p:nvGrpSpPr>
        <p:grpSpPr>
          <a:xfrm>
            <a:off x="165915" y="1635646"/>
            <a:ext cx="8978085" cy="3344034"/>
            <a:chOff x="1046988" y="1571256"/>
            <a:chExt cx="7053897" cy="3108960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988" y="1571256"/>
              <a:ext cx="7053897" cy="3108960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1144524" y="1652016"/>
              <a:ext cx="6839950" cy="2952115"/>
            </a:xfrm>
            <a:custGeom>
              <a:avLst/>
              <a:gdLst/>
              <a:ahLst/>
              <a:cxnLst/>
              <a:rect l="l" t="t" r="r" b="b"/>
              <a:pathLst>
                <a:path w="6451600" h="2952115">
                  <a:moveTo>
                    <a:pt x="6247892" y="0"/>
                  </a:moveTo>
                  <a:lnTo>
                    <a:pt x="203200" y="0"/>
                  </a:lnTo>
                  <a:lnTo>
                    <a:pt x="156610" y="5364"/>
                  </a:lnTo>
                  <a:lnTo>
                    <a:pt x="113840" y="20645"/>
                  </a:lnTo>
                  <a:lnTo>
                    <a:pt x="76111" y="44626"/>
                  </a:lnTo>
                  <a:lnTo>
                    <a:pt x="44642" y="76090"/>
                  </a:lnTo>
                  <a:lnTo>
                    <a:pt x="20654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4" y="2838142"/>
                  </a:lnTo>
                  <a:lnTo>
                    <a:pt x="44642" y="2875873"/>
                  </a:lnTo>
                  <a:lnTo>
                    <a:pt x="76111" y="2907344"/>
                  </a:lnTo>
                  <a:lnTo>
                    <a:pt x="113840" y="2931332"/>
                  </a:lnTo>
                  <a:lnTo>
                    <a:pt x="156610" y="2946620"/>
                  </a:lnTo>
                  <a:lnTo>
                    <a:pt x="203200" y="2951988"/>
                  </a:lnTo>
                  <a:lnTo>
                    <a:pt x="6247892" y="2951988"/>
                  </a:lnTo>
                  <a:lnTo>
                    <a:pt x="6294497" y="2946620"/>
                  </a:lnTo>
                  <a:lnTo>
                    <a:pt x="6337273" y="2931332"/>
                  </a:lnTo>
                  <a:lnTo>
                    <a:pt x="6375001" y="2907344"/>
                  </a:lnTo>
                  <a:lnTo>
                    <a:pt x="6406465" y="2875873"/>
                  </a:lnTo>
                  <a:lnTo>
                    <a:pt x="6430446" y="2838142"/>
                  </a:lnTo>
                  <a:lnTo>
                    <a:pt x="6445727" y="2795369"/>
                  </a:lnTo>
                  <a:lnTo>
                    <a:pt x="6451092" y="2748775"/>
                  </a:lnTo>
                  <a:lnTo>
                    <a:pt x="6451092" y="203200"/>
                  </a:lnTo>
                  <a:lnTo>
                    <a:pt x="6445727" y="156594"/>
                  </a:lnTo>
                  <a:lnTo>
                    <a:pt x="6430446" y="113818"/>
                  </a:lnTo>
                  <a:lnTo>
                    <a:pt x="6406465" y="76090"/>
                  </a:lnTo>
                  <a:lnTo>
                    <a:pt x="6375001" y="44626"/>
                  </a:lnTo>
                  <a:lnTo>
                    <a:pt x="6337273" y="20645"/>
                  </a:lnTo>
                  <a:lnTo>
                    <a:pt x="6294497" y="5364"/>
                  </a:lnTo>
                  <a:lnTo>
                    <a:pt x="6247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0054" t="29561" r="11714" b="43189"/>
          <a:stretch/>
        </p:blipFill>
        <p:spPr>
          <a:xfrm>
            <a:off x="325497" y="1838432"/>
            <a:ext cx="4959882" cy="1237014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33468" t="33706" r="12619" b="28052"/>
          <a:stretch/>
        </p:blipFill>
        <p:spPr>
          <a:xfrm>
            <a:off x="609970" y="3160165"/>
            <a:ext cx="4278274" cy="16173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33568" t="24474" r="12117" b="27488"/>
          <a:stretch/>
        </p:blipFill>
        <p:spPr>
          <a:xfrm>
            <a:off x="5358052" y="1874659"/>
            <a:ext cx="3565109" cy="1773430"/>
          </a:xfrm>
          <a:prstGeom prst="rect">
            <a:avLst/>
          </a:prstGeom>
        </p:spPr>
      </p:pic>
      <p:sp>
        <p:nvSpPr>
          <p:cNvPr id="10" name="Rectángulo 9"/>
          <p:cNvSpPr/>
          <p:nvPr/>
        </p:nvSpPr>
        <p:spPr>
          <a:xfrm>
            <a:off x="5796136" y="115728"/>
            <a:ext cx="334786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11" name="object 8"/>
          <p:cNvSpPr txBox="1">
            <a:spLocks/>
          </p:cNvSpPr>
          <p:nvPr/>
        </p:nvSpPr>
        <p:spPr>
          <a:xfrm>
            <a:off x="6876257" y="105499"/>
            <a:ext cx="2267744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Material y método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cxnSp>
        <p:nvCxnSpPr>
          <p:cNvPr id="12" name="Conector recto 11"/>
          <p:cNvCxnSpPr/>
          <p:nvPr/>
        </p:nvCxnSpPr>
        <p:spPr>
          <a:xfrm flipH="1">
            <a:off x="5282694" y="1838432"/>
            <a:ext cx="2685" cy="2939033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4" name="Google Shape;832;p30"/>
          <p:cNvSpPr/>
          <p:nvPr/>
        </p:nvSpPr>
        <p:spPr>
          <a:xfrm>
            <a:off x="1041470" y="1240087"/>
            <a:ext cx="7534254" cy="552731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1218937" y="1271779"/>
            <a:ext cx="7338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>
                <a:solidFill>
                  <a:prstClr val="white"/>
                </a:solidFill>
                <a:latin typeface="Arial Black" panose="020B0A04020102020204" pitchFamily="34" charset="0"/>
              </a:rPr>
              <a:t>La IA selecciona el fármaco biológico teniendo en cuenta los parámetros clínicos, analíticos y funcionales</a:t>
            </a:r>
            <a:endParaRPr lang="es-ES" sz="1400" b="1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Google Shape;832;p30"/>
          <p:cNvSpPr/>
          <p:nvPr/>
        </p:nvSpPr>
        <p:spPr>
          <a:xfrm>
            <a:off x="2361416" y="659344"/>
            <a:ext cx="5053656" cy="358142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956812" y="668411"/>
            <a:ext cx="45254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Creación </a:t>
            </a:r>
            <a:r>
              <a:rPr lang="es-ES" sz="1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s-ES" sz="1400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una consulta virtual a través de un </a:t>
            </a:r>
            <a:r>
              <a:rPr lang="es-ES" sz="1400" b="1" i="1" dirty="0" err="1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prompt</a:t>
            </a:r>
            <a:r>
              <a:rPr lang="es-ES" sz="1400" b="1" i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s-ES" sz="1400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8" name="Google Shape;11272;p83"/>
          <p:cNvGrpSpPr/>
          <p:nvPr/>
        </p:nvGrpSpPr>
        <p:grpSpPr>
          <a:xfrm>
            <a:off x="2594401" y="716959"/>
            <a:ext cx="273753" cy="234234"/>
            <a:chOff x="-3137650" y="2067900"/>
            <a:chExt cx="291450" cy="256775"/>
          </a:xfrm>
          <a:solidFill>
            <a:sysClr val="window" lastClr="FFFFFF"/>
          </a:solidFill>
        </p:grpSpPr>
        <p:sp>
          <p:nvSpPr>
            <p:cNvPr id="19" name="Google Shape;11273;p83"/>
            <p:cNvSpPr/>
            <p:nvPr/>
          </p:nvSpPr>
          <p:spPr>
            <a:xfrm>
              <a:off x="-3137650" y="2067900"/>
              <a:ext cx="291450" cy="187475"/>
            </a:xfrm>
            <a:custGeom>
              <a:avLst/>
              <a:gdLst/>
              <a:ahLst/>
              <a:cxnLst/>
              <a:rect l="l" t="t" r="r" b="b"/>
              <a:pathLst>
                <a:path w="11658" h="7499" extrusionOk="0">
                  <a:moveTo>
                    <a:pt x="10618" y="694"/>
                  </a:moveTo>
                  <a:cubicBezTo>
                    <a:pt x="10838" y="694"/>
                    <a:pt x="10964" y="851"/>
                    <a:pt x="10964" y="1040"/>
                  </a:cubicBezTo>
                  <a:lnTo>
                    <a:pt x="10964" y="6522"/>
                  </a:lnTo>
                  <a:cubicBezTo>
                    <a:pt x="10964" y="6711"/>
                    <a:pt x="10838" y="6868"/>
                    <a:pt x="10618" y="6868"/>
                  </a:cubicBezTo>
                  <a:lnTo>
                    <a:pt x="1009" y="6868"/>
                  </a:lnTo>
                  <a:cubicBezTo>
                    <a:pt x="820" y="6868"/>
                    <a:pt x="662" y="6711"/>
                    <a:pt x="662" y="6522"/>
                  </a:cubicBezTo>
                  <a:lnTo>
                    <a:pt x="662" y="1040"/>
                  </a:lnTo>
                  <a:cubicBezTo>
                    <a:pt x="662" y="851"/>
                    <a:pt x="820" y="694"/>
                    <a:pt x="1009" y="694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9"/>
                  </a:cubicBezTo>
                  <a:lnTo>
                    <a:pt x="1" y="6490"/>
                  </a:lnTo>
                  <a:cubicBezTo>
                    <a:pt x="1" y="7026"/>
                    <a:pt x="473" y="7499"/>
                    <a:pt x="1009" y="7499"/>
                  </a:cubicBezTo>
                  <a:lnTo>
                    <a:pt x="10618" y="7499"/>
                  </a:lnTo>
                  <a:cubicBezTo>
                    <a:pt x="11185" y="7499"/>
                    <a:pt x="11658" y="7026"/>
                    <a:pt x="11658" y="6490"/>
                  </a:cubicBezTo>
                  <a:lnTo>
                    <a:pt x="11658" y="1009"/>
                  </a:ln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0" name="Google Shape;11274;p83"/>
            <p:cNvSpPr/>
            <p:nvPr/>
          </p:nvSpPr>
          <p:spPr>
            <a:xfrm>
              <a:off x="-3137650" y="2273475"/>
              <a:ext cx="291450" cy="51200"/>
            </a:xfrm>
            <a:custGeom>
              <a:avLst/>
              <a:gdLst/>
              <a:ahLst/>
              <a:cxnLst/>
              <a:rect l="l" t="t" r="r" b="b"/>
              <a:pathLst>
                <a:path w="11658" h="2048" extrusionOk="0">
                  <a:moveTo>
                    <a:pt x="10618" y="662"/>
                  </a:moveTo>
                  <a:cubicBezTo>
                    <a:pt x="10838" y="662"/>
                    <a:pt x="10964" y="819"/>
                    <a:pt x="10964" y="1008"/>
                  </a:cubicBezTo>
                  <a:cubicBezTo>
                    <a:pt x="10964" y="1197"/>
                    <a:pt x="10838" y="1355"/>
                    <a:pt x="10618" y="1355"/>
                  </a:cubicBezTo>
                  <a:lnTo>
                    <a:pt x="6050" y="1355"/>
                  </a:lnTo>
                  <a:cubicBezTo>
                    <a:pt x="6113" y="1260"/>
                    <a:pt x="6113" y="1134"/>
                    <a:pt x="6113" y="1008"/>
                  </a:cubicBezTo>
                  <a:cubicBezTo>
                    <a:pt x="6113" y="882"/>
                    <a:pt x="6050" y="788"/>
                    <a:pt x="6050" y="662"/>
                  </a:cubicBezTo>
                  <a:close/>
                  <a:moveTo>
                    <a:pt x="5105" y="662"/>
                  </a:moveTo>
                  <a:cubicBezTo>
                    <a:pt x="5294" y="662"/>
                    <a:pt x="5451" y="819"/>
                    <a:pt x="5451" y="1008"/>
                  </a:cubicBezTo>
                  <a:cubicBezTo>
                    <a:pt x="5451" y="1229"/>
                    <a:pt x="5294" y="1386"/>
                    <a:pt x="5105" y="1386"/>
                  </a:cubicBezTo>
                  <a:lnTo>
                    <a:pt x="1009" y="1386"/>
                  </a:lnTo>
                  <a:cubicBezTo>
                    <a:pt x="820" y="1355"/>
                    <a:pt x="662" y="1229"/>
                    <a:pt x="662" y="1008"/>
                  </a:cubicBezTo>
                  <a:cubicBezTo>
                    <a:pt x="662" y="819"/>
                    <a:pt x="820" y="662"/>
                    <a:pt x="1009" y="662"/>
                  </a:cubicBezTo>
                  <a:close/>
                  <a:moveTo>
                    <a:pt x="1009" y="0"/>
                  </a:moveTo>
                  <a:cubicBezTo>
                    <a:pt x="473" y="0"/>
                    <a:pt x="1" y="473"/>
                    <a:pt x="1" y="1008"/>
                  </a:cubicBezTo>
                  <a:cubicBezTo>
                    <a:pt x="1" y="1575"/>
                    <a:pt x="473" y="2048"/>
                    <a:pt x="1009" y="2048"/>
                  </a:cubicBezTo>
                  <a:lnTo>
                    <a:pt x="10618" y="2048"/>
                  </a:lnTo>
                  <a:cubicBezTo>
                    <a:pt x="11185" y="2048"/>
                    <a:pt x="11658" y="1575"/>
                    <a:pt x="11658" y="1008"/>
                  </a:cubicBezTo>
                  <a:cubicBezTo>
                    <a:pt x="11658" y="473"/>
                    <a:pt x="11217" y="0"/>
                    <a:pt x="10618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21" name="Google Shape;11275;p83"/>
            <p:cNvSpPr/>
            <p:nvPr/>
          </p:nvSpPr>
          <p:spPr>
            <a:xfrm>
              <a:off x="-3035250" y="2103000"/>
              <a:ext cx="104000" cy="118500"/>
            </a:xfrm>
            <a:custGeom>
              <a:avLst/>
              <a:gdLst/>
              <a:ahLst/>
              <a:cxnLst/>
              <a:rect l="l" t="t" r="r" b="b"/>
              <a:pathLst>
                <a:path w="4160" h="4740" extrusionOk="0">
                  <a:moveTo>
                    <a:pt x="662" y="896"/>
                  </a:moveTo>
                  <a:lnTo>
                    <a:pt x="3056" y="2346"/>
                  </a:lnTo>
                  <a:lnTo>
                    <a:pt x="662" y="3826"/>
                  </a:lnTo>
                  <a:lnTo>
                    <a:pt x="662" y="896"/>
                  </a:lnTo>
                  <a:close/>
                  <a:moveTo>
                    <a:pt x="322" y="1"/>
                  </a:moveTo>
                  <a:cubicBezTo>
                    <a:pt x="144" y="1"/>
                    <a:pt x="0" y="131"/>
                    <a:pt x="0" y="298"/>
                  </a:cubicBezTo>
                  <a:lnTo>
                    <a:pt x="0" y="4425"/>
                  </a:lnTo>
                  <a:cubicBezTo>
                    <a:pt x="0" y="4607"/>
                    <a:pt x="132" y="4740"/>
                    <a:pt x="301" y="4740"/>
                  </a:cubicBezTo>
                  <a:cubicBezTo>
                    <a:pt x="365" y="4740"/>
                    <a:pt x="435" y="4720"/>
                    <a:pt x="504" y="4677"/>
                  </a:cubicBezTo>
                  <a:lnTo>
                    <a:pt x="3939" y="2629"/>
                  </a:lnTo>
                  <a:cubicBezTo>
                    <a:pt x="4159" y="2535"/>
                    <a:pt x="4159" y="2219"/>
                    <a:pt x="3939" y="2093"/>
                  </a:cubicBezTo>
                  <a:lnTo>
                    <a:pt x="504" y="46"/>
                  </a:lnTo>
                  <a:cubicBezTo>
                    <a:pt x="443" y="15"/>
                    <a:pt x="381" y="1"/>
                    <a:pt x="322" y="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589227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5805760" y="427839"/>
            <a:ext cx="334786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4" name="object 3"/>
          <p:cNvGrpSpPr/>
          <p:nvPr/>
        </p:nvGrpSpPr>
        <p:grpSpPr>
          <a:xfrm>
            <a:off x="282289" y="1134882"/>
            <a:ext cx="8712968" cy="3813132"/>
            <a:chOff x="1046988" y="1571256"/>
            <a:chExt cx="6642100" cy="3108960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988" y="1571256"/>
              <a:ext cx="6641592" cy="3108960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1144524" y="1652016"/>
              <a:ext cx="6451600" cy="2952115"/>
            </a:xfrm>
            <a:custGeom>
              <a:avLst/>
              <a:gdLst/>
              <a:ahLst/>
              <a:cxnLst/>
              <a:rect l="l" t="t" r="r" b="b"/>
              <a:pathLst>
                <a:path w="6451600" h="2952115">
                  <a:moveTo>
                    <a:pt x="6247892" y="0"/>
                  </a:moveTo>
                  <a:lnTo>
                    <a:pt x="203200" y="0"/>
                  </a:lnTo>
                  <a:lnTo>
                    <a:pt x="156610" y="5364"/>
                  </a:lnTo>
                  <a:lnTo>
                    <a:pt x="113840" y="20645"/>
                  </a:lnTo>
                  <a:lnTo>
                    <a:pt x="76111" y="44626"/>
                  </a:lnTo>
                  <a:lnTo>
                    <a:pt x="44642" y="76090"/>
                  </a:lnTo>
                  <a:lnTo>
                    <a:pt x="20654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4" y="2838142"/>
                  </a:lnTo>
                  <a:lnTo>
                    <a:pt x="44642" y="2875873"/>
                  </a:lnTo>
                  <a:lnTo>
                    <a:pt x="76111" y="2907344"/>
                  </a:lnTo>
                  <a:lnTo>
                    <a:pt x="113840" y="2931332"/>
                  </a:lnTo>
                  <a:lnTo>
                    <a:pt x="156610" y="2946620"/>
                  </a:lnTo>
                  <a:lnTo>
                    <a:pt x="203200" y="2951988"/>
                  </a:lnTo>
                  <a:lnTo>
                    <a:pt x="6247892" y="2951988"/>
                  </a:lnTo>
                  <a:lnTo>
                    <a:pt x="6294497" y="2946620"/>
                  </a:lnTo>
                  <a:lnTo>
                    <a:pt x="6337273" y="2931332"/>
                  </a:lnTo>
                  <a:lnTo>
                    <a:pt x="6375001" y="2907344"/>
                  </a:lnTo>
                  <a:lnTo>
                    <a:pt x="6406465" y="2875873"/>
                  </a:lnTo>
                  <a:lnTo>
                    <a:pt x="6430446" y="2838142"/>
                  </a:lnTo>
                  <a:lnTo>
                    <a:pt x="6445727" y="2795369"/>
                  </a:lnTo>
                  <a:lnTo>
                    <a:pt x="6451092" y="2748775"/>
                  </a:lnTo>
                  <a:lnTo>
                    <a:pt x="6451092" y="203200"/>
                  </a:lnTo>
                  <a:lnTo>
                    <a:pt x="6445727" y="156594"/>
                  </a:lnTo>
                  <a:lnTo>
                    <a:pt x="6430446" y="113818"/>
                  </a:lnTo>
                  <a:lnTo>
                    <a:pt x="6406465" y="76090"/>
                  </a:lnTo>
                  <a:lnTo>
                    <a:pt x="6375001" y="44626"/>
                  </a:lnTo>
                  <a:lnTo>
                    <a:pt x="6337273" y="20645"/>
                  </a:lnTo>
                  <a:lnTo>
                    <a:pt x="6294497" y="5364"/>
                  </a:lnTo>
                  <a:lnTo>
                    <a:pt x="6247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/>
          <a:srcRect l="33697" t="24286" r="11815" b="18069"/>
          <a:stretch/>
        </p:blipFill>
        <p:spPr>
          <a:xfrm>
            <a:off x="467543" y="1315304"/>
            <a:ext cx="3758739" cy="2119257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34272" t="25090" r="12417" b="27409"/>
          <a:stretch/>
        </p:blipFill>
        <p:spPr>
          <a:xfrm>
            <a:off x="4622912" y="1296130"/>
            <a:ext cx="4160981" cy="2110296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5"/>
          <a:srcRect l="34170" t="47053" r="12117" b="41161"/>
          <a:stretch/>
        </p:blipFill>
        <p:spPr>
          <a:xfrm>
            <a:off x="2915816" y="3954769"/>
            <a:ext cx="5755339" cy="710004"/>
          </a:xfrm>
          <a:prstGeom prst="rect">
            <a:avLst/>
          </a:prstGeom>
        </p:spPr>
      </p:pic>
      <p:cxnSp>
        <p:nvCxnSpPr>
          <p:cNvPr id="10" name="Conector recto 9"/>
          <p:cNvCxnSpPr/>
          <p:nvPr/>
        </p:nvCxnSpPr>
        <p:spPr>
          <a:xfrm>
            <a:off x="755576" y="3795886"/>
            <a:ext cx="7704856" cy="0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11" name="Elipse 10"/>
          <p:cNvSpPr/>
          <p:nvPr/>
        </p:nvSpPr>
        <p:spPr>
          <a:xfrm>
            <a:off x="4693997" y="1486324"/>
            <a:ext cx="842785" cy="267192"/>
          </a:xfrm>
          <a:prstGeom prst="ellipse">
            <a:avLst/>
          </a:prstGeom>
          <a:noFill/>
          <a:ln w="28575" cap="flat" cmpd="sng" algn="ctr">
            <a:solidFill>
              <a:srgbClr val="5BD3F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Elipse 11"/>
          <p:cNvSpPr/>
          <p:nvPr/>
        </p:nvSpPr>
        <p:spPr>
          <a:xfrm>
            <a:off x="611560" y="1635646"/>
            <a:ext cx="712545" cy="267192"/>
          </a:xfrm>
          <a:prstGeom prst="ellipse">
            <a:avLst/>
          </a:prstGeom>
          <a:noFill/>
          <a:ln w="28575" cap="flat" cmpd="sng" algn="ctr">
            <a:solidFill>
              <a:srgbClr val="5BD3F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664972" y="3894939"/>
            <a:ext cx="19961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IA aconsejaría la elección del fármaco según su </a:t>
            </a:r>
            <a:r>
              <a:rPr lang="es-ES" sz="12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eficacia</a:t>
            </a:r>
            <a:r>
              <a:rPr lang="es-ES" sz="1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s-E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s-ES" sz="1200" dirty="0" smtClean="0">
                <a:solidFill>
                  <a:srgbClr val="00B0F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eficiencia</a:t>
            </a:r>
            <a:endParaRPr lang="es-ES" sz="1400" dirty="0">
              <a:solidFill>
                <a:srgbClr val="00B0F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5" name="Conector recto 14"/>
          <p:cNvCxnSpPr/>
          <p:nvPr/>
        </p:nvCxnSpPr>
        <p:spPr>
          <a:xfrm>
            <a:off x="4355976" y="1315304"/>
            <a:ext cx="0" cy="2480582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20" name="object 8"/>
          <p:cNvSpPr txBox="1">
            <a:spLocks/>
          </p:cNvSpPr>
          <p:nvPr/>
        </p:nvSpPr>
        <p:spPr>
          <a:xfrm>
            <a:off x="6869893" y="418934"/>
            <a:ext cx="2267744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Material y método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3574228" y="4160981"/>
            <a:ext cx="1116321" cy="324448"/>
          </a:xfrm>
          <a:prstGeom prst="ellipse">
            <a:avLst/>
          </a:prstGeom>
          <a:noFill/>
          <a:ln w="28575" cap="flat" cmpd="sng" algn="ctr">
            <a:solidFill>
              <a:srgbClr val="5BD3FE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24689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832;p30"/>
          <p:cNvSpPr/>
          <p:nvPr/>
        </p:nvSpPr>
        <p:spPr>
          <a:xfrm>
            <a:off x="318790" y="4516552"/>
            <a:ext cx="8287322" cy="361935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grpSp>
        <p:nvGrpSpPr>
          <p:cNvPr id="4" name="object 3"/>
          <p:cNvGrpSpPr/>
          <p:nvPr/>
        </p:nvGrpSpPr>
        <p:grpSpPr>
          <a:xfrm>
            <a:off x="143172" y="1662989"/>
            <a:ext cx="8964487" cy="2794237"/>
            <a:chOff x="649811" y="1346786"/>
            <a:chExt cx="7602481" cy="3261308"/>
          </a:xfrm>
        </p:grpSpPr>
        <p:pic>
          <p:nvPicPr>
            <p:cNvPr id="5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49811" y="1346786"/>
              <a:ext cx="7602481" cy="3261308"/>
            </a:xfrm>
            <a:prstGeom prst="rect">
              <a:avLst/>
            </a:prstGeom>
          </p:spPr>
        </p:pic>
        <p:sp>
          <p:nvSpPr>
            <p:cNvPr id="6" name="object 5"/>
            <p:cNvSpPr/>
            <p:nvPr/>
          </p:nvSpPr>
          <p:spPr>
            <a:xfrm>
              <a:off x="767928" y="1414403"/>
              <a:ext cx="7385162" cy="3017537"/>
            </a:xfrm>
            <a:custGeom>
              <a:avLst/>
              <a:gdLst/>
              <a:ahLst/>
              <a:cxnLst/>
              <a:rect l="l" t="t" r="r" b="b"/>
              <a:pathLst>
                <a:path w="7284720" h="2952115">
                  <a:moveTo>
                    <a:pt x="7081519" y="0"/>
                  </a:moveTo>
                  <a:lnTo>
                    <a:pt x="203212" y="0"/>
                  </a:lnTo>
                  <a:lnTo>
                    <a:pt x="156618" y="5364"/>
                  </a:lnTo>
                  <a:lnTo>
                    <a:pt x="113845" y="20645"/>
                  </a:lnTo>
                  <a:lnTo>
                    <a:pt x="76114" y="44626"/>
                  </a:lnTo>
                  <a:lnTo>
                    <a:pt x="44643" y="76090"/>
                  </a:lnTo>
                  <a:lnTo>
                    <a:pt x="20655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5" y="2838142"/>
                  </a:lnTo>
                  <a:lnTo>
                    <a:pt x="44643" y="2875873"/>
                  </a:lnTo>
                  <a:lnTo>
                    <a:pt x="76114" y="2907344"/>
                  </a:lnTo>
                  <a:lnTo>
                    <a:pt x="113845" y="2931332"/>
                  </a:lnTo>
                  <a:lnTo>
                    <a:pt x="156618" y="2946620"/>
                  </a:lnTo>
                  <a:lnTo>
                    <a:pt x="203212" y="2951988"/>
                  </a:lnTo>
                  <a:lnTo>
                    <a:pt x="7081519" y="2951988"/>
                  </a:lnTo>
                  <a:lnTo>
                    <a:pt x="7128125" y="2946620"/>
                  </a:lnTo>
                  <a:lnTo>
                    <a:pt x="7170901" y="2931332"/>
                  </a:lnTo>
                  <a:lnTo>
                    <a:pt x="7208629" y="2907344"/>
                  </a:lnTo>
                  <a:lnTo>
                    <a:pt x="7240093" y="2875873"/>
                  </a:lnTo>
                  <a:lnTo>
                    <a:pt x="7264074" y="2838142"/>
                  </a:lnTo>
                  <a:lnTo>
                    <a:pt x="7279355" y="2795369"/>
                  </a:lnTo>
                  <a:lnTo>
                    <a:pt x="7284719" y="2748775"/>
                  </a:lnTo>
                  <a:lnTo>
                    <a:pt x="7284719" y="203200"/>
                  </a:lnTo>
                  <a:lnTo>
                    <a:pt x="7279355" y="156594"/>
                  </a:lnTo>
                  <a:lnTo>
                    <a:pt x="7264074" y="113818"/>
                  </a:lnTo>
                  <a:lnTo>
                    <a:pt x="7240093" y="76090"/>
                  </a:lnTo>
                  <a:lnTo>
                    <a:pt x="7208629" y="44626"/>
                  </a:lnTo>
                  <a:lnTo>
                    <a:pt x="7170901" y="20645"/>
                  </a:lnTo>
                  <a:lnTo>
                    <a:pt x="7128125" y="5364"/>
                  </a:lnTo>
                  <a:lnTo>
                    <a:pt x="7081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" name="Google Shape;832;p30"/>
          <p:cNvSpPr/>
          <p:nvPr/>
        </p:nvSpPr>
        <p:spPr>
          <a:xfrm>
            <a:off x="2267440" y="1160103"/>
            <a:ext cx="5040561" cy="361935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94" y="2047259"/>
            <a:ext cx="4444754" cy="2156224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9342" y="2071339"/>
            <a:ext cx="4016803" cy="2108063"/>
          </a:xfrm>
          <a:prstGeom prst="rect">
            <a:avLst/>
          </a:prstGeom>
        </p:spPr>
      </p:pic>
      <p:sp>
        <p:nvSpPr>
          <p:cNvPr id="10" name="CuadroTexto 9"/>
          <p:cNvSpPr txBox="1"/>
          <p:nvPr/>
        </p:nvSpPr>
        <p:spPr>
          <a:xfrm>
            <a:off x="2712830" y="1187181"/>
            <a:ext cx="437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Elección del fármaco biológico por parte del neumólogo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805760" y="427839"/>
            <a:ext cx="334786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12" name="object 8"/>
          <p:cNvSpPr txBox="1">
            <a:spLocks/>
          </p:cNvSpPr>
          <p:nvPr/>
        </p:nvSpPr>
        <p:spPr>
          <a:xfrm>
            <a:off x="6860727" y="423386"/>
            <a:ext cx="2267744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Material y método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321017" y="4547220"/>
            <a:ext cx="839572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Elección del fármaco teniendo en cuenta características </a:t>
            </a:r>
            <a:r>
              <a:rPr lang="es-ES" sz="1200" kern="0" dirty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del paciente y </a:t>
            </a:r>
            <a:r>
              <a:rPr lang="es-ES" sz="1200" kern="0" dirty="0" smtClean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comorbilidades así como número </a:t>
            </a:r>
            <a:r>
              <a:rPr lang="es-ES" sz="1200" kern="0" dirty="0">
                <a:solidFill>
                  <a:schemeClr val="bg1"/>
                </a:solidFill>
                <a:latin typeface="Times New Roman" panose="02020603050405020304" pitchFamily="18" charset="0"/>
                <a:ea typeface="Roboto"/>
                <a:cs typeface="Times New Roman" panose="02020603050405020304" pitchFamily="18" charset="0"/>
                <a:sym typeface="Roboto"/>
              </a:rPr>
              <a:t>y fenotipo de agudizaciones</a:t>
            </a:r>
          </a:p>
          <a:p>
            <a:pPr lvl="0"/>
            <a:endParaRPr lang="es-ES" kern="0" dirty="0">
              <a:solidFill>
                <a:schemeClr val="bg1"/>
              </a:solidFill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  <a:p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21011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ángulo 30"/>
          <p:cNvSpPr/>
          <p:nvPr/>
        </p:nvSpPr>
        <p:spPr>
          <a:xfrm>
            <a:off x="6228184" y="115728"/>
            <a:ext cx="2915816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7" name="object 3"/>
          <p:cNvGrpSpPr/>
          <p:nvPr/>
        </p:nvGrpSpPr>
        <p:grpSpPr>
          <a:xfrm>
            <a:off x="77229" y="1552002"/>
            <a:ext cx="4867148" cy="2778894"/>
            <a:chOff x="3319271" y="1309116"/>
            <a:chExt cx="5507990" cy="3282950"/>
          </a:xfrm>
        </p:grpSpPr>
        <p:pic>
          <p:nvPicPr>
            <p:cNvPr id="8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19271" y="1309116"/>
              <a:ext cx="5507735" cy="3282696"/>
            </a:xfrm>
            <a:prstGeom prst="rect">
              <a:avLst/>
            </a:prstGeom>
          </p:spPr>
        </p:pic>
        <p:sp>
          <p:nvSpPr>
            <p:cNvPr id="9" name="object 5"/>
            <p:cNvSpPr/>
            <p:nvPr/>
          </p:nvSpPr>
          <p:spPr>
            <a:xfrm>
              <a:off x="3410711" y="1389888"/>
              <a:ext cx="5329555" cy="3126105"/>
            </a:xfrm>
            <a:custGeom>
              <a:avLst/>
              <a:gdLst/>
              <a:ahLst/>
              <a:cxnLst/>
              <a:rect l="l" t="t" r="r" b="b"/>
              <a:pathLst>
                <a:path w="5329555" h="3126104">
                  <a:moveTo>
                    <a:pt x="5114290" y="0"/>
                  </a:moveTo>
                  <a:lnTo>
                    <a:pt x="215137" y="0"/>
                  </a:lnTo>
                  <a:lnTo>
                    <a:pt x="165831" y="5685"/>
                  </a:lnTo>
                  <a:lnTo>
                    <a:pt x="120557" y="21879"/>
                  </a:lnTo>
                  <a:lnTo>
                    <a:pt x="80610" y="47286"/>
                  </a:lnTo>
                  <a:lnTo>
                    <a:pt x="47286" y="80610"/>
                  </a:lnTo>
                  <a:lnTo>
                    <a:pt x="21879" y="120557"/>
                  </a:lnTo>
                  <a:lnTo>
                    <a:pt x="5685" y="165831"/>
                  </a:lnTo>
                  <a:lnTo>
                    <a:pt x="0" y="215137"/>
                  </a:lnTo>
                  <a:lnTo>
                    <a:pt x="0" y="2910547"/>
                  </a:lnTo>
                  <a:lnTo>
                    <a:pt x="5685" y="2959884"/>
                  </a:lnTo>
                  <a:lnTo>
                    <a:pt x="21879" y="3005174"/>
                  </a:lnTo>
                  <a:lnTo>
                    <a:pt x="47286" y="3045127"/>
                  </a:lnTo>
                  <a:lnTo>
                    <a:pt x="80610" y="3078450"/>
                  </a:lnTo>
                  <a:lnTo>
                    <a:pt x="120557" y="3103852"/>
                  </a:lnTo>
                  <a:lnTo>
                    <a:pt x="165831" y="3120040"/>
                  </a:lnTo>
                  <a:lnTo>
                    <a:pt x="215137" y="3125724"/>
                  </a:lnTo>
                  <a:lnTo>
                    <a:pt x="5114290" y="3125724"/>
                  </a:lnTo>
                  <a:lnTo>
                    <a:pt x="5163596" y="3120040"/>
                  </a:lnTo>
                  <a:lnTo>
                    <a:pt x="5208870" y="3103852"/>
                  </a:lnTo>
                  <a:lnTo>
                    <a:pt x="5248817" y="3078450"/>
                  </a:lnTo>
                  <a:lnTo>
                    <a:pt x="5282141" y="3045127"/>
                  </a:lnTo>
                  <a:lnTo>
                    <a:pt x="5307548" y="3005174"/>
                  </a:lnTo>
                  <a:lnTo>
                    <a:pt x="5323742" y="2959884"/>
                  </a:lnTo>
                  <a:lnTo>
                    <a:pt x="5329428" y="2910547"/>
                  </a:lnTo>
                  <a:lnTo>
                    <a:pt x="5329428" y="215137"/>
                  </a:lnTo>
                  <a:lnTo>
                    <a:pt x="5323742" y="165831"/>
                  </a:lnTo>
                  <a:lnTo>
                    <a:pt x="5307548" y="120557"/>
                  </a:lnTo>
                  <a:lnTo>
                    <a:pt x="5282141" y="80610"/>
                  </a:lnTo>
                  <a:lnTo>
                    <a:pt x="5248817" y="47286"/>
                  </a:lnTo>
                  <a:lnTo>
                    <a:pt x="5208870" y="21879"/>
                  </a:lnTo>
                  <a:lnTo>
                    <a:pt x="5163596" y="5685"/>
                  </a:lnTo>
                  <a:lnTo>
                    <a:pt x="511429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0" name="CuadroTexto 9"/>
          <p:cNvSpPr txBox="1"/>
          <p:nvPr/>
        </p:nvSpPr>
        <p:spPr>
          <a:xfrm>
            <a:off x="354441" y="1882864"/>
            <a:ext cx="23315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</a:rPr>
              <a:t> 48,2% 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(n=27) decisión según </a:t>
            </a: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eficacia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395536" y="2602787"/>
            <a:ext cx="22493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Índice Kappa</a:t>
            </a:r>
            <a:r>
              <a:rPr lang="es-ES" sz="1100" kern="0" dirty="0">
                <a:solidFill>
                  <a:prstClr val="black"/>
                </a:solidFill>
              </a:rPr>
              <a:t> 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(0,340)</a:t>
            </a:r>
          </a:p>
        </p:txBody>
      </p:sp>
      <p:sp>
        <p:nvSpPr>
          <p:cNvPr id="12" name="CuadroTexto 11"/>
          <p:cNvSpPr txBox="1"/>
          <p:nvPr/>
        </p:nvSpPr>
        <p:spPr>
          <a:xfrm>
            <a:off x="2628051" y="1874878"/>
            <a:ext cx="2316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Arial Black" panose="020B0A04020102020204" pitchFamily="34" charset="0"/>
              </a:rPr>
              <a:t>46,4% </a:t>
            </a: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(n=26) decisión según </a:t>
            </a:r>
            <a:r>
              <a:rPr kumimoji="0" lang="es-ES" sz="16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eficiencia</a:t>
            </a:r>
          </a:p>
        </p:txBody>
      </p:sp>
      <p:sp>
        <p:nvSpPr>
          <p:cNvPr id="13" name="CuadroTexto 12"/>
          <p:cNvSpPr txBox="1"/>
          <p:nvPr/>
        </p:nvSpPr>
        <p:spPr>
          <a:xfrm>
            <a:off x="2651288" y="2602787"/>
            <a:ext cx="21544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Índice Kappa (0,341)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239602" y="3809618"/>
            <a:ext cx="4260390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5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*Índice Kappa de Cohen: medida de concordancia (grado de acuerdo inter-observadores)</a:t>
            </a:r>
            <a:r>
              <a:rPr lang="es-ES" sz="1400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endParaRPr lang="es-ES" sz="1400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sp>
        <p:nvSpPr>
          <p:cNvPr id="15" name="object 13"/>
          <p:cNvSpPr/>
          <p:nvPr/>
        </p:nvSpPr>
        <p:spPr>
          <a:xfrm>
            <a:off x="239602" y="1995348"/>
            <a:ext cx="4427561" cy="1811020"/>
          </a:xfrm>
          <a:custGeom>
            <a:avLst/>
            <a:gdLst/>
            <a:ahLst/>
            <a:cxnLst/>
            <a:rect l="l" t="t" r="r" b="b"/>
            <a:pathLst>
              <a:path w="4792980" h="1811020">
                <a:moveTo>
                  <a:pt x="2503931" y="0"/>
                </a:moveTo>
                <a:lnTo>
                  <a:pt x="2503931" y="1021715"/>
                </a:lnTo>
              </a:path>
              <a:path w="4792980" h="1811020">
                <a:moveTo>
                  <a:pt x="0" y="1022604"/>
                </a:moveTo>
                <a:lnTo>
                  <a:pt x="4792726" y="1022604"/>
                </a:lnTo>
              </a:path>
              <a:path w="4792980" h="1811020">
                <a:moveTo>
                  <a:pt x="0" y="1810512"/>
                </a:moveTo>
                <a:lnTo>
                  <a:pt x="4792726" y="1810512"/>
                </a:lnTo>
              </a:path>
            </a:pathLst>
          </a:cu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wrap="square" lIns="0" tIns="0" rIns="0" bIns="0" rtlCol="0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258032" y="3062772"/>
            <a:ext cx="44091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Decisión según eficacia y eficiencia por IA</a:t>
            </a:r>
            <a:r>
              <a: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: </a:t>
            </a:r>
            <a:r>
              <a:rPr kumimoji="0" lang="es-ES" b="1" i="0" u="none" strike="noStrike" kern="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</a:rPr>
              <a:t>58,9% </a:t>
            </a:r>
            <a:endParaRPr kumimoji="0" lang="es-ES" sz="2000" b="1" i="0" u="none" strike="noStrike" kern="0" cap="none" spc="0" normalizeH="0" baseline="0" noProof="0" dirty="0" smtClean="0">
              <a:ln>
                <a:noFill/>
              </a:ln>
              <a:solidFill>
                <a:srgbClr val="00B0F0"/>
              </a:solidFill>
              <a:effectLst/>
              <a:uLnTx/>
              <a:uFillTx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1481406" y="3384258"/>
            <a:ext cx="1943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Índice Kappa (0,470)</a:t>
            </a:r>
          </a:p>
        </p:txBody>
      </p:sp>
      <p:sp>
        <p:nvSpPr>
          <p:cNvPr id="19" name="Google Shape;832;p30"/>
          <p:cNvSpPr/>
          <p:nvPr/>
        </p:nvSpPr>
        <p:spPr>
          <a:xfrm>
            <a:off x="1973396" y="578739"/>
            <a:ext cx="6974735" cy="890587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" name="object 8"/>
          <p:cNvSpPr txBox="1">
            <a:spLocks/>
          </p:cNvSpPr>
          <p:nvPr/>
        </p:nvSpPr>
        <p:spPr>
          <a:xfrm>
            <a:off x="7663497" y="105499"/>
            <a:ext cx="148050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Resultados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grpSp>
        <p:nvGrpSpPr>
          <p:cNvPr id="24" name="Grupo 23"/>
          <p:cNvGrpSpPr/>
          <p:nvPr/>
        </p:nvGrpSpPr>
        <p:grpSpPr>
          <a:xfrm>
            <a:off x="5029877" y="1476839"/>
            <a:ext cx="4006547" cy="3068173"/>
            <a:chOff x="2924377" y="1533137"/>
            <a:chExt cx="5656530" cy="4088968"/>
          </a:xfrm>
        </p:grpSpPr>
        <p:pic>
          <p:nvPicPr>
            <p:cNvPr id="25" name="Imagen 24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392"/>
            <a:stretch/>
          </p:blipFill>
          <p:spPr bwMode="auto">
            <a:xfrm>
              <a:off x="3109912" y="1533137"/>
              <a:ext cx="5470995" cy="351472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" name="CuadroTexto 25"/>
            <p:cNvSpPr txBox="1"/>
            <p:nvPr/>
          </p:nvSpPr>
          <p:spPr>
            <a:xfrm>
              <a:off x="3628771" y="4745527"/>
              <a:ext cx="4227779" cy="369158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Elección biológico según eficacia por IA</a:t>
              </a:r>
            </a:p>
          </p:txBody>
        </p:sp>
        <p:sp>
          <p:nvSpPr>
            <p:cNvPr id="27" name="CuadroTexto 26"/>
            <p:cNvSpPr txBox="1"/>
            <p:nvPr/>
          </p:nvSpPr>
          <p:spPr>
            <a:xfrm>
              <a:off x="5509296" y="1533137"/>
              <a:ext cx="1619794" cy="369332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CuadroTexto 27"/>
            <p:cNvSpPr txBox="1"/>
            <p:nvPr/>
          </p:nvSpPr>
          <p:spPr>
            <a:xfrm rot="16200000">
              <a:off x="1843034" y="2696812"/>
              <a:ext cx="2771022" cy="608336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Biológico pautado según eficiencia por IA (recuento)</a:t>
              </a:r>
            </a:p>
          </p:txBody>
        </p:sp>
        <p:sp>
          <p:nvSpPr>
            <p:cNvPr id="29" name="CuadroTexto 28"/>
            <p:cNvSpPr txBox="1"/>
            <p:nvPr/>
          </p:nvSpPr>
          <p:spPr>
            <a:xfrm>
              <a:off x="3109912" y="5047860"/>
              <a:ext cx="4746641" cy="5742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Grafico 1. </a:t>
              </a:r>
              <a:r>
                <a:rPr kumimoji="0" lang="es-E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Grado de concordancia entre elección de la IA según eficiencia y eficacia del fármaco.</a:t>
              </a:r>
            </a:p>
          </p:txBody>
        </p:sp>
      </p:grpSp>
      <p:sp>
        <p:nvSpPr>
          <p:cNvPr id="32" name="CuadroTexto 31"/>
          <p:cNvSpPr txBox="1"/>
          <p:nvPr/>
        </p:nvSpPr>
        <p:spPr>
          <a:xfrm>
            <a:off x="2319078" y="609415"/>
            <a:ext cx="64194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600" dirty="0" smtClean="0">
                <a:solidFill>
                  <a:prstClr val="white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Globalmente existe una correlación del 41,1% (n=2) entre la decisión tomada por la IA y la decisión médica condicionada por eficacia y eficiencia del fármaco</a:t>
            </a:r>
            <a:endParaRPr lang="es-ES" sz="1600" dirty="0">
              <a:solidFill>
                <a:prstClr val="white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34669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5805760" y="427839"/>
            <a:ext cx="3347864" cy="312337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grpSp>
        <p:nvGrpSpPr>
          <p:cNvPr id="16" name="object 3"/>
          <p:cNvGrpSpPr/>
          <p:nvPr/>
        </p:nvGrpSpPr>
        <p:grpSpPr>
          <a:xfrm>
            <a:off x="262310" y="1186423"/>
            <a:ext cx="8762878" cy="3568445"/>
            <a:chOff x="1046988" y="1571256"/>
            <a:chExt cx="6642100" cy="3108960"/>
          </a:xfrm>
        </p:grpSpPr>
        <p:pic>
          <p:nvPicPr>
            <p:cNvPr id="17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46988" y="1571256"/>
              <a:ext cx="6641592" cy="3108960"/>
            </a:xfrm>
            <a:prstGeom prst="rect">
              <a:avLst/>
            </a:prstGeom>
          </p:spPr>
        </p:pic>
        <p:sp>
          <p:nvSpPr>
            <p:cNvPr id="18" name="object 5"/>
            <p:cNvSpPr/>
            <p:nvPr/>
          </p:nvSpPr>
          <p:spPr>
            <a:xfrm>
              <a:off x="1144524" y="1652016"/>
              <a:ext cx="6451600" cy="2952115"/>
            </a:xfrm>
            <a:custGeom>
              <a:avLst/>
              <a:gdLst/>
              <a:ahLst/>
              <a:cxnLst/>
              <a:rect l="l" t="t" r="r" b="b"/>
              <a:pathLst>
                <a:path w="6451600" h="2952115">
                  <a:moveTo>
                    <a:pt x="6247892" y="0"/>
                  </a:moveTo>
                  <a:lnTo>
                    <a:pt x="203200" y="0"/>
                  </a:lnTo>
                  <a:lnTo>
                    <a:pt x="156610" y="5364"/>
                  </a:lnTo>
                  <a:lnTo>
                    <a:pt x="113840" y="20645"/>
                  </a:lnTo>
                  <a:lnTo>
                    <a:pt x="76111" y="44626"/>
                  </a:lnTo>
                  <a:lnTo>
                    <a:pt x="44642" y="76090"/>
                  </a:lnTo>
                  <a:lnTo>
                    <a:pt x="20654" y="113818"/>
                  </a:lnTo>
                  <a:lnTo>
                    <a:pt x="5367" y="156594"/>
                  </a:lnTo>
                  <a:lnTo>
                    <a:pt x="0" y="203200"/>
                  </a:lnTo>
                  <a:lnTo>
                    <a:pt x="0" y="2748775"/>
                  </a:lnTo>
                  <a:lnTo>
                    <a:pt x="5367" y="2795369"/>
                  </a:lnTo>
                  <a:lnTo>
                    <a:pt x="20654" y="2838142"/>
                  </a:lnTo>
                  <a:lnTo>
                    <a:pt x="44642" y="2875873"/>
                  </a:lnTo>
                  <a:lnTo>
                    <a:pt x="76111" y="2907344"/>
                  </a:lnTo>
                  <a:lnTo>
                    <a:pt x="113840" y="2931332"/>
                  </a:lnTo>
                  <a:lnTo>
                    <a:pt x="156610" y="2946620"/>
                  </a:lnTo>
                  <a:lnTo>
                    <a:pt x="203200" y="2951988"/>
                  </a:lnTo>
                  <a:lnTo>
                    <a:pt x="6247892" y="2951988"/>
                  </a:lnTo>
                  <a:lnTo>
                    <a:pt x="6294497" y="2946620"/>
                  </a:lnTo>
                  <a:lnTo>
                    <a:pt x="6337273" y="2931332"/>
                  </a:lnTo>
                  <a:lnTo>
                    <a:pt x="6375001" y="2907344"/>
                  </a:lnTo>
                  <a:lnTo>
                    <a:pt x="6406465" y="2875873"/>
                  </a:lnTo>
                  <a:lnTo>
                    <a:pt x="6430446" y="2838142"/>
                  </a:lnTo>
                  <a:lnTo>
                    <a:pt x="6445727" y="2795369"/>
                  </a:lnTo>
                  <a:lnTo>
                    <a:pt x="6451092" y="2748775"/>
                  </a:lnTo>
                  <a:lnTo>
                    <a:pt x="6451092" y="203200"/>
                  </a:lnTo>
                  <a:lnTo>
                    <a:pt x="6445727" y="156594"/>
                  </a:lnTo>
                  <a:lnTo>
                    <a:pt x="6430446" y="113818"/>
                  </a:lnTo>
                  <a:lnTo>
                    <a:pt x="6406465" y="76090"/>
                  </a:lnTo>
                  <a:lnTo>
                    <a:pt x="6375001" y="44626"/>
                  </a:lnTo>
                  <a:lnTo>
                    <a:pt x="6337273" y="20645"/>
                  </a:lnTo>
                  <a:lnTo>
                    <a:pt x="6294497" y="5364"/>
                  </a:lnTo>
                  <a:lnTo>
                    <a:pt x="624789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" name="Grupo 3"/>
          <p:cNvGrpSpPr/>
          <p:nvPr/>
        </p:nvGrpSpPr>
        <p:grpSpPr>
          <a:xfrm>
            <a:off x="390989" y="1279119"/>
            <a:ext cx="4536504" cy="3294678"/>
            <a:chOff x="849551" y="848675"/>
            <a:chExt cx="6818345" cy="4465499"/>
          </a:xfrm>
        </p:grpSpPr>
        <p:pic>
          <p:nvPicPr>
            <p:cNvPr id="5" name="Imagen 4"/>
            <p:cNvPicPr/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958"/>
            <a:stretch/>
          </p:blipFill>
          <p:spPr bwMode="auto">
            <a:xfrm>
              <a:off x="980666" y="1039108"/>
              <a:ext cx="6687230" cy="365044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CuadroTexto 5"/>
            <p:cNvSpPr txBox="1"/>
            <p:nvPr/>
          </p:nvSpPr>
          <p:spPr>
            <a:xfrm>
              <a:off x="1607146" y="4412559"/>
              <a:ext cx="4297743" cy="354578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Elección biológico según eficacia por IA</a:t>
              </a:r>
            </a:p>
          </p:txBody>
        </p:sp>
        <p:sp>
          <p:nvSpPr>
            <p:cNvPr id="7" name="CuadroTexto 6"/>
            <p:cNvSpPr txBox="1"/>
            <p:nvPr/>
          </p:nvSpPr>
          <p:spPr>
            <a:xfrm>
              <a:off x="3627597" y="848675"/>
              <a:ext cx="1619793" cy="369332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8" name="CuadroTexto 7"/>
            <p:cNvSpPr txBox="1"/>
            <p:nvPr/>
          </p:nvSpPr>
          <p:spPr>
            <a:xfrm rot="16200000">
              <a:off x="-430707" y="2437120"/>
              <a:ext cx="3215950" cy="393199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Biológico pautado (recuento)</a:t>
              </a:r>
            </a:p>
          </p:txBody>
        </p:sp>
        <p:sp>
          <p:nvSpPr>
            <p:cNvPr id="9" name="CuadroTexto 8"/>
            <p:cNvSpPr txBox="1"/>
            <p:nvPr/>
          </p:nvSpPr>
          <p:spPr>
            <a:xfrm>
              <a:off x="849551" y="4730164"/>
              <a:ext cx="5891348" cy="5840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Grafico 2. </a:t>
              </a:r>
              <a:r>
                <a:rPr kumimoji="0" lang="es-E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Grado de concordancia entre elección médica y elección de la IA según eficacia.</a:t>
              </a:r>
            </a:p>
          </p:txBody>
        </p:sp>
      </p:grpSp>
      <p:grpSp>
        <p:nvGrpSpPr>
          <p:cNvPr id="10" name="Grupo 9"/>
          <p:cNvGrpSpPr/>
          <p:nvPr/>
        </p:nvGrpSpPr>
        <p:grpSpPr>
          <a:xfrm>
            <a:off x="4798996" y="1419622"/>
            <a:ext cx="4068925" cy="3173825"/>
            <a:chOff x="3025189" y="1671637"/>
            <a:chExt cx="6056898" cy="4126654"/>
          </a:xfrm>
        </p:grpSpPr>
        <p:pic>
          <p:nvPicPr>
            <p:cNvPr id="11" name="Imagen 10"/>
            <p:cNvPicPr/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09912" y="1671637"/>
              <a:ext cx="5972175" cy="35147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" name="CuadroTexto 11"/>
            <p:cNvSpPr txBox="1"/>
            <p:nvPr/>
          </p:nvSpPr>
          <p:spPr>
            <a:xfrm>
              <a:off x="3578793" y="4907816"/>
              <a:ext cx="4587636" cy="360158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2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Elección biológico según eficiencia por IA</a:t>
              </a: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5460749" y="1671637"/>
              <a:ext cx="1619794" cy="369332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18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CuadroTexto 13"/>
            <p:cNvSpPr txBox="1"/>
            <p:nvPr/>
          </p:nvSpPr>
          <p:spPr>
            <a:xfrm rot="16200000">
              <a:off x="1958341" y="3457351"/>
              <a:ext cx="2518860" cy="385163"/>
            </a:xfrm>
            <a:prstGeom prst="rect">
              <a:avLst/>
            </a:prstGeom>
            <a:solidFill>
              <a:sysClr val="window" lastClr="FFFFFF"/>
            </a:solidFill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Biológico pautado (recuento)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3325625" y="5238045"/>
              <a:ext cx="5315633" cy="5602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11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Grafico 3. </a:t>
              </a:r>
              <a:r>
                <a:rPr kumimoji="0" lang="es-ES" sz="11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Grado de concordancia entre elección médica y elección de la IA según eficiencia.</a:t>
              </a:r>
            </a:p>
          </p:txBody>
        </p:sp>
      </p:grpSp>
      <p:cxnSp>
        <p:nvCxnSpPr>
          <p:cNvPr id="19" name="Conector recto 18"/>
          <p:cNvCxnSpPr/>
          <p:nvPr/>
        </p:nvCxnSpPr>
        <p:spPr>
          <a:xfrm flipH="1">
            <a:off x="4615496" y="1551615"/>
            <a:ext cx="27918" cy="2936801"/>
          </a:xfrm>
          <a:prstGeom prst="line">
            <a:avLst/>
          </a:prstGeom>
          <a:noFill/>
          <a:ln w="6350" cap="flat" cmpd="sng" algn="ctr">
            <a:solidFill>
              <a:srgbClr val="5B9BD5"/>
            </a:solidFill>
            <a:prstDash val="solid"/>
            <a:miter lim="800000"/>
          </a:ln>
          <a:effectLst/>
        </p:spPr>
      </p:cxnSp>
      <p:sp>
        <p:nvSpPr>
          <p:cNvPr id="22" name="object 8"/>
          <p:cNvSpPr txBox="1">
            <a:spLocks/>
          </p:cNvSpPr>
          <p:nvPr/>
        </p:nvSpPr>
        <p:spPr>
          <a:xfrm>
            <a:off x="7663497" y="407556"/>
            <a:ext cx="1480503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Resultados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8960002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n este momento estás viendo Presente y futuro de la Inteligencia Artificial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" t="3050" r="3838" b="13355"/>
          <a:stretch/>
        </p:blipFill>
        <p:spPr bwMode="auto">
          <a:xfrm>
            <a:off x="3076" y="-26764"/>
            <a:ext cx="9140924" cy="5170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851920" y="1923678"/>
            <a:ext cx="2016224" cy="2075354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0" y="512044"/>
            <a:ext cx="3879552" cy="331065"/>
          </a:xfrm>
          <a:prstGeom prst="rect">
            <a:avLst/>
          </a:prstGeom>
          <a:solidFill>
            <a:srgbClr val="E2E2E2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343">
              <a:defRPr/>
            </a:pPr>
            <a:endParaRPr lang="es-ES" sz="1349" kern="0">
              <a:solidFill>
                <a:prstClr val="white"/>
              </a:solidFill>
              <a:latin typeface="Arial"/>
              <a:ea typeface="Arial Unicode MS"/>
            </a:endParaRPr>
          </a:p>
        </p:txBody>
      </p:sp>
      <p:sp>
        <p:nvSpPr>
          <p:cNvPr id="9" name="object 8"/>
          <p:cNvSpPr txBox="1">
            <a:spLocks/>
          </p:cNvSpPr>
          <p:nvPr/>
        </p:nvSpPr>
        <p:spPr>
          <a:xfrm>
            <a:off x="158493" y="487043"/>
            <a:ext cx="1788032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 sz="2000" b="0" i="0">
                <a:solidFill>
                  <a:srgbClr val="D7117C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10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000" b="0" i="0" u="none" strike="noStrike" kern="0" cap="none" spc="-17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/>
                <a:ea typeface="+mj-ea"/>
              </a:rPr>
              <a:t>Conclusiones</a:t>
            </a:r>
            <a:endParaRPr kumimoji="0" lang="es-ES" sz="2000" b="0" i="0" u="none" strike="noStrike" kern="0" cap="none" spc="-5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/>
              <a:ea typeface="+mj-ea"/>
            </a:endParaRPr>
          </a:p>
        </p:txBody>
      </p:sp>
      <p:sp>
        <p:nvSpPr>
          <p:cNvPr id="10" name="Google Shape;832;p30"/>
          <p:cNvSpPr/>
          <p:nvPr/>
        </p:nvSpPr>
        <p:spPr>
          <a:xfrm>
            <a:off x="4572000" y="267017"/>
            <a:ext cx="4529138" cy="585762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4733187" y="298288"/>
            <a:ext cx="42361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  tiene el potencial de convertirse en una herramienta poderosa en la toma de decisiones médicas</a:t>
            </a:r>
          </a:p>
        </p:txBody>
      </p:sp>
      <p:sp>
        <p:nvSpPr>
          <p:cNvPr id="12" name="Google Shape;832;p30"/>
          <p:cNvSpPr/>
          <p:nvPr/>
        </p:nvSpPr>
        <p:spPr>
          <a:xfrm>
            <a:off x="4572000" y="934796"/>
            <a:ext cx="4529138" cy="1043683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CuadroTexto 12"/>
          <p:cNvSpPr txBox="1"/>
          <p:nvPr/>
        </p:nvSpPr>
        <p:spPr>
          <a:xfrm>
            <a:off x="4788024" y="983066"/>
            <a:ext cx="41264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mayor tasa de concordancia </a:t>
            </a:r>
            <a:r>
              <a:rPr lang="es-ES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observada se </a:t>
            </a:r>
            <a:r>
              <a:rPr lang="es-E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produjo cuando la IA reevaluó las decisiones considerando secuencialmente la eficacia y la eficiencia, alcanzando un grado de acuerdo moderado</a:t>
            </a:r>
          </a:p>
        </p:txBody>
      </p:sp>
      <p:sp>
        <p:nvSpPr>
          <p:cNvPr id="14" name="Google Shape;832;p30"/>
          <p:cNvSpPr/>
          <p:nvPr/>
        </p:nvSpPr>
        <p:spPr>
          <a:xfrm>
            <a:off x="152093" y="3075806"/>
            <a:ext cx="3915851" cy="1331146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5" name="CuadroTexto 14"/>
          <p:cNvSpPr txBox="1"/>
          <p:nvPr/>
        </p:nvSpPr>
        <p:spPr>
          <a:xfrm>
            <a:off x="395527" y="3167752"/>
            <a:ext cx="354219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s-ES" sz="140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IA puede complementar las decisiones médicas en la elección de terapias biológicas en AGNC, su implementación actual debe considerarse como un apoyo, más que como un sustituto del </a:t>
            </a:r>
            <a:r>
              <a:rPr lang="es-ES" sz="1400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especialista </a:t>
            </a:r>
            <a:endParaRPr lang="es-ES" sz="1400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Google Shape;832;p30"/>
          <p:cNvSpPr/>
          <p:nvPr/>
        </p:nvSpPr>
        <p:spPr>
          <a:xfrm>
            <a:off x="152093" y="4485992"/>
            <a:ext cx="8020307" cy="578469"/>
          </a:xfrm>
          <a:prstGeom prst="octagon">
            <a:avLst>
              <a:gd name="adj" fmla="val 29289"/>
            </a:avLst>
          </a:prstGeom>
          <a:solidFill>
            <a:srgbClr val="00B0F0">
              <a:alpha val="5866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74519" y="4514029"/>
            <a:ext cx="775386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Los resultados iniciales destacan la necesidad de refinar los modelos de IA para que integren mejor los datos clínicos y económicos, con un enfoque centrado en el paciente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54196495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1541</TotalTime>
  <Words>516</Words>
  <Application>Microsoft Office PowerPoint</Application>
  <PresentationFormat>Presentación en pantalla (16:9)</PresentationFormat>
  <Paragraphs>46</Paragraphs>
  <Slides>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7" baseType="lpstr">
      <vt:lpstr>Arial Unicode MS</vt:lpstr>
      <vt:lpstr>Arial</vt:lpstr>
      <vt:lpstr>Arial Black</vt:lpstr>
      <vt:lpstr>Calibri</vt:lpstr>
      <vt:lpstr>Calibri Light</vt:lpstr>
      <vt:lpstr>Fira Sans Extra Condensed Medium</vt:lpstr>
      <vt:lpstr>Roboto</vt:lpstr>
      <vt:lpstr>Times New Roman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Usuario de Windows</cp:lastModifiedBy>
  <cp:revision>39</cp:revision>
  <dcterms:created xsi:type="dcterms:W3CDTF">2024-02-05T13:08:18Z</dcterms:created>
  <dcterms:modified xsi:type="dcterms:W3CDTF">2025-03-01T18:40:00Z</dcterms:modified>
</cp:coreProperties>
</file>