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4" r:id="rId8"/>
    <p:sldId id="262" r:id="rId9"/>
    <p:sldId id="261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202865"/>
            <a:ext cx="8046184" cy="1872207"/>
          </a:xfrm>
        </p:spPr>
        <p:txBody>
          <a:bodyPr>
            <a:noAutofit/>
          </a:bodyPr>
          <a:lstStyle/>
          <a:p>
            <a:r>
              <a:rPr lang="es-ES" sz="2500" b="1" dirty="0"/>
              <a:t>ESTUDIO COMPARATIVO DE CARACTERISTICAS </a:t>
            </a:r>
            <a:r>
              <a:rPr lang="es-ES" sz="2500" b="1" dirty="0" smtClean="0"/>
              <a:t>CLINICO-FUNCIONALES </a:t>
            </a:r>
            <a:r>
              <a:rPr lang="es-ES" sz="2500" b="1" dirty="0"/>
              <a:t>Y EFECTIVIDAD DEL</a:t>
            </a:r>
            <a:br>
              <a:rPr lang="es-ES" sz="2500" b="1" dirty="0"/>
            </a:br>
            <a:r>
              <a:rPr lang="es-ES" sz="2500" b="1" dirty="0"/>
              <a:t>TRAMIENTO </a:t>
            </a:r>
            <a:r>
              <a:rPr lang="es-ES" sz="2500" b="1" dirty="0" smtClean="0"/>
              <a:t>CON MEPOLIZUMAB ENTRE PACIENTES CON AGNC Y GEPA</a:t>
            </a:r>
            <a:endParaRPr lang="es-ES" sz="2500" b="1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323528" y="3075806"/>
            <a:ext cx="8496944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 smtClean="0"/>
          </a:p>
          <a:p>
            <a:r>
              <a:rPr lang="es-ES" dirty="0" smtClean="0"/>
              <a:t> Antonio León Lloreda</a:t>
            </a:r>
            <a:r>
              <a:rPr lang="es-ES" baseline="30000" dirty="0" smtClean="0"/>
              <a:t> 1</a:t>
            </a:r>
            <a:r>
              <a:rPr lang="es-ES" dirty="0" smtClean="0"/>
              <a:t>, Belén Muñoz Sánchez </a:t>
            </a:r>
            <a:r>
              <a:rPr lang="es-ES" baseline="30000" dirty="0" smtClean="0"/>
              <a:t>1</a:t>
            </a:r>
            <a:r>
              <a:rPr lang="es-ES" dirty="0" smtClean="0"/>
              <a:t>, David Echavarría </a:t>
            </a:r>
            <a:r>
              <a:rPr lang="es-ES" dirty="0" err="1" smtClean="0"/>
              <a:t>Kashmiri</a:t>
            </a:r>
            <a:r>
              <a:rPr lang="es-ES" dirty="0" smtClean="0"/>
              <a:t> </a:t>
            </a:r>
            <a:r>
              <a:rPr lang="es-ES" baseline="30000" dirty="0" smtClean="0"/>
              <a:t>1,</a:t>
            </a:r>
            <a:r>
              <a:rPr lang="es-ES" dirty="0" smtClean="0"/>
              <a:t> María Polonio González </a:t>
            </a:r>
            <a:r>
              <a:rPr lang="es-ES" baseline="30000" dirty="0" smtClean="0"/>
              <a:t>1,</a:t>
            </a:r>
            <a:r>
              <a:rPr lang="es-ES" dirty="0" smtClean="0"/>
              <a:t> Mª Auxiliadora Romero Falcón </a:t>
            </a:r>
            <a:r>
              <a:rPr lang="es-ES" baseline="30000" dirty="0" smtClean="0"/>
              <a:t>1</a:t>
            </a:r>
            <a:r>
              <a:rPr lang="es-ES" dirty="0" smtClean="0"/>
              <a:t>, Marta Ferrer Galván </a:t>
            </a:r>
            <a:r>
              <a:rPr lang="es-ES" baseline="30000" dirty="0" smtClean="0"/>
              <a:t>1</a:t>
            </a:r>
            <a:r>
              <a:rPr lang="es-ES" dirty="0" smtClean="0"/>
              <a:t>, Juan Francisco Medina Gallardo </a:t>
            </a:r>
            <a:r>
              <a:rPr lang="es-ES" baseline="30000" dirty="0" smtClean="0"/>
              <a:t>1</a:t>
            </a:r>
            <a:r>
              <a:rPr lang="es-ES" dirty="0" smtClean="0"/>
              <a:t>, Francisco Javier Álvarez Gutiérrez </a:t>
            </a:r>
            <a:r>
              <a:rPr lang="es-ES" baseline="30000" dirty="0" smtClean="0"/>
              <a:t>1</a:t>
            </a:r>
            <a:endParaRPr lang="es-ES" dirty="0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1043608" y="3939902"/>
            <a:ext cx="7056784" cy="457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 smtClean="0"/>
          </a:p>
          <a:p>
            <a:r>
              <a:rPr lang="es-ES" sz="3700" dirty="0" smtClean="0"/>
              <a:t> (1) Unidad </a:t>
            </a:r>
            <a:r>
              <a:rPr lang="es-ES" sz="3700" dirty="0"/>
              <a:t>de Asma. UMQER. Hospital Virgen del Rocío. </a:t>
            </a:r>
            <a:r>
              <a:rPr lang="es-ES" sz="3700" dirty="0" smtClean="0"/>
              <a:t>Sevilla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INTRODUCCION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5465" y="1635646"/>
            <a:ext cx="8605007" cy="2418714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/>
              <a:t>Enfermedad sistémica </a:t>
            </a:r>
            <a:r>
              <a:rPr lang="es-ES" dirty="0" smtClean="0">
                <a:sym typeface="Wingdings" panose="05000000000000000000" pitchFamily="2" charset="2"/>
              </a:rPr>
              <a:t> i</a:t>
            </a:r>
            <a:r>
              <a:rPr lang="es-ES" dirty="0" smtClean="0"/>
              <a:t>nflamación </a:t>
            </a:r>
            <a:r>
              <a:rPr lang="es-ES" dirty="0"/>
              <a:t>granulomatosa rica en </a:t>
            </a:r>
            <a:r>
              <a:rPr lang="es-ES" dirty="0" smtClean="0"/>
              <a:t>eosinófilos </a:t>
            </a:r>
            <a:r>
              <a:rPr lang="es-ES" dirty="0" smtClean="0">
                <a:sym typeface="Wingdings" panose="05000000000000000000" pitchFamily="2" charset="2"/>
              </a:rPr>
              <a:t> vasculitis</a:t>
            </a:r>
            <a:r>
              <a:rPr lang="es-ES" dirty="0" smtClean="0"/>
              <a:t> </a:t>
            </a:r>
            <a:r>
              <a:rPr lang="es-ES" dirty="0" err="1"/>
              <a:t>necrosante</a:t>
            </a:r>
            <a:r>
              <a:rPr lang="es-ES" dirty="0"/>
              <a:t> de pequeños </a:t>
            </a:r>
            <a:r>
              <a:rPr lang="es-ES" dirty="0" smtClean="0"/>
              <a:t>vasos</a:t>
            </a:r>
            <a:endParaRPr lang="es-ES" dirty="0"/>
          </a:p>
          <a:p>
            <a:r>
              <a:rPr lang="es-ES" dirty="0" smtClean="0"/>
              <a:t>Más frecuente: asma </a:t>
            </a:r>
            <a:r>
              <a:rPr lang="es-ES" dirty="0"/>
              <a:t>bronquial, rinitis alérgica, </a:t>
            </a:r>
            <a:r>
              <a:rPr lang="es-ES" dirty="0" err="1"/>
              <a:t>poliposis</a:t>
            </a:r>
            <a:r>
              <a:rPr lang="es-ES" dirty="0"/>
              <a:t> nasal y </a:t>
            </a:r>
            <a:r>
              <a:rPr lang="es-ES" dirty="0" err="1" smtClean="0"/>
              <a:t>eosinofilia</a:t>
            </a:r>
            <a:endParaRPr lang="es-ES" dirty="0" smtClean="0"/>
          </a:p>
          <a:p>
            <a:r>
              <a:rPr lang="es-ES" dirty="0"/>
              <a:t>C</a:t>
            </a:r>
            <a:r>
              <a:rPr lang="es-ES" dirty="0" smtClean="0"/>
              <a:t>urso </a:t>
            </a:r>
            <a:r>
              <a:rPr lang="es-ES" dirty="0"/>
              <a:t>crónico con </a:t>
            </a:r>
            <a:r>
              <a:rPr lang="es-ES" dirty="0" smtClean="0"/>
              <a:t>recaídas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smtClean="0"/>
              <a:t>daño tisular </a:t>
            </a:r>
            <a:r>
              <a:rPr lang="es-ES" dirty="0"/>
              <a:t>u orgánico </a:t>
            </a:r>
            <a:r>
              <a:rPr lang="es-ES" dirty="0" smtClean="0"/>
              <a:t>permanente:</a:t>
            </a:r>
          </a:p>
          <a:p>
            <a:pPr lvl="1"/>
            <a:r>
              <a:rPr lang="es-ES" dirty="0" smtClean="0"/>
              <a:t>Propia fisiopatología </a:t>
            </a:r>
            <a:r>
              <a:rPr lang="es-ES" dirty="0"/>
              <a:t>de la </a:t>
            </a:r>
            <a:r>
              <a:rPr lang="es-ES" dirty="0" smtClean="0"/>
              <a:t>enfermedad</a:t>
            </a:r>
          </a:p>
          <a:p>
            <a:pPr lvl="1"/>
            <a:r>
              <a:rPr lang="es-ES" dirty="0"/>
              <a:t>T</a:t>
            </a:r>
            <a:r>
              <a:rPr lang="es-ES" dirty="0" smtClean="0"/>
              <a:t>oxicidad </a:t>
            </a:r>
            <a:r>
              <a:rPr lang="es-ES" dirty="0"/>
              <a:t>generada por </a:t>
            </a:r>
            <a:r>
              <a:rPr lang="es-ES" dirty="0" smtClean="0"/>
              <a:t>el tratamiento </a:t>
            </a:r>
            <a:r>
              <a:rPr lang="es-ES" dirty="0" err="1" smtClean="0"/>
              <a:t>corticoideo</a:t>
            </a:r>
            <a:endParaRPr lang="es-ES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1619672" y="1093687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GRANULOMATOSIS EOSINOFÍLICA CON POLIANGEÍTIS (GEPA) </a:t>
            </a:r>
            <a:endParaRPr lang="es-ES" b="1" dirty="0"/>
          </a:p>
        </p:txBody>
      </p:sp>
      <p:sp>
        <p:nvSpPr>
          <p:cNvPr id="5" name="Rectángulo 4"/>
          <p:cNvSpPr/>
          <p:nvPr/>
        </p:nvSpPr>
        <p:spPr>
          <a:xfrm>
            <a:off x="208462" y="3939902"/>
            <a:ext cx="8478338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12121"/>
              </a:buClr>
              <a:buFont typeface="Times New Roman" panose="02020603050405020304" pitchFamily="18" charset="0"/>
              <a:buAutoNum type="arabicPeriod"/>
            </a:pP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White J, Dubey S;</a:t>
            </a:r>
            <a:r>
              <a:rPr lang="en-US" sz="800" kern="100" dirty="0">
                <a:solidFill>
                  <a:srgbClr val="212121"/>
                </a:solidFill>
                <a:latin typeface="Segoe UI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Eosinophilic granulomatosis with </a:t>
            </a:r>
            <a:r>
              <a:rPr lang="en-US" sz="800" kern="1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polyangiitis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 review. </a:t>
            </a:r>
            <a:r>
              <a:rPr lang="en-US" sz="800" kern="1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Autoimmun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Rev. 2023 Jan;22(1):103219.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sz="800" kern="1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12121"/>
              </a:buClr>
              <a:buFont typeface="Times New Roman" panose="02020603050405020304" pitchFamily="18" charset="0"/>
              <a:buAutoNum type="arabicPeriod"/>
            </a:pPr>
            <a:r>
              <a:rPr lang="en-US" sz="800" kern="100" dirty="0" smtClean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Watanabe 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R, Hashimoto M; Eosinophilic Granulomatosis with </a:t>
            </a:r>
            <a:r>
              <a:rPr lang="en-US" sz="800" kern="1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Polyangiitis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800" kern="100" dirty="0">
                <a:solidFill>
                  <a:srgbClr val="212121"/>
                </a:solidFill>
                <a:latin typeface="Segoe UI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Latest Findings and Updated Treatment Recommendations. J </a:t>
            </a:r>
            <a:r>
              <a:rPr lang="en-US" sz="800" kern="100" dirty="0" err="1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en-US" sz="800" kern="100" dirty="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Med. 2023 Sep 15;12(18):5996. </a:t>
            </a:r>
            <a:endParaRPr lang="es-ES" sz="800" kern="1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12121"/>
              </a:buClr>
              <a:buFont typeface="Times New Roman" panose="02020603050405020304" pitchFamily="18" charset="0"/>
              <a:buAutoNum type="arabicPeriod"/>
            </a:pPr>
            <a:r>
              <a:rPr lang="en-US" sz="800" dirty="0" smtClean="0"/>
              <a:t>Wechsler </a:t>
            </a:r>
            <a:r>
              <a:rPr lang="en-US" sz="800" dirty="0"/>
              <a:t>ME, </a:t>
            </a:r>
            <a:r>
              <a:rPr lang="en-US" sz="800" dirty="0" err="1"/>
              <a:t>Akuthota</a:t>
            </a:r>
            <a:r>
              <a:rPr lang="en-US" sz="800" dirty="0"/>
              <a:t> P, Jayne D, </a:t>
            </a:r>
            <a:r>
              <a:rPr lang="en-US" sz="800" dirty="0" err="1"/>
              <a:t>Khoury</a:t>
            </a:r>
            <a:r>
              <a:rPr lang="en-US" sz="800" dirty="0"/>
              <a:t> P, </a:t>
            </a:r>
            <a:r>
              <a:rPr lang="en-US" sz="800" dirty="0" err="1"/>
              <a:t>Klion</a:t>
            </a:r>
            <a:r>
              <a:rPr lang="en-US" sz="800" dirty="0"/>
              <a:t> </a:t>
            </a:r>
            <a:r>
              <a:rPr lang="en-US" sz="800" dirty="0" smtClean="0"/>
              <a:t>A,SW</a:t>
            </a:r>
            <a:r>
              <a:rPr lang="en-US" sz="800" dirty="0"/>
              <a:t>, </a:t>
            </a:r>
            <a:r>
              <a:rPr lang="en-US" sz="800" dirty="0" err="1"/>
              <a:t>Steinfeld</a:t>
            </a:r>
            <a:r>
              <a:rPr lang="en-US" sz="800" dirty="0"/>
              <a:t> J, Weller PF, </a:t>
            </a:r>
            <a:r>
              <a:rPr lang="en-US" sz="800" dirty="0" err="1"/>
              <a:t>Gleich</a:t>
            </a:r>
            <a:r>
              <a:rPr lang="en-US" sz="800" dirty="0"/>
              <a:t> GJ; </a:t>
            </a:r>
            <a:r>
              <a:rPr lang="en-US" sz="800" dirty="0" err="1"/>
              <a:t>Mepolizumab</a:t>
            </a:r>
            <a:r>
              <a:rPr lang="en-US" sz="800" dirty="0"/>
              <a:t> or Placebo for Eosinophilic Granulomatosis with </a:t>
            </a:r>
            <a:r>
              <a:rPr lang="en-US" sz="800" dirty="0" err="1"/>
              <a:t>Polyangiitis</a:t>
            </a:r>
            <a:r>
              <a:rPr lang="en-US" sz="800" dirty="0"/>
              <a:t>. N </a:t>
            </a:r>
            <a:r>
              <a:rPr lang="en-US" sz="800" dirty="0" err="1"/>
              <a:t>Engl</a:t>
            </a:r>
            <a:r>
              <a:rPr lang="en-US" sz="800" dirty="0"/>
              <a:t> J Med. 2017 May 18;376(20):</a:t>
            </a:r>
            <a:r>
              <a:rPr lang="en-US" sz="800" dirty="0" smtClean="0"/>
              <a:t>1921-1932.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Clr>
                <a:srgbClr val="212121"/>
              </a:buClr>
              <a:buFont typeface="Times New Roman" panose="02020603050405020304" pitchFamily="18" charset="0"/>
              <a:buAutoNum type="arabicPeriod"/>
            </a:pPr>
            <a:r>
              <a:rPr lang="en-US" sz="800" dirty="0" err="1" smtClean="0"/>
              <a:t>Bettiol</a:t>
            </a:r>
            <a:r>
              <a:rPr lang="en-US" sz="800" dirty="0" smtClean="0"/>
              <a:t> </a:t>
            </a:r>
            <a:r>
              <a:rPr lang="en-US" sz="800" dirty="0"/>
              <a:t>A, Urban ML, </a:t>
            </a:r>
            <a:r>
              <a:rPr lang="en-US" sz="800" dirty="0" err="1"/>
              <a:t>Dagna</a:t>
            </a:r>
            <a:r>
              <a:rPr lang="en-US" sz="800" dirty="0"/>
              <a:t> L, </a:t>
            </a:r>
            <a:r>
              <a:rPr lang="en-US" sz="800" dirty="0" err="1"/>
              <a:t>Cottin</a:t>
            </a:r>
            <a:r>
              <a:rPr lang="en-US" sz="800" dirty="0"/>
              <a:t> V, </a:t>
            </a:r>
            <a:r>
              <a:rPr lang="en-US" sz="800" dirty="0" smtClean="0"/>
              <a:t>R</a:t>
            </a:r>
            <a:r>
              <a:rPr lang="en-US" sz="800" dirty="0"/>
              <a:t>, Egan A, </a:t>
            </a:r>
            <a:r>
              <a:rPr lang="en-US" sz="800" dirty="0" err="1"/>
              <a:t>Seeliger</a:t>
            </a:r>
            <a:r>
              <a:rPr lang="en-US" sz="800" dirty="0"/>
              <a:t> B, </a:t>
            </a:r>
            <a:r>
              <a:rPr lang="en-US" sz="800" dirty="0" err="1"/>
              <a:t>Iannone</a:t>
            </a:r>
            <a:r>
              <a:rPr lang="en-US" sz="800" dirty="0"/>
              <a:t> F, </a:t>
            </a:r>
            <a:r>
              <a:rPr lang="en-US" sz="800" dirty="0" err="1"/>
              <a:t>Salvarani</a:t>
            </a:r>
            <a:r>
              <a:rPr lang="en-US" sz="800" dirty="0"/>
              <a:t> C, Jayne D, </a:t>
            </a:r>
            <a:r>
              <a:rPr lang="en-US" sz="800" dirty="0" err="1"/>
              <a:t>Prisco</a:t>
            </a:r>
            <a:r>
              <a:rPr lang="en-US" sz="800" dirty="0"/>
              <a:t> D, </a:t>
            </a:r>
            <a:r>
              <a:rPr lang="en-US" sz="800" dirty="0" err="1"/>
              <a:t>Vaglio</a:t>
            </a:r>
            <a:r>
              <a:rPr lang="en-US" sz="800" dirty="0"/>
              <a:t> A, Emmi G; European EGPA Study Group. </a:t>
            </a:r>
            <a:r>
              <a:rPr lang="en-US" sz="800" dirty="0" err="1"/>
              <a:t>Mepolizumab</a:t>
            </a:r>
            <a:r>
              <a:rPr lang="en-US" sz="800" dirty="0"/>
              <a:t> for Eosinophilic Granulomatosis With </a:t>
            </a:r>
            <a:r>
              <a:rPr lang="en-US" sz="800" dirty="0" err="1"/>
              <a:t>Polyangiitis</a:t>
            </a:r>
            <a:r>
              <a:rPr lang="en-US" sz="800" dirty="0"/>
              <a:t>: A European Multicenter Observational Study. Arthritis </a:t>
            </a:r>
            <a:r>
              <a:rPr lang="en-US" sz="800" dirty="0" err="1"/>
              <a:t>Rheumatol</a:t>
            </a:r>
            <a:r>
              <a:rPr lang="en-US" sz="800" dirty="0"/>
              <a:t>. 2022 Feb;74(2):295-306. </a:t>
            </a:r>
            <a:endParaRPr lang="es-ES" sz="800" dirty="0"/>
          </a:p>
        </p:txBody>
      </p:sp>
    </p:spTree>
    <p:extLst>
      <p:ext uri="{BB962C8B-B14F-4D97-AF65-F5344CB8AC3E}">
        <p14:creationId xmlns:p14="http://schemas.microsoft.com/office/powerpoint/2010/main" val="1540191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804" y="286357"/>
            <a:ext cx="8229600" cy="857250"/>
          </a:xfrm>
        </p:spPr>
        <p:txBody>
          <a:bodyPr/>
          <a:lstStyle/>
          <a:p>
            <a:r>
              <a:rPr lang="es-ES" b="1" dirty="0" smtClean="0"/>
              <a:t>INTRODUCCION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436" y="1563638"/>
            <a:ext cx="2133078" cy="7180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2000" dirty="0" err="1" smtClean="0"/>
              <a:t>Mepolizumab</a:t>
            </a:r>
            <a:r>
              <a:rPr lang="es-ES" sz="2000" b="1" dirty="0" smtClean="0"/>
              <a:t> </a:t>
            </a:r>
            <a:r>
              <a:rPr lang="es-ES" sz="2000" dirty="0" smtClean="0"/>
              <a:t>(inhibidor IL-5)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385800" y="1312836"/>
            <a:ext cx="3986399" cy="1479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600" dirty="0" smtClean="0"/>
              <a:t>Asma grave no controlada tipo T2 </a:t>
            </a:r>
            <a:r>
              <a:rPr lang="es-ES" sz="1600" dirty="0" err="1" smtClean="0"/>
              <a:t>eosinofílica</a:t>
            </a:r>
            <a:r>
              <a:rPr lang="es-ES" sz="1600" dirty="0" smtClean="0"/>
              <a:t>: 100mg cada 4 semanas </a:t>
            </a:r>
          </a:p>
          <a:p>
            <a:pPr marL="0" indent="0">
              <a:buNone/>
            </a:pPr>
            <a:r>
              <a:rPr lang="es-ES" sz="1600" dirty="0" smtClean="0"/>
              <a:t>Mantenimiento de remisión de GEPA no grave que sea recurrente o refractaria a la corticoterapia: 300mg cada 4 semanas </a:t>
            </a:r>
            <a:r>
              <a:rPr lang="es-ES" sz="1600" baseline="30000" dirty="0" smtClean="0"/>
              <a:t>7, 8</a:t>
            </a:r>
            <a:r>
              <a:rPr lang="es-ES" sz="1600" dirty="0" smtClean="0"/>
              <a:t> 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600344" y="1613236"/>
            <a:ext cx="2477380" cy="90891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/>
              <a:t>R</a:t>
            </a:r>
            <a:r>
              <a:rPr lang="es-ES" dirty="0" smtClean="0"/>
              <a:t>educir </a:t>
            </a:r>
            <a:r>
              <a:rPr lang="es-ES" dirty="0"/>
              <a:t>el riesgo de exacerbaciones y disminuir dosis de glucocorticoides</a:t>
            </a:r>
            <a:endParaRPr lang="es-ES" dirty="0" smtClean="0"/>
          </a:p>
        </p:txBody>
      </p:sp>
      <p:sp>
        <p:nvSpPr>
          <p:cNvPr id="8" name="Flecha derecha 7"/>
          <p:cNvSpPr/>
          <p:nvPr/>
        </p:nvSpPr>
        <p:spPr>
          <a:xfrm>
            <a:off x="6464472" y="1815592"/>
            <a:ext cx="216025" cy="237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derecha 8"/>
          <p:cNvSpPr/>
          <p:nvPr/>
        </p:nvSpPr>
        <p:spPr>
          <a:xfrm rot="2383862">
            <a:off x="2005493" y="2038269"/>
            <a:ext cx="360040" cy="145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derecha 9"/>
          <p:cNvSpPr/>
          <p:nvPr/>
        </p:nvSpPr>
        <p:spPr>
          <a:xfrm rot="19289020">
            <a:off x="2019761" y="1589116"/>
            <a:ext cx="360040" cy="145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redondeado 10"/>
          <p:cNvSpPr/>
          <p:nvPr/>
        </p:nvSpPr>
        <p:spPr>
          <a:xfrm>
            <a:off x="3131840" y="2797679"/>
            <a:ext cx="2808312" cy="6661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OBJETIVO</a:t>
            </a:r>
            <a:endParaRPr lang="es-ES" dirty="0"/>
          </a:p>
        </p:txBody>
      </p:sp>
      <p:sp>
        <p:nvSpPr>
          <p:cNvPr id="12" name="Rectángulo redondeado 11"/>
          <p:cNvSpPr/>
          <p:nvPr/>
        </p:nvSpPr>
        <p:spPr>
          <a:xfrm>
            <a:off x="251520" y="3651870"/>
            <a:ext cx="8352928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Comparar en la práctica clínica habitual las comorbilidades, características clínicas-funcionales y la efectividad del tratamiento con </a:t>
            </a:r>
            <a:r>
              <a:rPr lang="es-ES" dirty="0" err="1"/>
              <a:t>mepolizumab</a:t>
            </a:r>
            <a:r>
              <a:rPr lang="es-ES" dirty="0"/>
              <a:t> en pacientes con AGNC y GEPA frente a pacientes con AGNC sin GEPA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536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MATERIAL Y MÉTODOS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63638"/>
            <a:ext cx="8424936" cy="324036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Estudio observacional </a:t>
            </a:r>
            <a:r>
              <a:rPr lang="es-ES" dirty="0" smtClean="0"/>
              <a:t>de cohortes retrospectivas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Población de estudio: pacientes </a:t>
            </a:r>
            <a:r>
              <a:rPr lang="es-ES" dirty="0"/>
              <a:t>con </a:t>
            </a:r>
            <a:r>
              <a:rPr lang="es-ES" dirty="0" smtClean="0"/>
              <a:t>AGNC tratados con </a:t>
            </a:r>
            <a:r>
              <a:rPr lang="es-ES" dirty="0" err="1" smtClean="0"/>
              <a:t>mepolizumab</a:t>
            </a:r>
            <a:endParaRPr lang="es-E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Dos grupos: diagnóstico de GEPA y sin diagnóstico de GEPA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Tiempo y lugar de estudio: desde 2017 hasta 2024. Unidad de Asma Grave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Se </a:t>
            </a:r>
            <a:r>
              <a:rPr lang="es-ES" dirty="0"/>
              <a:t>evaluaron parámetros clínicos</a:t>
            </a:r>
            <a:r>
              <a:rPr lang="es-ES" dirty="0" smtClean="0"/>
              <a:t>, inflamatorios</a:t>
            </a:r>
            <a:r>
              <a:rPr lang="es-ES" dirty="0"/>
              <a:t>, funcionales y comorbilidades antes del comienzo del </a:t>
            </a:r>
            <a:r>
              <a:rPr lang="es-ES" dirty="0" smtClean="0"/>
              <a:t>tratamiento (visita basal) </a:t>
            </a:r>
            <a:endParaRPr lang="es-ES" dirty="0"/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Evaluó efectividad </a:t>
            </a:r>
            <a:r>
              <a:rPr lang="es-ES" dirty="0"/>
              <a:t>del tratamiento al año de </a:t>
            </a:r>
            <a:r>
              <a:rPr lang="es-ES" dirty="0" smtClean="0"/>
              <a:t>seguimiento: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/>
              <a:t>E</a:t>
            </a:r>
            <a:r>
              <a:rPr lang="es-ES" dirty="0" smtClean="0"/>
              <a:t>scala </a:t>
            </a:r>
            <a:r>
              <a:rPr lang="es-ES" dirty="0"/>
              <a:t>Exacto y Remisión </a:t>
            </a:r>
            <a:r>
              <a:rPr lang="es-ES" dirty="0" smtClean="0"/>
              <a:t>clínica según </a:t>
            </a:r>
            <a:r>
              <a:rPr lang="es-ES" dirty="0"/>
              <a:t>el consenso </a:t>
            </a:r>
            <a:r>
              <a:rPr lang="es-ES" dirty="0" smtClean="0"/>
              <a:t>Asma Grave de 2022 y SEPAR REMAS 2024 respectivamente. </a:t>
            </a:r>
            <a:endParaRPr lang="es-E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Según </a:t>
            </a:r>
            <a:r>
              <a:rPr lang="es-ES" dirty="0"/>
              <a:t>intención de </a:t>
            </a:r>
            <a:r>
              <a:rPr lang="es-ES" dirty="0" smtClean="0"/>
              <a:t>tratar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Análisis estadístico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 smtClean="0"/>
              <a:t>test </a:t>
            </a:r>
            <a:r>
              <a:rPr lang="es-ES" dirty="0" err="1"/>
              <a:t>chi</a:t>
            </a:r>
            <a:r>
              <a:rPr lang="es-ES" dirty="0"/>
              <a:t> cuadrado y t-</a:t>
            </a:r>
            <a:r>
              <a:rPr lang="es-ES" dirty="0" err="1"/>
              <a:t>student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9998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RESULTADOS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0932" y="1347614"/>
            <a:ext cx="8682136" cy="36004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142 pacientes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dirty="0"/>
              <a:t> </a:t>
            </a:r>
            <a:r>
              <a:rPr lang="es-ES" dirty="0" smtClean="0"/>
              <a:t>GEPA N=14 (9.85</a:t>
            </a:r>
            <a:r>
              <a:rPr lang="es-ES" dirty="0"/>
              <a:t>%).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/>
              <a:t>M</a:t>
            </a:r>
            <a:r>
              <a:rPr lang="es-ES" dirty="0" smtClean="0"/>
              <a:t>ujeres </a:t>
            </a:r>
            <a:r>
              <a:rPr lang="es-ES" dirty="0"/>
              <a:t>N= 85 (59,9</a:t>
            </a:r>
            <a:r>
              <a:rPr lang="es-ES" dirty="0" smtClean="0"/>
              <a:t>%) y </a:t>
            </a:r>
            <a:r>
              <a:rPr lang="es-ES" dirty="0"/>
              <a:t>hombres N= 57 (40,1%) </a:t>
            </a:r>
            <a:endParaRPr lang="es-ES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>
                <a:sym typeface="Wingdings" panose="05000000000000000000" pitchFamily="2" charset="2"/>
              </a:rPr>
              <a:t>E</a:t>
            </a:r>
            <a:r>
              <a:rPr lang="es-ES" dirty="0" smtClean="0"/>
              <a:t>dad media 54,57 </a:t>
            </a:r>
            <a:r>
              <a:rPr lang="es-ES" dirty="0"/>
              <a:t>(14) </a:t>
            </a:r>
            <a:r>
              <a:rPr lang="es-ES" dirty="0" smtClean="0"/>
              <a:t>años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Estudio de comorbilidades (Tabla 1):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No encontramos diferencias significativas para las comorbilidades estudiadas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Encontramos </a:t>
            </a:r>
            <a:r>
              <a:rPr lang="es-ES" dirty="0"/>
              <a:t>diferencias significativas </a:t>
            </a:r>
            <a:r>
              <a:rPr lang="es-ES" dirty="0" smtClean="0"/>
              <a:t>en cuanto </a:t>
            </a:r>
            <a:r>
              <a:rPr lang="es-ES" dirty="0"/>
              <a:t>a la </a:t>
            </a:r>
            <a:r>
              <a:rPr lang="es-ES" dirty="0" err="1"/>
              <a:t>poliposis</a:t>
            </a:r>
            <a:r>
              <a:rPr lang="es-ES" dirty="0"/>
              <a:t> </a:t>
            </a:r>
            <a:r>
              <a:rPr lang="es-ES" dirty="0" smtClean="0"/>
              <a:t>asociada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 smtClean="0"/>
              <a:t>Estudio de variables en visita basal (Tabla 2)</a:t>
            </a:r>
            <a:r>
              <a:rPr lang="es-ES" dirty="0" smtClean="0">
                <a:sym typeface="Wingdings" panose="05000000000000000000" pitchFamily="2" charset="2"/>
              </a:rPr>
              <a:t> diferencias significativas: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Tratamiento </a:t>
            </a:r>
            <a:r>
              <a:rPr lang="es-ES" dirty="0"/>
              <a:t>continuo con esteroides orales </a:t>
            </a:r>
            <a:endParaRPr lang="es-E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err="1" smtClean="0"/>
              <a:t>Eosinofilia</a:t>
            </a:r>
            <a:r>
              <a:rPr lang="es-ES" dirty="0" smtClean="0"/>
              <a:t> </a:t>
            </a:r>
            <a:r>
              <a:rPr lang="es-ES" dirty="0" smtClean="0"/>
              <a:t>tanto </a:t>
            </a:r>
            <a:r>
              <a:rPr lang="es-ES" dirty="0"/>
              <a:t>histórico como visita basal </a:t>
            </a:r>
            <a:endParaRPr lang="es-ES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 smtClean="0"/>
              <a:t>Número </a:t>
            </a:r>
            <a:r>
              <a:rPr lang="es-ES" dirty="0" smtClean="0"/>
              <a:t>de agudizaciones </a:t>
            </a:r>
            <a:r>
              <a:rPr lang="es-ES" dirty="0"/>
              <a:t>previas 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12215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966"/>
            <a:ext cx="8229600" cy="857250"/>
          </a:xfrm>
        </p:spPr>
        <p:txBody>
          <a:bodyPr/>
          <a:lstStyle/>
          <a:p>
            <a:r>
              <a:rPr lang="es-ES" b="1" dirty="0" smtClean="0"/>
              <a:t>RESULTADOS</a:t>
            </a:r>
            <a:endParaRPr lang="es-ES" b="1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395295"/>
              </p:ext>
            </p:extLst>
          </p:nvPr>
        </p:nvGraphicFramePr>
        <p:xfrm>
          <a:off x="1871648" y="771550"/>
          <a:ext cx="5616624" cy="3836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1383"/>
                <a:gridCol w="1334043"/>
                <a:gridCol w="1262035"/>
                <a:gridCol w="989163"/>
              </a:tblGrid>
              <a:tr h="23978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GEPA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NO GEPA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 smtClean="0">
                          <a:effectLst/>
                        </a:rPr>
                        <a:t>Significación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SEXO_MUJER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 smtClean="0">
                          <a:effectLst/>
                        </a:rPr>
                        <a:t>43,36%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61,70%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0,172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SEXO_HOMBRE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57,10%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38,30%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0,172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TABACO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7,10%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11%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0,508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RINITIS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78,60%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57,80%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0,132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POLIPOSIS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64,30%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29,70%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u="none" strike="noStrike" dirty="0">
                          <a:effectLst/>
                        </a:rPr>
                        <a:t>0,009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ERGE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14,30%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16,40%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0,597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EREA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 smtClean="0">
                          <a:effectLst/>
                        </a:rPr>
                        <a:t>14,03%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10,90%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0,659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OBESIDAD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21,40%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36,90%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0,378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DEPRESION_ANSIEDAD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14,30%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14,80%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0,658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DEFICIT_INM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7,10%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11,70%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0,513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AOS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9,40%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0,608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ATOPIA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64,30%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49,20%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0,284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BRONQUIECTASIAS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35,70%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17,20%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>
                          <a:effectLst/>
                        </a:rPr>
                        <a:t>0,143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DERMATITIS_ATOPICA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7,10%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2,30%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u="none" strike="noStrike" dirty="0">
                          <a:effectLst/>
                        </a:rPr>
                        <a:t>0,343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39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CORTICOIDEORAL_V0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0,71 (0,47)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0,31 (0,465)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0,003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1835696" y="4771422"/>
            <a:ext cx="6400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Tabla 1: Características y comorbilidades en visita basal (V0). </a:t>
            </a:r>
            <a:endParaRPr lang="es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2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RESULTADOS</a:t>
            </a:r>
            <a:endParaRPr lang="es-ES" b="1" dirty="0"/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949430"/>
              </p:ext>
            </p:extLst>
          </p:nvPr>
        </p:nvGraphicFramePr>
        <p:xfrm>
          <a:off x="1979712" y="987580"/>
          <a:ext cx="5256584" cy="34289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2836"/>
                <a:gridCol w="1332655"/>
                <a:gridCol w="1247215"/>
                <a:gridCol w="973878"/>
              </a:tblGrid>
              <a:tr h="254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GEPA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>
                          <a:effectLst/>
                        </a:rPr>
                        <a:t>NO GEPA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>
                          <a:effectLst/>
                        </a:rPr>
                        <a:t>Significación</a:t>
                      </a:r>
                      <a:endParaRPr lang="es-ES" sz="11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540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i="1" dirty="0">
                          <a:effectLst/>
                        </a:rPr>
                        <a:t>Media (DS)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i="1" dirty="0">
                          <a:effectLst/>
                        </a:rPr>
                        <a:t>Media (DS)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i="1" dirty="0">
                          <a:effectLst/>
                        </a:rPr>
                        <a:t>valor de p</a:t>
                      </a:r>
                      <a:endParaRPr lang="es-ES" sz="11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MAYOR_EOSINOFILIA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1673 (1488)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855 (609)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&lt;0,001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EOSINOFILOS_V0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1273 (1372)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716 (657)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0,004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0" dirty="0">
                          <a:effectLst/>
                        </a:rPr>
                        <a:t>FENO_V0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45 (39)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52 (47)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0,583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EXACERBACIONES_V0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3,29 (2,86)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5,11 (3,37)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1" dirty="0">
                          <a:effectLst/>
                        </a:rPr>
                        <a:t>0,04</a:t>
                      </a:r>
                      <a:endParaRPr lang="es-ES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b="0" dirty="0">
                          <a:effectLst/>
                        </a:rPr>
                        <a:t>ACT_V0</a:t>
                      </a:r>
                      <a:endParaRPr lang="es-ES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15,25 (7,83) 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11,75 (5,36)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0,096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FEV1PORC_V0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75,15 (20,36)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69,27 (20,73)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0,315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FEV1mL_V0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2461,42 (1257,4)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1859,6 (768,76)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FVCPORC_V0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87,76 (13,21)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87,01 (19,17)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0,888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FVCmL_V0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3448,57 (1402,79)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2867,57 (972,08)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FEV1/FVC_V0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68,79 (2,34)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65,23 (12,69)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0,32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REVERSIBILIDADPORC_V0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10,99 (11,42)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11,26 (9,33)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0,93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43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REVERSIBILIDADmL_V0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>
                          <a:effectLst/>
                        </a:rPr>
                        <a:t>162,72 (147,31)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193,26 (156,89)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ES" sz="1100" dirty="0">
                          <a:effectLst/>
                        </a:rPr>
                        <a:t>0,54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1905700" y="4718467"/>
            <a:ext cx="6750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latin typeface="Calibri" panose="020F0502020204030204" pitchFamily="34" charset="0"/>
                <a:ea typeface="Times New Roman" panose="02020603050405020304" pitchFamily="18" charset="0"/>
              </a:rPr>
              <a:t>Tabla 2: Parámetros clínicos, funcionales e inflamatorios en V0 (visita basal</a:t>
            </a:r>
            <a:r>
              <a:rPr lang="es-ES" sz="14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) </a:t>
            </a:r>
            <a:endParaRPr lang="es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834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RESULTADOS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8356" y="1419622"/>
            <a:ext cx="8507288" cy="288032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sz="2400" dirty="0" smtClean="0"/>
              <a:t>Efectividad al año de tratamiento: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 smtClean="0"/>
              <a:t>Respuesta </a:t>
            </a:r>
            <a:r>
              <a:rPr lang="es-ES" sz="2000" dirty="0" err="1" smtClean="0"/>
              <a:t>buena+completa</a:t>
            </a:r>
            <a:r>
              <a:rPr lang="es-ES" sz="2000" dirty="0" smtClean="0"/>
              <a:t> en AGNC 55,7% y 70% en </a:t>
            </a:r>
            <a:r>
              <a:rPr lang="es-ES" sz="2000" dirty="0" smtClean="0"/>
              <a:t>GEPA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/>
              <a:t>Remisión clínica en AGNC 18.5% y 30% en GEPA</a:t>
            </a:r>
            <a:endParaRPr lang="es-ES" sz="20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 smtClean="0"/>
              <a:t>Ambas sin</a:t>
            </a:r>
            <a:r>
              <a:rPr lang="es-ES" sz="2000" dirty="0" smtClean="0"/>
              <a:t> </a:t>
            </a:r>
            <a:r>
              <a:rPr lang="es-ES" sz="2000" dirty="0" smtClean="0"/>
              <a:t>diferencias </a:t>
            </a:r>
            <a:r>
              <a:rPr lang="es-ES" sz="2000" dirty="0" err="1" smtClean="0"/>
              <a:t>signifativas</a:t>
            </a:r>
            <a:r>
              <a:rPr lang="es-ES" sz="2000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2400" dirty="0" smtClean="0"/>
              <a:t>55.5% de pacientes con GEPA seguían con corticoides orales continuos frente al 16.3% de pacientes con AGNC al año de tratamiento con </a:t>
            </a:r>
            <a:r>
              <a:rPr lang="es-ES" sz="2400" dirty="0" err="1" smtClean="0"/>
              <a:t>mepolizumab</a:t>
            </a:r>
            <a:endParaRPr lang="es-ES" sz="24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 smtClean="0"/>
              <a:t>Con diferencias significativas (p &lt;0,05)</a:t>
            </a:r>
            <a:endParaRPr lang="es-ES" sz="20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000" dirty="0" smtClean="0"/>
              <a:t>Presentaban </a:t>
            </a:r>
            <a:r>
              <a:rPr lang="es-ES" sz="2000" dirty="0" smtClean="0"/>
              <a:t>una reducción del uso del -23% en GEPA y -15% en AGNC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820466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CONCLUSIONES</a:t>
            </a:r>
            <a:endParaRPr lang="es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779662"/>
            <a:ext cx="8496944" cy="25181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 smtClean="0"/>
              <a:t>Los </a:t>
            </a:r>
            <a:r>
              <a:rPr lang="es-ES" sz="2400" dirty="0"/>
              <a:t>pacientes </a:t>
            </a:r>
            <a:r>
              <a:rPr lang="es-ES" sz="2400" dirty="0" smtClean="0"/>
              <a:t>con AGNC y GEPA tratados </a:t>
            </a:r>
            <a:r>
              <a:rPr lang="es-ES" sz="2400" dirty="0"/>
              <a:t>con </a:t>
            </a:r>
            <a:r>
              <a:rPr lang="es-ES" sz="2400" dirty="0" err="1"/>
              <a:t>mepolizumab</a:t>
            </a:r>
            <a:r>
              <a:rPr lang="es-ES" sz="2400" dirty="0"/>
              <a:t> </a:t>
            </a:r>
            <a:r>
              <a:rPr lang="es-ES" sz="2400" dirty="0" smtClean="0"/>
              <a:t>frente </a:t>
            </a:r>
            <a:r>
              <a:rPr lang="es-ES" sz="2400" dirty="0"/>
              <a:t>a los que </a:t>
            </a:r>
            <a:r>
              <a:rPr lang="es-ES" sz="2400" dirty="0" smtClean="0"/>
              <a:t>no la presentaban, tienen un mayor </a:t>
            </a:r>
            <a:r>
              <a:rPr lang="es-ES" sz="2400" dirty="0"/>
              <a:t>número de eosinófilos, porcentaje de </a:t>
            </a:r>
            <a:r>
              <a:rPr lang="es-ES" sz="2400" dirty="0" err="1"/>
              <a:t>poliposis</a:t>
            </a:r>
            <a:r>
              <a:rPr lang="es-ES" sz="2400" dirty="0"/>
              <a:t> nasal y de tratamiento con </a:t>
            </a:r>
            <a:r>
              <a:rPr lang="es-ES" sz="2400" dirty="0" smtClean="0"/>
              <a:t>esteroides orales </a:t>
            </a:r>
            <a:r>
              <a:rPr lang="es-ES" sz="2400" dirty="0"/>
              <a:t>continuos. La efectividad en respuesta </a:t>
            </a:r>
            <a:r>
              <a:rPr lang="es-ES" sz="2400" dirty="0" err="1"/>
              <a:t>buena+completa</a:t>
            </a:r>
            <a:r>
              <a:rPr lang="es-ES" sz="2400" dirty="0"/>
              <a:t> y remisión clínica es </a:t>
            </a:r>
            <a:r>
              <a:rPr lang="es-ES" sz="2400" dirty="0" smtClean="0"/>
              <a:t>muy satisfactoria </a:t>
            </a:r>
            <a:r>
              <a:rPr lang="es-ES" sz="2400" dirty="0"/>
              <a:t>en los pacientes con GEPA siendo incluso superior a los pacientes con AGNC.</a:t>
            </a:r>
          </a:p>
        </p:txBody>
      </p:sp>
    </p:spTree>
    <p:extLst>
      <p:ext uri="{BB962C8B-B14F-4D97-AF65-F5344CB8AC3E}">
        <p14:creationId xmlns:p14="http://schemas.microsoft.com/office/powerpoint/2010/main" val="25878727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961</Words>
  <Application>Microsoft Office PowerPoint</Application>
  <PresentationFormat>Presentación en pantalla (16:9)</PresentationFormat>
  <Paragraphs>175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Times New Roman</vt:lpstr>
      <vt:lpstr>Wingdings</vt:lpstr>
      <vt:lpstr>Tema de Office</vt:lpstr>
      <vt:lpstr>ESTUDIO COMPARATIVO DE CARACTERISTICAS CLINICO-FUNCIONALES Y EFECTIVIDAD DEL TRAMIENTO CON MEPOLIZUMAB ENTRE PACIENTES CON AGNC Y GEPA</vt:lpstr>
      <vt:lpstr>INTRODUCCION</vt:lpstr>
      <vt:lpstr>INTRODUCCION</vt:lpstr>
      <vt:lpstr>MATERIAL Y MÉTODOS</vt:lpstr>
      <vt:lpstr>RESULTADOS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varios</cp:lastModifiedBy>
  <cp:revision>26</cp:revision>
  <dcterms:created xsi:type="dcterms:W3CDTF">2024-02-05T13:08:18Z</dcterms:created>
  <dcterms:modified xsi:type="dcterms:W3CDTF">2025-02-27T15:14:48Z</dcterms:modified>
</cp:coreProperties>
</file>