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Open Sans Bold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League Gothic" panose="020B0604020202020204" charset="0"/>
      <p:regular r:id="rId17"/>
    </p:embeddedFont>
    <p:embeddedFont>
      <p:font typeface="Open Sans" panose="020B0604020202020204" charset="0"/>
      <p:regular r:id="rId18"/>
    </p:embeddedFont>
    <p:embeddedFont>
      <p:font typeface="Times New Roman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74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0436" y="2364230"/>
            <a:ext cx="15707127" cy="377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559"/>
              </a:lnSpc>
            </a:pPr>
            <a:r>
              <a:rPr lang="en-US" sz="54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Impacto de un programa de rehabilitación respiratoria domiciliario en el control</a:t>
            </a:r>
          </a:p>
          <a:p>
            <a:pPr algn="just">
              <a:lnSpc>
                <a:spcPts val="7559"/>
              </a:lnSpc>
            </a:pPr>
            <a:r>
              <a:rPr lang="en-US" sz="54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y la calidad de vida de los pacientes con asma grave.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3544216" cy="2469005"/>
          </a:xfrm>
          <a:custGeom>
            <a:avLst/>
            <a:gdLst/>
            <a:ahLst/>
            <a:cxnLst/>
            <a:rect l="l" t="t" r="r" b="b"/>
            <a:pathLst>
              <a:path w="3544216" h="2469005">
                <a:moveTo>
                  <a:pt x="0" y="0"/>
                </a:moveTo>
                <a:lnTo>
                  <a:pt x="3544216" y="0"/>
                </a:lnTo>
                <a:lnTo>
                  <a:pt x="3544216" y="2469005"/>
                </a:lnTo>
                <a:lnTo>
                  <a:pt x="0" y="24690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370467" y="0"/>
            <a:ext cx="2917533" cy="1501964"/>
          </a:xfrm>
          <a:custGeom>
            <a:avLst/>
            <a:gdLst/>
            <a:ahLst/>
            <a:cxnLst/>
            <a:rect l="l" t="t" r="r" b="b"/>
            <a:pathLst>
              <a:path w="2917533" h="1501964">
                <a:moveTo>
                  <a:pt x="0" y="0"/>
                </a:moveTo>
                <a:lnTo>
                  <a:pt x="2917533" y="0"/>
                </a:lnTo>
                <a:lnTo>
                  <a:pt x="2917533" y="1501964"/>
                </a:lnTo>
                <a:lnTo>
                  <a:pt x="0" y="15019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257555" y="8365329"/>
            <a:ext cx="2030445" cy="1921671"/>
          </a:xfrm>
          <a:custGeom>
            <a:avLst/>
            <a:gdLst/>
            <a:ahLst/>
            <a:cxnLst/>
            <a:rect l="l" t="t" r="r" b="b"/>
            <a:pathLst>
              <a:path w="2030445" h="1921671">
                <a:moveTo>
                  <a:pt x="0" y="0"/>
                </a:moveTo>
                <a:lnTo>
                  <a:pt x="2030445" y="0"/>
                </a:lnTo>
                <a:lnTo>
                  <a:pt x="2030445" y="1921671"/>
                </a:lnTo>
                <a:lnTo>
                  <a:pt x="0" y="19216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933227" y="6577321"/>
            <a:ext cx="14421545" cy="989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M. G. Hurtado Gañán 1, C. Barea Jiménez 1, J. Díez Sierra, 1, A.M.Muñiz Rodríguez 2, V. Almadana Pacheco 1, A.P.Gómez-Bastero. 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1.Neumología, HUVM.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2. Rehabilitación HUVM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6226" y="2009030"/>
            <a:ext cx="17626229" cy="1668437"/>
            <a:chOff x="0" y="0"/>
            <a:chExt cx="4642299" cy="4394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42299" cy="439424"/>
            </a:xfrm>
            <a:custGeom>
              <a:avLst/>
              <a:gdLst/>
              <a:ahLst/>
              <a:cxnLst/>
              <a:rect l="l" t="t" r="r" b="b"/>
              <a:pathLst>
                <a:path w="4642299" h="439424">
                  <a:moveTo>
                    <a:pt x="22401" y="0"/>
                  </a:moveTo>
                  <a:lnTo>
                    <a:pt x="4619899" y="0"/>
                  </a:lnTo>
                  <a:cubicBezTo>
                    <a:pt x="4632270" y="0"/>
                    <a:pt x="4642299" y="10029"/>
                    <a:pt x="4642299" y="22401"/>
                  </a:cubicBezTo>
                  <a:lnTo>
                    <a:pt x="4642299" y="417023"/>
                  </a:lnTo>
                  <a:cubicBezTo>
                    <a:pt x="4642299" y="422964"/>
                    <a:pt x="4639939" y="428662"/>
                    <a:pt x="4635738" y="432863"/>
                  </a:cubicBezTo>
                  <a:cubicBezTo>
                    <a:pt x="4631537" y="437064"/>
                    <a:pt x="4625840" y="439424"/>
                    <a:pt x="4619899" y="439424"/>
                  </a:cubicBezTo>
                  <a:lnTo>
                    <a:pt x="22401" y="439424"/>
                  </a:lnTo>
                  <a:cubicBezTo>
                    <a:pt x="10029" y="439424"/>
                    <a:pt x="0" y="429395"/>
                    <a:pt x="0" y="417023"/>
                  </a:cubicBezTo>
                  <a:lnTo>
                    <a:pt x="0" y="22401"/>
                  </a:lnTo>
                  <a:cubicBezTo>
                    <a:pt x="0" y="10029"/>
                    <a:pt x="10029" y="0"/>
                    <a:pt x="22401" y="0"/>
                  </a:cubicBezTo>
                  <a:close/>
                </a:path>
              </a:pathLst>
            </a:custGeom>
            <a:solidFill>
              <a:srgbClr val="FFF5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42299" cy="4775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66226" y="6720388"/>
            <a:ext cx="17626229" cy="1668437"/>
            <a:chOff x="0" y="0"/>
            <a:chExt cx="4642299" cy="43942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642299" cy="439424"/>
            </a:xfrm>
            <a:custGeom>
              <a:avLst/>
              <a:gdLst/>
              <a:ahLst/>
              <a:cxnLst/>
              <a:rect l="l" t="t" r="r" b="b"/>
              <a:pathLst>
                <a:path w="4642299" h="439424">
                  <a:moveTo>
                    <a:pt x="22401" y="0"/>
                  </a:moveTo>
                  <a:lnTo>
                    <a:pt x="4619899" y="0"/>
                  </a:lnTo>
                  <a:cubicBezTo>
                    <a:pt x="4632270" y="0"/>
                    <a:pt x="4642299" y="10029"/>
                    <a:pt x="4642299" y="22401"/>
                  </a:cubicBezTo>
                  <a:lnTo>
                    <a:pt x="4642299" y="417023"/>
                  </a:lnTo>
                  <a:cubicBezTo>
                    <a:pt x="4642299" y="422964"/>
                    <a:pt x="4639939" y="428662"/>
                    <a:pt x="4635738" y="432863"/>
                  </a:cubicBezTo>
                  <a:cubicBezTo>
                    <a:pt x="4631537" y="437064"/>
                    <a:pt x="4625840" y="439424"/>
                    <a:pt x="4619899" y="439424"/>
                  </a:cubicBezTo>
                  <a:lnTo>
                    <a:pt x="22401" y="439424"/>
                  </a:lnTo>
                  <a:cubicBezTo>
                    <a:pt x="10029" y="439424"/>
                    <a:pt x="0" y="429395"/>
                    <a:pt x="0" y="417023"/>
                  </a:cubicBezTo>
                  <a:lnTo>
                    <a:pt x="0" y="22401"/>
                  </a:lnTo>
                  <a:cubicBezTo>
                    <a:pt x="0" y="10029"/>
                    <a:pt x="10029" y="0"/>
                    <a:pt x="22401" y="0"/>
                  </a:cubicBezTo>
                  <a:close/>
                </a:path>
              </a:pathLst>
            </a:custGeom>
            <a:solidFill>
              <a:srgbClr val="FFF5D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642299" cy="4775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66226" y="4363268"/>
            <a:ext cx="17626229" cy="1668437"/>
            <a:chOff x="0" y="0"/>
            <a:chExt cx="4642299" cy="43942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642299" cy="439424"/>
            </a:xfrm>
            <a:custGeom>
              <a:avLst/>
              <a:gdLst/>
              <a:ahLst/>
              <a:cxnLst/>
              <a:rect l="l" t="t" r="r" b="b"/>
              <a:pathLst>
                <a:path w="4642299" h="439424">
                  <a:moveTo>
                    <a:pt x="22401" y="0"/>
                  </a:moveTo>
                  <a:lnTo>
                    <a:pt x="4619899" y="0"/>
                  </a:lnTo>
                  <a:cubicBezTo>
                    <a:pt x="4632270" y="0"/>
                    <a:pt x="4642299" y="10029"/>
                    <a:pt x="4642299" y="22401"/>
                  </a:cubicBezTo>
                  <a:lnTo>
                    <a:pt x="4642299" y="417023"/>
                  </a:lnTo>
                  <a:cubicBezTo>
                    <a:pt x="4642299" y="422964"/>
                    <a:pt x="4639939" y="428662"/>
                    <a:pt x="4635738" y="432863"/>
                  </a:cubicBezTo>
                  <a:cubicBezTo>
                    <a:pt x="4631537" y="437064"/>
                    <a:pt x="4625840" y="439424"/>
                    <a:pt x="4619899" y="439424"/>
                  </a:cubicBezTo>
                  <a:lnTo>
                    <a:pt x="22401" y="439424"/>
                  </a:lnTo>
                  <a:cubicBezTo>
                    <a:pt x="10029" y="439424"/>
                    <a:pt x="0" y="429395"/>
                    <a:pt x="0" y="417023"/>
                  </a:cubicBezTo>
                  <a:lnTo>
                    <a:pt x="0" y="22401"/>
                  </a:lnTo>
                  <a:cubicBezTo>
                    <a:pt x="0" y="10029"/>
                    <a:pt x="10029" y="0"/>
                    <a:pt x="22401" y="0"/>
                  </a:cubicBezTo>
                  <a:close/>
                </a:path>
              </a:pathLst>
            </a:custGeom>
            <a:solidFill>
              <a:srgbClr val="D4E1F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642299" cy="4775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30812" y="2290799"/>
            <a:ext cx="1623060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Asma enfermedad con elevada 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prevalencia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y alta carga de 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morbimortalidad-discapacidad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, así como de consumo recursos sanitarios.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0812" y="4450555"/>
            <a:ext cx="17226376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Pacientes con baja forma física, disnea, peor calidad de vida, afectación psicosocial, debilidad de músculos respiratorios, disfunción muscular periférica, menor capacidad aeróbica y funcional.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30812" y="7002157"/>
            <a:ext cx="17626229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 ha demostrado que el ejercicio físico es 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seguro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y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beneficioso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en estos pacientes. </a:t>
            </a:r>
          </a:p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Reduce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el riesgo de presentar una 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exacerbación asmática.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30812" y="576072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INTRODUCCIÓN</a:t>
            </a:r>
          </a:p>
        </p:txBody>
      </p:sp>
      <p:sp>
        <p:nvSpPr>
          <p:cNvPr id="15" name="Freeform 15"/>
          <p:cNvSpPr/>
          <p:nvPr/>
        </p:nvSpPr>
        <p:spPr>
          <a:xfrm>
            <a:off x="16230600" y="8388825"/>
            <a:ext cx="2057400" cy="1898175"/>
          </a:xfrm>
          <a:custGeom>
            <a:avLst/>
            <a:gdLst/>
            <a:ahLst/>
            <a:cxnLst/>
            <a:rect l="l" t="t" r="r" b="b"/>
            <a:pathLst>
              <a:path w="2115533" h="2183007">
                <a:moveTo>
                  <a:pt x="0" y="0"/>
                </a:moveTo>
                <a:lnTo>
                  <a:pt x="2115533" y="0"/>
                </a:lnTo>
                <a:lnTo>
                  <a:pt x="2115533" y="2183008"/>
                </a:lnTo>
                <a:lnTo>
                  <a:pt x="0" y="21830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1694" y="2709839"/>
            <a:ext cx="10416447" cy="4867322"/>
          </a:xfrm>
          <a:custGeom>
            <a:avLst/>
            <a:gdLst/>
            <a:ahLst/>
            <a:cxnLst/>
            <a:rect l="l" t="t" r="r" b="b"/>
            <a:pathLst>
              <a:path w="10416447" h="4867322">
                <a:moveTo>
                  <a:pt x="0" y="0"/>
                </a:moveTo>
                <a:lnTo>
                  <a:pt x="10416446" y="0"/>
                </a:lnTo>
                <a:lnTo>
                  <a:pt x="10416446" y="4867322"/>
                </a:lnTo>
                <a:lnTo>
                  <a:pt x="0" y="48673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13317" y="3797564"/>
            <a:ext cx="1977660" cy="1510213"/>
          </a:xfrm>
          <a:custGeom>
            <a:avLst/>
            <a:gdLst/>
            <a:ahLst/>
            <a:cxnLst/>
            <a:rect l="l" t="t" r="r" b="b"/>
            <a:pathLst>
              <a:path w="1977660" h="1510213">
                <a:moveTo>
                  <a:pt x="0" y="0"/>
                </a:moveTo>
                <a:lnTo>
                  <a:pt x="1977660" y="0"/>
                </a:lnTo>
                <a:lnTo>
                  <a:pt x="1977660" y="1510213"/>
                </a:lnTo>
                <a:lnTo>
                  <a:pt x="0" y="15102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412200" y="3282775"/>
            <a:ext cx="845176" cy="514789"/>
          </a:xfrm>
          <a:custGeom>
            <a:avLst/>
            <a:gdLst/>
            <a:ahLst/>
            <a:cxnLst/>
            <a:rect l="l" t="t" r="r" b="b"/>
            <a:pathLst>
              <a:path w="845176" h="514789">
                <a:moveTo>
                  <a:pt x="0" y="0"/>
                </a:moveTo>
                <a:lnTo>
                  <a:pt x="845176" y="0"/>
                </a:lnTo>
                <a:lnTo>
                  <a:pt x="845176" y="514789"/>
                </a:lnTo>
                <a:lnTo>
                  <a:pt x="0" y="5147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551195" y="4817964"/>
            <a:ext cx="4014570" cy="584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5"/>
              </a:lnSpc>
            </a:pPr>
            <a:r>
              <a:rPr lang="en-US" sz="339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Tolerancia esfuerzo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63329" y="6425058"/>
            <a:ext cx="4702437" cy="584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5"/>
              </a:lnSpc>
            </a:pPr>
            <a:r>
              <a:rPr lang="en-US" sz="339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Síntomas, CVRS.</a:t>
            </a:r>
          </a:p>
        </p:txBody>
      </p:sp>
      <p:sp>
        <p:nvSpPr>
          <p:cNvPr id="7" name="Freeform 7"/>
          <p:cNvSpPr/>
          <p:nvPr/>
        </p:nvSpPr>
        <p:spPr>
          <a:xfrm>
            <a:off x="9397756" y="6586278"/>
            <a:ext cx="859620" cy="523587"/>
          </a:xfrm>
          <a:custGeom>
            <a:avLst/>
            <a:gdLst/>
            <a:ahLst/>
            <a:cxnLst/>
            <a:rect l="l" t="t" r="r" b="b"/>
            <a:pathLst>
              <a:path w="859620" h="523587">
                <a:moveTo>
                  <a:pt x="0" y="0"/>
                </a:moveTo>
                <a:lnTo>
                  <a:pt x="859620" y="0"/>
                </a:lnTo>
                <a:lnTo>
                  <a:pt x="859620" y="523587"/>
                </a:lnTo>
                <a:lnTo>
                  <a:pt x="0" y="5235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565765" y="4884639"/>
            <a:ext cx="723063" cy="440411"/>
          </a:xfrm>
          <a:custGeom>
            <a:avLst/>
            <a:gdLst/>
            <a:ahLst/>
            <a:cxnLst/>
            <a:rect l="l" t="t" r="r" b="b"/>
            <a:pathLst>
              <a:path w="723063" h="440411">
                <a:moveTo>
                  <a:pt x="0" y="0"/>
                </a:moveTo>
                <a:lnTo>
                  <a:pt x="723063" y="0"/>
                </a:lnTo>
                <a:lnTo>
                  <a:pt x="723063" y="440411"/>
                </a:lnTo>
                <a:lnTo>
                  <a:pt x="0" y="4404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889715" y="3224057"/>
            <a:ext cx="5989270" cy="4610292"/>
            <a:chOff x="0" y="0"/>
            <a:chExt cx="1577421" cy="12142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77421" cy="1214233"/>
            </a:xfrm>
            <a:custGeom>
              <a:avLst/>
              <a:gdLst/>
              <a:ahLst/>
              <a:cxnLst/>
              <a:rect l="l" t="t" r="r" b="b"/>
              <a:pathLst>
                <a:path w="1577421" h="1214233">
                  <a:moveTo>
                    <a:pt x="65924" y="0"/>
                  </a:moveTo>
                  <a:lnTo>
                    <a:pt x="1511497" y="0"/>
                  </a:lnTo>
                  <a:cubicBezTo>
                    <a:pt x="1547906" y="0"/>
                    <a:pt x="1577421" y="29515"/>
                    <a:pt x="1577421" y="65924"/>
                  </a:cubicBezTo>
                  <a:lnTo>
                    <a:pt x="1577421" y="1148309"/>
                  </a:lnTo>
                  <a:cubicBezTo>
                    <a:pt x="1577421" y="1184718"/>
                    <a:pt x="1547906" y="1214233"/>
                    <a:pt x="1511497" y="1214233"/>
                  </a:cubicBezTo>
                  <a:lnTo>
                    <a:pt x="65924" y="1214233"/>
                  </a:lnTo>
                  <a:cubicBezTo>
                    <a:pt x="29515" y="1214233"/>
                    <a:pt x="0" y="1184718"/>
                    <a:pt x="0" y="1148309"/>
                  </a:cubicBezTo>
                  <a:lnTo>
                    <a:pt x="0" y="65924"/>
                  </a:lnTo>
                  <a:cubicBezTo>
                    <a:pt x="0" y="29515"/>
                    <a:pt x="29515" y="0"/>
                    <a:pt x="65924" y="0"/>
                  </a:cubicBezTo>
                  <a:close/>
                </a:path>
              </a:pathLst>
            </a:custGeom>
            <a:solidFill>
              <a:srgbClr val="FFF1BD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577421" cy="12523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6834142" y="6750594"/>
            <a:ext cx="1044843" cy="1046746"/>
          </a:xfrm>
          <a:custGeom>
            <a:avLst/>
            <a:gdLst/>
            <a:ahLst/>
            <a:cxnLst/>
            <a:rect l="l" t="t" r="r" b="b"/>
            <a:pathLst>
              <a:path w="1044843" h="1046746">
                <a:moveTo>
                  <a:pt x="0" y="0"/>
                </a:moveTo>
                <a:lnTo>
                  <a:pt x="1044843" y="0"/>
                </a:lnTo>
                <a:lnTo>
                  <a:pt x="1044843" y="1046746"/>
                </a:lnTo>
                <a:lnTo>
                  <a:pt x="0" y="1046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458271" y="5335686"/>
            <a:ext cx="2232706" cy="1327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90"/>
              </a:lnSpc>
            </a:pPr>
            <a:r>
              <a:rPr lang="en-US" sz="385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RR y asma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63329" y="3216100"/>
            <a:ext cx="4702437" cy="584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5"/>
              </a:lnSpc>
            </a:pPr>
            <a:r>
              <a:rPr lang="en-US" sz="339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Consumo de O2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161077" y="3516411"/>
            <a:ext cx="5098223" cy="3714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Objetivo: 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analizar el impacto de la rehabilitación respiratoria en el control y la calidad de vida de los pacientes con asma grave valorados en Consulta Monográfica del HUVM.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671108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INTRODUCCIÓN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1150" y="2526759"/>
            <a:ext cx="5994126" cy="4221084"/>
            <a:chOff x="0" y="0"/>
            <a:chExt cx="1578700" cy="11117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78700" cy="1111726"/>
            </a:xfrm>
            <a:custGeom>
              <a:avLst/>
              <a:gdLst/>
              <a:ahLst/>
              <a:cxnLst/>
              <a:rect l="l" t="t" r="r" b="b"/>
              <a:pathLst>
                <a:path w="1578700" h="1111726">
                  <a:moveTo>
                    <a:pt x="65871" y="0"/>
                  </a:moveTo>
                  <a:lnTo>
                    <a:pt x="1512829" y="0"/>
                  </a:lnTo>
                  <a:cubicBezTo>
                    <a:pt x="1530299" y="0"/>
                    <a:pt x="1547054" y="6940"/>
                    <a:pt x="1559407" y="19293"/>
                  </a:cubicBezTo>
                  <a:cubicBezTo>
                    <a:pt x="1571760" y="31646"/>
                    <a:pt x="1578700" y="48401"/>
                    <a:pt x="1578700" y="65871"/>
                  </a:cubicBezTo>
                  <a:lnTo>
                    <a:pt x="1578700" y="1045855"/>
                  </a:lnTo>
                  <a:cubicBezTo>
                    <a:pt x="1578700" y="1063325"/>
                    <a:pt x="1571760" y="1080079"/>
                    <a:pt x="1559407" y="1092433"/>
                  </a:cubicBezTo>
                  <a:cubicBezTo>
                    <a:pt x="1547054" y="1104786"/>
                    <a:pt x="1530299" y="1111726"/>
                    <a:pt x="1512829" y="1111726"/>
                  </a:cubicBezTo>
                  <a:lnTo>
                    <a:pt x="65871" y="1111726"/>
                  </a:lnTo>
                  <a:cubicBezTo>
                    <a:pt x="48401" y="1111726"/>
                    <a:pt x="31646" y="1104786"/>
                    <a:pt x="19293" y="1092433"/>
                  </a:cubicBezTo>
                  <a:cubicBezTo>
                    <a:pt x="6940" y="1080079"/>
                    <a:pt x="0" y="1063325"/>
                    <a:pt x="0" y="1045855"/>
                  </a:cubicBezTo>
                  <a:lnTo>
                    <a:pt x="0" y="65871"/>
                  </a:lnTo>
                  <a:cubicBezTo>
                    <a:pt x="0" y="48401"/>
                    <a:pt x="6940" y="31646"/>
                    <a:pt x="19293" y="19293"/>
                  </a:cubicBezTo>
                  <a:cubicBezTo>
                    <a:pt x="31646" y="6940"/>
                    <a:pt x="48401" y="0"/>
                    <a:pt x="65871" y="0"/>
                  </a:cubicBezTo>
                  <a:close/>
                </a:path>
              </a:pathLst>
            </a:custGeom>
            <a:solidFill>
              <a:srgbClr val="D4E1F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578700" cy="1149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559074" y="2526759"/>
            <a:ext cx="6503030" cy="2977049"/>
            <a:chOff x="0" y="0"/>
            <a:chExt cx="1712732" cy="78407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12732" cy="784079"/>
            </a:xfrm>
            <a:custGeom>
              <a:avLst/>
              <a:gdLst/>
              <a:ahLst/>
              <a:cxnLst/>
              <a:rect l="l" t="t" r="r" b="b"/>
              <a:pathLst>
                <a:path w="1712732" h="784079">
                  <a:moveTo>
                    <a:pt x="60716" y="0"/>
                  </a:moveTo>
                  <a:lnTo>
                    <a:pt x="1652016" y="0"/>
                  </a:lnTo>
                  <a:cubicBezTo>
                    <a:pt x="1685549" y="0"/>
                    <a:pt x="1712732" y="27183"/>
                    <a:pt x="1712732" y="60716"/>
                  </a:cubicBezTo>
                  <a:lnTo>
                    <a:pt x="1712732" y="723363"/>
                  </a:lnTo>
                  <a:cubicBezTo>
                    <a:pt x="1712732" y="756895"/>
                    <a:pt x="1685549" y="784079"/>
                    <a:pt x="1652016" y="784079"/>
                  </a:cubicBezTo>
                  <a:lnTo>
                    <a:pt x="60716" y="784079"/>
                  </a:lnTo>
                  <a:cubicBezTo>
                    <a:pt x="27183" y="784079"/>
                    <a:pt x="0" y="756895"/>
                    <a:pt x="0" y="723363"/>
                  </a:cubicBezTo>
                  <a:lnTo>
                    <a:pt x="0" y="60716"/>
                  </a:lnTo>
                  <a:cubicBezTo>
                    <a:pt x="0" y="27183"/>
                    <a:pt x="27183" y="0"/>
                    <a:pt x="60716" y="0"/>
                  </a:cubicBezTo>
                  <a:close/>
                </a:path>
              </a:pathLst>
            </a:custGeom>
            <a:solidFill>
              <a:srgbClr val="D4E1F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712732" cy="8221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541096" y="7360870"/>
            <a:ext cx="14863605" cy="2200963"/>
            <a:chOff x="0" y="0"/>
            <a:chExt cx="3914694" cy="57967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914694" cy="579677"/>
            </a:xfrm>
            <a:custGeom>
              <a:avLst/>
              <a:gdLst/>
              <a:ahLst/>
              <a:cxnLst/>
              <a:rect l="l" t="t" r="r" b="b"/>
              <a:pathLst>
                <a:path w="3914694" h="579677">
                  <a:moveTo>
                    <a:pt x="26564" y="0"/>
                  </a:moveTo>
                  <a:lnTo>
                    <a:pt x="3888131" y="0"/>
                  </a:lnTo>
                  <a:cubicBezTo>
                    <a:pt x="3902801" y="0"/>
                    <a:pt x="3914694" y="11893"/>
                    <a:pt x="3914694" y="26564"/>
                  </a:cubicBezTo>
                  <a:lnTo>
                    <a:pt x="3914694" y="553113"/>
                  </a:lnTo>
                  <a:cubicBezTo>
                    <a:pt x="3914694" y="560158"/>
                    <a:pt x="3911896" y="566915"/>
                    <a:pt x="3906914" y="571897"/>
                  </a:cubicBezTo>
                  <a:cubicBezTo>
                    <a:pt x="3901932" y="576879"/>
                    <a:pt x="3895175" y="579677"/>
                    <a:pt x="3888131" y="579677"/>
                  </a:cubicBezTo>
                  <a:lnTo>
                    <a:pt x="26564" y="579677"/>
                  </a:lnTo>
                  <a:cubicBezTo>
                    <a:pt x="19519" y="579677"/>
                    <a:pt x="12762" y="576879"/>
                    <a:pt x="7780" y="571897"/>
                  </a:cubicBezTo>
                  <a:cubicBezTo>
                    <a:pt x="2799" y="566915"/>
                    <a:pt x="0" y="560158"/>
                    <a:pt x="0" y="553113"/>
                  </a:cubicBezTo>
                  <a:lnTo>
                    <a:pt x="0" y="26564"/>
                  </a:lnTo>
                  <a:cubicBezTo>
                    <a:pt x="0" y="19519"/>
                    <a:pt x="2799" y="12762"/>
                    <a:pt x="7780" y="7780"/>
                  </a:cubicBezTo>
                  <a:cubicBezTo>
                    <a:pt x="12762" y="2799"/>
                    <a:pt x="19519" y="0"/>
                    <a:pt x="26564" y="0"/>
                  </a:cubicBezTo>
                  <a:close/>
                </a:path>
              </a:pathLst>
            </a:custGeom>
            <a:solidFill>
              <a:srgbClr val="D4E1F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914694" cy="6177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56298" y="7360870"/>
            <a:ext cx="2189679" cy="218967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4E1FA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990261" y="7800475"/>
            <a:ext cx="1321753" cy="132175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2150266" y="7947445"/>
            <a:ext cx="1001742" cy="1016528"/>
          </a:xfrm>
          <a:custGeom>
            <a:avLst/>
            <a:gdLst/>
            <a:ahLst/>
            <a:cxnLst/>
            <a:rect l="l" t="t" r="r" b="b"/>
            <a:pathLst>
              <a:path w="1001742" h="1016528">
                <a:moveTo>
                  <a:pt x="0" y="0"/>
                </a:moveTo>
                <a:lnTo>
                  <a:pt x="1001743" y="0"/>
                </a:lnTo>
                <a:lnTo>
                  <a:pt x="1001743" y="1016528"/>
                </a:lnTo>
                <a:lnTo>
                  <a:pt x="0" y="10165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7516251" y="2991376"/>
            <a:ext cx="3291849" cy="3291849"/>
          </a:xfrm>
          <a:custGeom>
            <a:avLst/>
            <a:gdLst/>
            <a:ahLst/>
            <a:cxnLst/>
            <a:rect l="l" t="t" r="r" b="b"/>
            <a:pathLst>
              <a:path w="3291849" h="3291849">
                <a:moveTo>
                  <a:pt x="0" y="0"/>
                </a:moveTo>
                <a:lnTo>
                  <a:pt x="3291849" y="0"/>
                </a:lnTo>
                <a:lnTo>
                  <a:pt x="3291849" y="3291849"/>
                </a:lnTo>
                <a:lnTo>
                  <a:pt x="0" y="32918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174101" y="2705939"/>
            <a:ext cx="5143751" cy="3714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Ensayo clínico no farmacológico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pacientes con asma grave aleatorizados en grupo rehabilitación (programa domiciliario de RR) versus control.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813526" y="2662733"/>
            <a:ext cx="5994126" cy="264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Control del asma, calidad de vida, actividad física, parámetros funcionales y analíticos, desde 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enero de 2020 a mayo de 2022, con seguimiento a 6 meses.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45977" y="7526830"/>
            <a:ext cx="13288321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RR realizaban ejercicio domiciliario 3 veces/ semana durante un período de 3 meses. Una sesión presencial: ejercicios de fuerza y resistencia (caminar 1 h/día), aportándoles un enlace a videos explicativos.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630903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MATERIAL Y MÉTODOS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5197" y="1912994"/>
            <a:ext cx="1987718" cy="1984104"/>
          </a:xfrm>
          <a:custGeom>
            <a:avLst/>
            <a:gdLst/>
            <a:ahLst/>
            <a:cxnLst/>
            <a:rect l="l" t="t" r="r" b="b"/>
            <a:pathLst>
              <a:path w="1987718" h="1984104">
                <a:moveTo>
                  <a:pt x="0" y="0"/>
                </a:moveTo>
                <a:lnTo>
                  <a:pt x="1987718" y="0"/>
                </a:lnTo>
                <a:lnTo>
                  <a:pt x="1987718" y="1984105"/>
                </a:lnTo>
                <a:lnTo>
                  <a:pt x="0" y="19841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860340" y="1916342"/>
            <a:ext cx="1927232" cy="1218756"/>
            <a:chOff x="0" y="0"/>
            <a:chExt cx="812800" cy="5140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514004"/>
            </a:xfrm>
            <a:custGeom>
              <a:avLst/>
              <a:gdLst/>
              <a:ahLst/>
              <a:cxnLst/>
              <a:rect l="l" t="t" r="r" b="b"/>
              <a:pathLst>
                <a:path w="812800" h="514004">
                  <a:moveTo>
                    <a:pt x="812800" y="257002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10804"/>
                  </a:lnTo>
                  <a:lnTo>
                    <a:pt x="406400" y="310804"/>
                  </a:lnTo>
                  <a:lnTo>
                    <a:pt x="406400" y="514004"/>
                  </a:lnTo>
                  <a:lnTo>
                    <a:pt x="812800" y="257002"/>
                  </a:lnTo>
                  <a:close/>
                </a:path>
              </a:pathLst>
            </a:custGeom>
            <a:solidFill>
              <a:srgbClr val="F4E3A8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165100"/>
              <a:ext cx="711200" cy="1457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738296" y="1912994"/>
            <a:ext cx="1987718" cy="1984104"/>
          </a:xfrm>
          <a:custGeom>
            <a:avLst/>
            <a:gdLst/>
            <a:ahLst/>
            <a:cxnLst/>
            <a:rect l="l" t="t" r="r" b="b"/>
            <a:pathLst>
              <a:path w="1987718" h="1984104">
                <a:moveTo>
                  <a:pt x="0" y="0"/>
                </a:moveTo>
                <a:lnTo>
                  <a:pt x="1987719" y="0"/>
                </a:lnTo>
                <a:lnTo>
                  <a:pt x="1987719" y="1984105"/>
                </a:lnTo>
                <a:lnTo>
                  <a:pt x="0" y="19841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154171" y="3347952"/>
            <a:ext cx="1339571" cy="1359344"/>
          </a:xfrm>
          <a:custGeom>
            <a:avLst/>
            <a:gdLst/>
            <a:ahLst/>
            <a:cxnLst/>
            <a:rect l="l" t="t" r="r" b="b"/>
            <a:pathLst>
              <a:path w="1339571" h="1359344">
                <a:moveTo>
                  <a:pt x="0" y="0"/>
                </a:moveTo>
                <a:lnTo>
                  <a:pt x="1339571" y="0"/>
                </a:lnTo>
                <a:lnTo>
                  <a:pt x="1339571" y="1359344"/>
                </a:lnTo>
                <a:lnTo>
                  <a:pt x="0" y="13593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41117" y="6815388"/>
            <a:ext cx="1480298" cy="1480298"/>
          </a:xfrm>
          <a:custGeom>
            <a:avLst/>
            <a:gdLst/>
            <a:ahLst/>
            <a:cxnLst/>
            <a:rect l="l" t="t" r="r" b="b"/>
            <a:pathLst>
              <a:path w="1480298" h="1480298">
                <a:moveTo>
                  <a:pt x="0" y="0"/>
                </a:moveTo>
                <a:lnTo>
                  <a:pt x="1480298" y="0"/>
                </a:lnTo>
                <a:lnTo>
                  <a:pt x="1480298" y="1480298"/>
                </a:lnTo>
                <a:lnTo>
                  <a:pt x="0" y="14802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363639" y="6864051"/>
            <a:ext cx="1275457" cy="1431635"/>
          </a:xfrm>
          <a:custGeom>
            <a:avLst/>
            <a:gdLst/>
            <a:ahLst/>
            <a:cxnLst/>
            <a:rect l="l" t="t" r="r" b="b"/>
            <a:pathLst>
              <a:path w="1275457" h="1431635">
                <a:moveTo>
                  <a:pt x="0" y="0"/>
                </a:moveTo>
                <a:lnTo>
                  <a:pt x="1275457" y="0"/>
                </a:lnTo>
                <a:lnTo>
                  <a:pt x="1275457" y="1431635"/>
                </a:lnTo>
                <a:lnTo>
                  <a:pt x="0" y="14316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2979608" y="8533811"/>
            <a:ext cx="4338441" cy="1121817"/>
            <a:chOff x="0" y="0"/>
            <a:chExt cx="1142635" cy="2954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42635" cy="295458"/>
            </a:xfrm>
            <a:custGeom>
              <a:avLst/>
              <a:gdLst/>
              <a:ahLst/>
              <a:cxnLst/>
              <a:rect l="l" t="t" r="r" b="b"/>
              <a:pathLst>
                <a:path w="1142635" h="295458">
                  <a:moveTo>
                    <a:pt x="91009" y="0"/>
                  </a:moveTo>
                  <a:lnTo>
                    <a:pt x="1051626" y="0"/>
                  </a:lnTo>
                  <a:cubicBezTo>
                    <a:pt x="1101889" y="0"/>
                    <a:pt x="1142635" y="40746"/>
                    <a:pt x="1142635" y="91009"/>
                  </a:cubicBezTo>
                  <a:lnTo>
                    <a:pt x="1142635" y="204449"/>
                  </a:lnTo>
                  <a:cubicBezTo>
                    <a:pt x="1142635" y="254712"/>
                    <a:pt x="1101889" y="295458"/>
                    <a:pt x="1051626" y="295458"/>
                  </a:cubicBezTo>
                  <a:lnTo>
                    <a:pt x="91009" y="295458"/>
                  </a:lnTo>
                  <a:cubicBezTo>
                    <a:pt x="40746" y="295458"/>
                    <a:pt x="0" y="254712"/>
                    <a:pt x="0" y="204449"/>
                  </a:cubicBezTo>
                  <a:lnTo>
                    <a:pt x="0" y="91009"/>
                  </a:lnTo>
                  <a:cubicBezTo>
                    <a:pt x="0" y="40746"/>
                    <a:pt x="40746" y="0"/>
                    <a:pt x="91009" y="0"/>
                  </a:cubicBezTo>
                  <a:close/>
                </a:path>
              </a:pathLst>
            </a:custGeom>
            <a:solidFill>
              <a:srgbClr val="FFF5D3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142635" cy="3335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873017" y="8533811"/>
            <a:ext cx="4576722" cy="1074192"/>
            <a:chOff x="0" y="0"/>
            <a:chExt cx="1205392" cy="28291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05392" cy="282915"/>
            </a:xfrm>
            <a:custGeom>
              <a:avLst/>
              <a:gdLst/>
              <a:ahLst/>
              <a:cxnLst/>
              <a:rect l="l" t="t" r="r" b="b"/>
              <a:pathLst>
                <a:path w="1205392" h="282915">
                  <a:moveTo>
                    <a:pt x="86271" y="0"/>
                  </a:moveTo>
                  <a:lnTo>
                    <a:pt x="1119121" y="0"/>
                  </a:lnTo>
                  <a:cubicBezTo>
                    <a:pt x="1166767" y="0"/>
                    <a:pt x="1205392" y="38625"/>
                    <a:pt x="1205392" y="86271"/>
                  </a:cubicBezTo>
                  <a:lnTo>
                    <a:pt x="1205392" y="196644"/>
                  </a:lnTo>
                  <a:cubicBezTo>
                    <a:pt x="1205392" y="219524"/>
                    <a:pt x="1196303" y="241468"/>
                    <a:pt x="1180124" y="257647"/>
                  </a:cubicBezTo>
                  <a:cubicBezTo>
                    <a:pt x="1163945" y="273825"/>
                    <a:pt x="1142001" y="282915"/>
                    <a:pt x="1119121" y="282915"/>
                  </a:cubicBezTo>
                  <a:lnTo>
                    <a:pt x="86271" y="282915"/>
                  </a:lnTo>
                  <a:cubicBezTo>
                    <a:pt x="63390" y="282915"/>
                    <a:pt x="41447" y="273825"/>
                    <a:pt x="25268" y="257647"/>
                  </a:cubicBezTo>
                  <a:cubicBezTo>
                    <a:pt x="9089" y="241468"/>
                    <a:pt x="0" y="219524"/>
                    <a:pt x="0" y="196644"/>
                  </a:cubicBezTo>
                  <a:lnTo>
                    <a:pt x="0" y="86271"/>
                  </a:lnTo>
                  <a:cubicBezTo>
                    <a:pt x="0" y="63390"/>
                    <a:pt x="9089" y="41447"/>
                    <a:pt x="25268" y="25268"/>
                  </a:cubicBezTo>
                  <a:cubicBezTo>
                    <a:pt x="41447" y="9089"/>
                    <a:pt x="63390" y="0"/>
                    <a:pt x="86271" y="0"/>
                  </a:cubicBezTo>
                  <a:close/>
                </a:path>
              </a:pathLst>
            </a:custGeom>
            <a:solidFill>
              <a:srgbClr val="FFF5D3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205392" cy="3210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52915" y="2315949"/>
            <a:ext cx="4256701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47 pacientes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(grupo rehabilitación n= 24 vs control n= 23)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813823" y="4650146"/>
            <a:ext cx="202026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 meses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639096" y="2315949"/>
            <a:ext cx="4983708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27 pacientes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( grupo rehabilitación n= 15 vs control n=12).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0064" y="756522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 dirty="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RESULTADOS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32103" y="5316896"/>
            <a:ext cx="498370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Pérdida 20 pacientes, 9 rehabilitación, 11 control.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979608" y="8476661"/>
            <a:ext cx="4256701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55,5 años, 58,3% mujeres, IMC 28,3.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873017" y="8476661"/>
            <a:ext cx="4256701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51,3 años, 43,5% mujeres, IMC 27,8.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041117" y="7268254"/>
            <a:ext cx="4256701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n=12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584936" y="7268254"/>
            <a:ext cx="4256701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n=15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65143" y="3572672"/>
            <a:ext cx="8651269" cy="5255646"/>
          </a:xfrm>
          <a:custGeom>
            <a:avLst/>
            <a:gdLst/>
            <a:ahLst/>
            <a:cxnLst/>
            <a:rect l="l" t="t" r="r" b="b"/>
            <a:pathLst>
              <a:path w="8651269" h="5255646">
                <a:moveTo>
                  <a:pt x="0" y="0"/>
                </a:moveTo>
                <a:lnTo>
                  <a:pt x="8651269" y="0"/>
                </a:lnTo>
                <a:lnTo>
                  <a:pt x="8651269" y="5255646"/>
                </a:lnTo>
                <a:lnTo>
                  <a:pt x="0" y="52556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572672"/>
            <a:ext cx="9469632" cy="5255646"/>
          </a:xfrm>
          <a:custGeom>
            <a:avLst/>
            <a:gdLst/>
            <a:ahLst/>
            <a:cxnLst/>
            <a:rect l="l" t="t" r="r" b="b"/>
            <a:pathLst>
              <a:path w="9469632" h="5255646">
                <a:moveTo>
                  <a:pt x="0" y="0"/>
                </a:moveTo>
                <a:lnTo>
                  <a:pt x="9469632" y="0"/>
                </a:lnTo>
                <a:lnTo>
                  <a:pt x="9469632" y="5255646"/>
                </a:lnTo>
                <a:lnTo>
                  <a:pt x="0" y="52556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2696731"/>
            <a:ext cx="9469632" cy="875941"/>
          </a:xfrm>
          <a:custGeom>
            <a:avLst/>
            <a:gdLst/>
            <a:ahLst/>
            <a:cxnLst/>
            <a:rect l="l" t="t" r="r" b="b"/>
            <a:pathLst>
              <a:path w="9469632" h="875941">
                <a:moveTo>
                  <a:pt x="0" y="0"/>
                </a:moveTo>
                <a:lnTo>
                  <a:pt x="9469632" y="0"/>
                </a:lnTo>
                <a:lnTo>
                  <a:pt x="9469632" y="875941"/>
                </a:lnTo>
                <a:lnTo>
                  <a:pt x="0" y="875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469632" y="2772429"/>
            <a:ext cx="8546780" cy="790577"/>
          </a:xfrm>
          <a:custGeom>
            <a:avLst/>
            <a:gdLst/>
            <a:ahLst/>
            <a:cxnLst/>
            <a:rect l="l" t="t" r="r" b="b"/>
            <a:pathLst>
              <a:path w="8546780" h="790577">
                <a:moveTo>
                  <a:pt x="0" y="0"/>
                </a:moveTo>
                <a:lnTo>
                  <a:pt x="8546780" y="0"/>
                </a:lnTo>
                <a:lnTo>
                  <a:pt x="8546780" y="790578"/>
                </a:lnTo>
                <a:lnTo>
                  <a:pt x="0" y="790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23857" y="1971280"/>
            <a:ext cx="8591543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Tabla</a:t>
            </a:r>
            <a:r>
              <a:rPr lang="en-US" sz="2499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1. </a:t>
            </a:r>
            <a:r>
              <a:rPr lang="en-US" sz="2499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Características</a:t>
            </a:r>
            <a:r>
              <a:rPr lang="en-US" sz="2499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basales de la </a:t>
            </a:r>
            <a:r>
              <a:rPr lang="en-US" sz="2499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población</a:t>
            </a:r>
            <a:r>
              <a:rPr lang="en-US" sz="2499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total a </a:t>
            </a:r>
            <a:r>
              <a:rPr lang="en-US" sz="2499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estudio</a:t>
            </a:r>
            <a:endParaRPr lang="en-US" sz="2499" b="1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8" name="TextBox 19"/>
          <p:cNvSpPr txBox="1"/>
          <p:nvPr/>
        </p:nvSpPr>
        <p:spPr>
          <a:xfrm>
            <a:off x="660064" y="756522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 dirty="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RESULTADOS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65143" y="3572672"/>
            <a:ext cx="8651269" cy="5255646"/>
          </a:xfrm>
          <a:custGeom>
            <a:avLst/>
            <a:gdLst/>
            <a:ahLst/>
            <a:cxnLst/>
            <a:rect l="l" t="t" r="r" b="b"/>
            <a:pathLst>
              <a:path w="8651269" h="5255646">
                <a:moveTo>
                  <a:pt x="0" y="0"/>
                </a:moveTo>
                <a:lnTo>
                  <a:pt x="8651269" y="0"/>
                </a:lnTo>
                <a:lnTo>
                  <a:pt x="8651269" y="5255646"/>
                </a:lnTo>
                <a:lnTo>
                  <a:pt x="0" y="52556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572672"/>
            <a:ext cx="9469632" cy="5255646"/>
          </a:xfrm>
          <a:custGeom>
            <a:avLst/>
            <a:gdLst/>
            <a:ahLst/>
            <a:cxnLst/>
            <a:rect l="l" t="t" r="r" b="b"/>
            <a:pathLst>
              <a:path w="9469632" h="5255646">
                <a:moveTo>
                  <a:pt x="0" y="0"/>
                </a:moveTo>
                <a:lnTo>
                  <a:pt x="9469632" y="0"/>
                </a:lnTo>
                <a:lnTo>
                  <a:pt x="9469632" y="5255646"/>
                </a:lnTo>
                <a:lnTo>
                  <a:pt x="0" y="52556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2696731"/>
            <a:ext cx="9469632" cy="875941"/>
          </a:xfrm>
          <a:custGeom>
            <a:avLst/>
            <a:gdLst/>
            <a:ahLst/>
            <a:cxnLst/>
            <a:rect l="l" t="t" r="r" b="b"/>
            <a:pathLst>
              <a:path w="9469632" h="875941">
                <a:moveTo>
                  <a:pt x="0" y="0"/>
                </a:moveTo>
                <a:lnTo>
                  <a:pt x="9469632" y="0"/>
                </a:lnTo>
                <a:lnTo>
                  <a:pt x="9469632" y="875941"/>
                </a:lnTo>
                <a:lnTo>
                  <a:pt x="0" y="875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469632" y="2772429"/>
            <a:ext cx="8546780" cy="790577"/>
          </a:xfrm>
          <a:custGeom>
            <a:avLst/>
            <a:gdLst/>
            <a:ahLst/>
            <a:cxnLst/>
            <a:rect l="l" t="t" r="r" b="b"/>
            <a:pathLst>
              <a:path w="8546780" h="790577">
                <a:moveTo>
                  <a:pt x="0" y="0"/>
                </a:moveTo>
                <a:lnTo>
                  <a:pt x="8546780" y="0"/>
                </a:lnTo>
                <a:lnTo>
                  <a:pt x="8546780" y="790578"/>
                </a:lnTo>
                <a:lnTo>
                  <a:pt x="0" y="790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5248438" y="4229100"/>
            <a:ext cx="7791125" cy="2449424"/>
            <a:chOff x="0" y="0"/>
            <a:chExt cx="2051983" cy="80857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51983" cy="808572"/>
            </a:xfrm>
            <a:custGeom>
              <a:avLst/>
              <a:gdLst/>
              <a:ahLst/>
              <a:cxnLst/>
              <a:rect l="l" t="t" r="r" b="b"/>
              <a:pathLst>
                <a:path w="2051983" h="808572">
                  <a:moveTo>
                    <a:pt x="50678" y="0"/>
                  </a:moveTo>
                  <a:lnTo>
                    <a:pt x="2001306" y="0"/>
                  </a:lnTo>
                  <a:cubicBezTo>
                    <a:pt x="2014746" y="0"/>
                    <a:pt x="2027636" y="5339"/>
                    <a:pt x="2037140" y="14843"/>
                  </a:cubicBezTo>
                  <a:cubicBezTo>
                    <a:pt x="2046644" y="24347"/>
                    <a:pt x="2051983" y="37237"/>
                    <a:pt x="2051983" y="50678"/>
                  </a:cubicBezTo>
                  <a:lnTo>
                    <a:pt x="2051983" y="757894"/>
                  </a:lnTo>
                  <a:cubicBezTo>
                    <a:pt x="2051983" y="785883"/>
                    <a:pt x="2029294" y="808572"/>
                    <a:pt x="2001306" y="808572"/>
                  </a:cubicBezTo>
                  <a:lnTo>
                    <a:pt x="50678" y="808572"/>
                  </a:lnTo>
                  <a:cubicBezTo>
                    <a:pt x="22689" y="808572"/>
                    <a:pt x="0" y="785883"/>
                    <a:pt x="0" y="757894"/>
                  </a:cubicBezTo>
                  <a:lnTo>
                    <a:pt x="0" y="50678"/>
                  </a:lnTo>
                  <a:cubicBezTo>
                    <a:pt x="0" y="22689"/>
                    <a:pt x="22689" y="0"/>
                    <a:pt x="50678" y="0"/>
                  </a:cubicBezTo>
                  <a:close/>
                </a:path>
              </a:pathLst>
            </a:custGeom>
            <a:solidFill>
              <a:srgbClr val="FFF1BD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2051983" cy="865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No</a:t>
              </a:r>
              <a:r>
                <a:rPr lang="en-US" sz="3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hubo </a:t>
              </a:r>
              <a:r>
                <a:rPr lang="en-US" sz="30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diferencias significativas;</a:t>
              </a:r>
              <a:r>
                <a:rPr lang="en-US" sz="3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presentando un</a:t>
              </a:r>
              <a:r>
                <a:rPr lang="en-US" sz="30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buen control del asma, calidad de vida y adherencia al tratamiento inhalado.</a:t>
              </a:r>
            </a:p>
          </p:txBody>
        </p:sp>
      </p:grpSp>
      <p:sp>
        <p:nvSpPr>
          <p:cNvPr id="10" name="TextBox 7"/>
          <p:cNvSpPr txBox="1"/>
          <p:nvPr/>
        </p:nvSpPr>
        <p:spPr>
          <a:xfrm>
            <a:off x="323857" y="1971280"/>
            <a:ext cx="8591543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Tabla</a:t>
            </a:r>
            <a:r>
              <a:rPr lang="en-US" sz="2499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1. </a:t>
            </a:r>
            <a:r>
              <a:rPr lang="en-US" sz="2499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Características</a:t>
            </a:r>
            <a:r>
              <a:rPr lang="en-US" sz="2499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basales de la </a:t>
            </a:r>
            <a:r>
              <a:rPr lang="en-US" sz="2499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población</a:t>
            </a:r>
            <a:r>
              <a:rPr lang="en-US" sz="2499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total a </a:t>
            </a:r>
            <a:r>
              <a:rPr lang="en-US" sz="2499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estudio</a:t>
            </a:r>
            <a:endParaRPr lang="en-US" sz="2499" b="1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1" name="TextBox 19"/>
          <p:cNvSpPr txBox="1"/>
          <p:nvPr/>
        </p:nvSpPr>
        <p:spPr>
          <a:xfrm>
            <a:off x="660064" y="756522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 dirty="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RESULTADOS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2"/>
          <p:cNvSpPr/>
          <p:nvPr/>
        </p:nvSpPr>
        <p:spPr>
          <a:xfrm>
            <a:off x="2465164" y="1255671"/>
            <a:ext cx="13367666" cy="6098998"/>
          </a:xfrm>
          <a:custGeom>
            <a:avLst/>
            <a:gdLst/>
            <a:ahLst/>
            <a:cxnLst/>
            <a:rect l="l" t="t" r="r" b="b"/>
            <a:pathLst>
              <a:path w="13367666" h="6098998">
                <a:moveTo>
                  <a:pt x="0" y="0"/>
                </a:moveTo>
                <a:lnTo>
                  <a:pt x="13367666" y="0"/>
                </a:lnTo>
                <a:lnTo>
                  <a:pt x="13367666" y="6098997"/>
                </a:lnTo>
                <a:lnTo>
                  <a:pt x="0" y="60989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2475727" y="1279378"/>
            <a:ext cx="13367666" cy="6098998"/>
          </a:xfrm>
          <a:custGeom>
            <a:avLst/>
            <a:gdLst/>
            <a:ahLst/>
            <a:cxnLst/>
            <a:rect l="l" t="t" r="r" b="b"/>
            <a:pathLst>
              <a:path w="13367666" h="6098998">
                <a:moveTo>
                  <a:pt x="0" y="0"/>
                </a:moveTo>
                <a:lnTo>
                  <a:pt x="13367666" y="0"/>
                </a:lnTo>
                <a:lnTo>
                  <a:pt x="13367666" y="6098997"/>
                </a:lnTo>
                <a:lnTo>
                  <a:pt x="0" y="60989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72326" y="7081386"/>
            <a:ext cx="16743348" cy="3002026"/>
            <a:chOff x="0" y="0"/>
            <a:chExt cx="4409771" cy="7906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09771" cy="790657"/>
            </a:xfrm>
            <a:custGeom>
              <a:avLst/>
              <a:gdLst/>
              <a:ahLst/>
              <a:cxnLst/>
              <a:rect l="l" t="t" r="r" b="b"/>
              <a:pathLst>
                <a:path w="4409771" h="790657">
                  <a:moveTo>
                    <a:pt x="23582" y="0"/>
                  </a:moveTo>
                  <a:lnTo>
                    <a:pt x="4386189" y="0"/>
                  </a:lnTo>
                  <a:cubicBezTo>
                    <a:pt x="4392443" y="0"/>
                    <a:pt x="4398441" y="2485"/>
                    <a:pt x="4402864" y="6907"/>
                  </a:cubicBezTo>
                  <a:cubicBezTo>
                    <a:pt x="4407286" y="11329"/>
                    <a:pt x="4409771" y="17328"/>
                    <a:pt x="4409771" y="23582"/>
                  </a:cubicBezTo>
                  <a:lnTo>
                    <a:pt x="4409771" y="767075"/>
                  </a:lnTo>
                  <a:cubicBezTo>
                    <a:pt x="4409771" y="773330"/>
                    <a:pt x="4407286" y="779328"/>
                    <a:pt x="4402864" y="783750"/>
                  </a:cubicBezTo>
                  <a:cubicBezTo>
                    <a:pt x="4398441" y="788173"/>
                    <a:pt x="4392443" y="790657"/>
                    <a:pt x="4386189" y="790657"/>
                  </a:cubicBezTo>
                  <a:lnTo>
                    <a:pt x="23582" y="790657"/>
                  </a:lnTo>
                  <a:cubicBezTo>
                    <a:pt x="17328" y="790657"/>
                    <a:pt x="11329" y="788173"/>
                    <a:pt x="6907" y="783750"/>
                  </a:cubicBezTo>
                  <a:cubicBezTo>
                    <a:pt x="2485" y="779328"/>
                    <a:pt x="0" y="773330"/>
                    <a:pt x="0" y="767075"/>
                  </a:cubicBezTo>
                  <a:lnTo>
                    <a:pt x="0" y="23582"/>
                  </a:lnTo>
                  <a:cubicBezTo>
                    <a:pt x="0" y="17328"/>
                    <a:pt x="2485" y="11329"/>
                    <a:pt x="6907" y="6907"/>
                  </a:cubicBezTo>
                  <a:cubicBezTo>
                    <a:pt x="11329" y="2485"/>
                    <a:pt x="17328" y="0"/>
                    <a:pt x="23582" y="0"/>
                  </a:cubicBezTo>
                  <a:close/>
                </a:path>
              </a:pathLst>
            </a:custGeom>
            <a:solidFill>
              <a:srgbClr val="FFF1BD"/>
            </a:solidFill>
            <a:ln w="571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409771" cy="8478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No</a:t>
              </a:r>
              <a:r>
                <a:rPr lang="en-US" sz="3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se obtuvieron diferencias </a:t>
              </a:r>
              <a:r>
                <a:rPr lang="en-US" sz="30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estadísticamente significativas</a:t>
              </a:r>
              <a:r>
                <a:rPr lang="en-US" sz="3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en parámetros de control del   asma, así como en la calidad de vida de los pacientes que realizaron el programa de rehabilitación respiratoria vs control; aunque </a:t>
              </a:r>
              <a:r>
                <a:rPr lang="en-US" sz="30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si</a:t>
              </a:r>
              <a:r>
                <a:rPr lang="en-US" sz="3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alcanzaron diferencias </a:t>
              </a:r>
              <a:r>
                <a:rPr lang="en-US" sz="30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clínicamente relevante</a:t>
              </a:r>
              <a:r>
                <a:rPr lang="en-US" sz="3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s en el grupo rehabilitación tanto en el control medido por el </a:t>
              </a:r>
              <a:r>
                <a:rPr lang="en-US" sz="30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ACT</a:t>
              </a:r>
              <a:r>
                <a:rPr lang="en-US" sz="30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como en la calidad de vida mediante el cuestionario </a:t>
              </a:r>
              <a:r>
                <a:rPr lang="en-US" sz="30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mini-AQLQ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161656" y="4201285"/>
            <a:ext cx="628143" cy="62814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161656" y="4904697"/>
            <a:ext cx="628143" cy="628143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FF3131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9"/>
          <p:cNvSpPr txBox="1"/>
          <p:nvPr/>
        </p:nvSpPr>
        <p:spPr>
          <a:xfrm>
            <a:off x="660064" y="756522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 dirty="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RESULTADOS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1685267" y="4537767"/>
            <a:ext cx="549625" cy="34351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699957"/>
            <a:ext cx="16230600" cy="3362830"/>
            <a:chOff x="0" y="0"/>
            <a:chExt cx="4274726" cy="8856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885684"/>
            </a:xfrm>
            <a:custGeom>
              <a:avLst/>
              <a:gdLst/>
              <a:ahLst/>
              <a:cxnLst/>
              <a:rect l="l" t="t" r="r" b="b"/>
              <a:pathLst>
                <a:path w="4274726" h="885684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861357"/>
                  </a:lnTo>
                  <a:cubicBezTo>
                    <a:pt x="4274726" y="874792"/>
                    <a:pt x="4263834" y="885684"/>
                    <a:pt x="4250399" y="885684"/>
                  </a:cubicBezTo>
                  <a:lnTo>
                    <a:pt x="24327" y="885684"/>
                  </a:lnTo>
                  <a:cubicBezTo>
                    <a:pt x="10891" y="885684"/>
                    <a:pt x="0" y="874792"/>
                    <a:pt x="0" y="861357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D4E1FA"/>
            </a:solidFill>
            <a:ln w="76200" cap="rnd">
              <a:solidFill>
                <a:srgbClr val="4370C2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274726" cy="942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42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46656" y="3074851"/>
            <a:ext cx="14994689" cy="318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Nuestro estudio sugiere un 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impacto positivo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del programa de rehabilitación respiratoria domiciliario y de la intervención en educación para la salud, en el 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control y la calidad de vida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los pacientes con asma grave, aunque la ausencia de significación estadística y la muestra pequeña, hace necesario nuevos estudios que permitan aclarar los resultados. </a:t>
            </a: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576072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CONCLUSIONES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22107" y="3463622"/>
            <a:ext cx="15707127" cy="2787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¡Muchas gracias por su atención!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3544216" cy="2469005"/>
          </a:xfrm>
          <a:custGeom>
            <a:avLst/>
            <a:gdLst/>
            <a:ahLst/>
            <a:cxnLst/>
            <a:rect l="l" t="t" r="r" b="b"/>
            <a:pathLst>
              <a:path w="3544216" h="2469005">
                <a:moveTo>
                  <a:pt x="0" y="0"/>
                </a:moveTo>
                <a:lnTo>
                  <a:pt x="3544216" y="0"/>
                </a:lnTo>
                <a:lnTo>
                  <a:pt x="3544216" y="2469005"/>
                </a:lnTo>
                <a:lnTo>
                  <a:pt x="0" y="24690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370467" y="0"/>
            <a:ext cx="2917533" cy="1501964"/>
          </a:xfrm>
          <a:custGeom>
            <a:avLst/>
            <a:gdLst/>
            <a:ahLst/>
            <a:cxnLst/>
            <a:rect l="l" t="t" r="r" b="b"/>
            <a:pathLst>
              <a:path w="2917533" h="1501964">
                <a:moveTo>
                  <a:pt x="0" y="0"/>
                </a:moveTo>
                <a:lnTo>
                  <a:pt x="2917533" y="0"/>
                </a:lnTo>
                <a:lnTo>
                  <a:pt x="2917533" y="1501964"/>
                </a:lnTo>
                <a:lnTo>
                  <a:pt x="0" y="15019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257555" y="8365329"/>
            <a:ext cx="2030445" cy="1921671"/>
          </a:xfrm>
          <a:custGeom>
            <a:avLst/>
            <a:gdLst/>
            <a:ahLst/>
            <a:cxnLst/>
            <a:rect l="l" t="t" r="r" b="b"/>
            <a:pathLst>
              <a:path w="2030445" h="1921671">
                <a:moveTo>
                  <a:pt x="0" y="0"/>
                </a:moveTo>
                <a:lnTo>
                  <a:pt x="2030445" y="0"/>
                </a:lnTo>
                <a:lnTo>
                  <a:pt x="2030445" y="1921671"/>
                </a:lnTo>
                <a:lnTo>
                  <a:pt x="0" y="19216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509</Words>
  <Application>Microsoft Office PowerPoint</Application>
  <PresentationFormat>Personalizado</PresentationFormat>
  <Paragraphs>39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Open Sans Bold</vt:lpstr>
      <vt:lpstr>Calibri</vt:lpstr>
      <vt:lpstr>League Gothic</vt:lpstr>
      <vt:lpstr>Open Sans</vt:lpstr>
      <vt:lpstr>Arial</vt:lpstr>
      <vt:lpstr>Times New Roman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Pacientes con baja forma física, disnea, peor calidad de vida, afectación psicosocial, debilidad de músculos respiratorios, disfunción muscular periférica, menor capacidad aeróbica y funcional. Se ha demostrado que el ejercicio es seguro y beneficioso en</dc:title>
  <dc:creator>guadalupe hurtado gañan</dc:creator>
  <cp:lastModifiedBy>guadalupe hurtado gañan</cp:lastModifiedBy>
  <cp:revision>2</cp:revision>
  <dcterms:created xsi:type="dcterms:W3CDTF">2006-08-16T00:00:00Z</dcterms:created>
  <dcterms:modified xsi:type="dcterms:W3CDTF">2025-02-27T17:31:37Z</dcterms:modified>
  <dc:identifier>DAGffNh0aKE</dc:identifier>
</cp:coreProperties>
</file>