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7" r:id="rId2"/>
    <p:sldId id="256" r:id="rId3"/>
    <p:sldId id="258" r:id="rId4"/>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25"/>
    <p:restoredTop sz="94586"/>
  </p:normalViewPr>
  <p:slideViewPr>
    <p:cSldViewPr>
      <p:cViewPr varScale="1">
        <p:scale>
          <a:sx n="116" d="100"/>
          <a:sy n="116" d="100"/>
        </p:scale>
        <p:origin x="200" y="51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2"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dLbls>
            <c:dLbl>
              <c:idx val="1"/>
              <c:tx>
                <c:rich>
                  <a:bodyPr/>
                  <a:lstStyle/>
                  <a:p>
                    <a:r>
                      <a:rPr lang="en-US"/>
                      <a:t>65,70%</a:t>
                    </a:r>
                  </a:p>
                </c:rich>
              </c:tx>
              <c:dLblPos val="ctr"/>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0-2CD2-EE49-B0ED-0824B3640FD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solidFill>
                    <a:latin typeface="+mn-lt"/>
                    <a:ea typeface="+mn-ea"/>
                    <a:cs typeface="+mn-cs"/>
                  </a:defRPr>
                </a:pPr>
                <a:endParaRPr lang="es-ES"/>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Hoja1!$A$1:$A$2</c:f>
              <c:strCache>
                <c:ptCount val="2"/>
                <c:pt idx="0">
                  <c:v>Varones</c:v>
                </c:pt>
                <c:pt idx="1">
                  <c:v>Mujeres</c:v>
                </c:pt>
              </c:strCache>
            </c:strRef>
          </c:cat>
          <c:val>
            <c:numRef>
              <c:f>Hoja1!$B$1:$B$2</c:f>
              <c:numCache>
                <c:formatCode>0.00%</c:formatCode>
                <c:ptCount val="2"/>
                <c:pt idx="0">
                  <c:v>0.34300000000000003</c:v>
                </c:pt>
                <c:pt idx="1">
                  <c:v>0.67500000000000004</c:v>
                </c:pt>
              </c:numCache>
            </c:numRef>
          </c:val>
          <c:extLst>
            <c:ext xmlns:c16="http://schemas.microsoft.com/office/drawing/2014/chart" uri="{C3380CC4-5D6E-409C-BE32-E72D297353CC}">
              <c16:uniqueId val="{00000000-890A-7A4C-8672-A52130246622}"/>
            </c:ext>
          </c:extLst>
        </c:ser>
        <c:dLbls>
          <c:dLblPos val="ctr"/>
          <c:showLegendKey val="0"/>
          <c:showVal val="1"/>
          <c:showCatName val="0"/>
          <c:showSerName val="0"/>
          <c:showPercent val="0"/>
          <c:showBubbleSize val="0"/>
        </c:dLbls>
        <c:gapWidth val="79"/>
        <c:overlap val="100"/>
        <c:axId val="1724111567"/>
        <c:axId val="1724091647"/>
      </c:barChart>
      <c:catAx>
        <c:axId val="17241115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s-ES"/>
          </a:p>
        </c:txPr>
        <c:crossAx val="1724091647"/>
        <c:crosses val="autoZero"/>
        <c:auto val="1"/>
        <c:lblAlgn val="ctr"/>
        <c:lblOffset val="100"/>
        <c:noMultiLvlLbl val="0"/>
      </c:catAx>
      <c:valAx>
        <c:axId val="1724091647"/>
        <c:scaling>
          <c:orientation val="minMax"/>
        </c:scaling>
        <c:delete val="1"/>
        <c:axPos val="b"/>
        <c:numFmt formatCode="0.00%" sourceLinked="1"/>
        <c:majorTickMark val="none"/>
        <c:minorTickMark val="none"/>
        <c:tickLblPos val="nextTo"/>
        <c:crossAx val="17241115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clustered"/>
        <c:varyColors val="0"/>
        <c:ser>
          <c:idx val="0"/>
          <c:order val="0"/>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Hoja1!$A$1:$A$2</c:f>
              <c:strCache>
                <c:ptCount val="2"/>
                <c:pt idx="0">
                  <c:v>Moderado (15-21)</c:v>
                </c:pt>
                <c:pt idx="1">
                  <c:v>Severo (22-28)</c:v>
                </c:pt>
              </c:strCache>
            </c:strRef>
          </c:cat>
          <c:val>
            <c:numRef>
              <c:f>Hoja1!$B$1:$B$2</c:f>
              <c:numCache>
                <c:formatCode>0.00%</c:formatCode>
                <c:ptCount val="2"/>
                <c:pt idx="0">
                  <c:v>0.188</c:v>
                </c:pt>
                <c:pt idx="1">
                  <c:v>0.104</c:v>
                </c:pt>
              </c:numCache>
            </c:numRef>
          </c:val>
          <c:extLst>
            <c:ext xmlns:c16="http://schemas.microsoft.com/office/drawing/2014/chart" uri="{C3380CC4-5D6E-409C-BE32-E72D297353CC}">
              <c16:uniqueId val="{00000000-7F54-5A48-8E32-E25F482F87BB}"/>
            </c:ext>
          </c:extLst>
        </c:ser>
        <c:dLbls>
          <c:dLblPos val="outEnd"/>
          <c:showLegendKey val="0"/>
          <c:showVal val="1"/>
          <c:showCatName val="0"/>
          <c:showSerName val="0"/>
          <c:showPercent val="0"/>
          <c:showBubbleSize val="0"/>
        </c:dLbls>
        <c:gapWidth val="444"/>
        <c:overlap val="-90"/>
        <c:axId val="1724394271"/>
        <c:axId val="1724371023"/>
      </c:barChart>
      <c:catAx>
        <c:axId val="172439427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cap="all" spc="120" normalizeH="0" baseline="0">
                <a:solidFill>
                  <a:schemeClr val="tx1">
                    <a:lumMod val="65000"/>
                    <a:lumOff val="35000"/>
                  </a:schemeClr>
                </a:solidFill>
                <a:latin typeface="+mn-lt"/>
                <a:ea typeface="+mn-ea"/>
                <a:cs typeface="+mn-cs"/>
              </a:defRPr>
            </a:pPr>
            <a:endParaRPr lang="es-ES"/>
          </a:p>
        </c:txPr>
        <c:crossAx val="1724371023"/>
        <c:crosses val="autoZero"/>
        <c:auto val="1"/>
        <c:lblAlgn val="ctr"/>
        <c:lblOffset val="100"/>
        <c:noMultiLvlLbl val="0"/>
      </c:catAx>
      <c:valAx>
        <c:axId val="1724371023"/>
        <c:scaling>
          <c:orientation val="minMax"/>
        </c:scaling>
        <c:delete val="1"/>
        <c:axPos val="l"/>
        <c:numFmt formatCode="0.00%" sourceLinked="1"/>
        <c:majorTickMark val="none"/>
        <c:minorTickMark val="none"/>
        <c:tickLblPos val="nextTo"/>
        <c:crossAx val="17243942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37255-4650-0940-8598-6FACAACC3A81}" type="datetimeFigureOut">
              <a:rPr lang="es-ES" smtClean="0"/>
              <a:t>25/2/25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31FA19-9FEB-954E-9BB8-CD8928608D9C}" type="slidenum">
              <a:rPr lang="es-ES" smtClean="0"/>
              <a:t>‹Nº›</a:t>
            </a:fld>
            <a:endParaRPr lang="es-ES"/>
          </a:p>
        </p:txBody>
      </p:sp>
    </p:spTree>
    <p:extLst>
      <p:ext uri="{BB962C8B-B14F-4D97-AF65-F5344CB8AC3E}">
        <p14:creationId xmlns:p14="http://schemas.microsoft.com/office/powerpoint/2010/main" val="325221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F31FA19-9FEB-954E-9BB8-CD8928608D9C}" type="slidenum">
              <a:rPr lang="es-ES" smtClean="0"/>
              <a:t>1</a:t>
            </a:fld>
            <a:endParaRPr lang="es-ES"/>
          </a:p>
        </p:txBody>
      </p:sp>
    </p:spTree>
    <p:extLst>
      <p:ext uri="{BB962C8B-B14F-4D97-AF65-F5344CB8AC3E}">
        <p14:creationId xmlns:p14="http://schemas.microsoft.com/office/powerpoint/2010/main" val="999968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F31FA19-9FEB-954E-9BB8-CD8928608D9C}" type="slidenum">
              <a:rPr lang="es-ES" smtClean="0"/>
              <a:t>2</a:t>
            </a:fld>
            <a:endParaRPr lang="es-ES"/>
          </a:p>
        </p:txBody>
      </p:sp>
    </p:spTree>
    <p:extLst>
      <p:ext uri="{BB962C8B-B14F-4D97-AF65-F5344CB8AC3E}">
        <p14:creationId xmlns:p14="http://schemas.microsoft.com/office/powerpoint/2010/main" val="1561328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25/2/25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25/2/25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5DEDC49-1CF8-5684-69BF-B6BE9B9F35DE}"/>
              </a:ext>
            </a:extLst>
          </p:cNvPr>
          <p:cNvSpPr txBox="1"/>
          <p:nvPr/>
        </p:nvSpPr>
        <p:spPr>
          <a:xfrm>
            <a:off x="107198" y="3135766"/>
            <a:ext cx="3528698"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MATERIAL Y MÉTODOS     </a:t>
            </a:r>
          </a:p>
        </p:txBody>
      </p:sp>
      <p:sp>
        <p:nvSpPr>
          <p:cNvPr id="5" name="CuadroTexto 4">
            <a:extLst>
              <a:ext uri="{FF2B5EF4-FFF2-40B4-BE49-F238E27FC236}">
                <a16:creationId xmlns:a16="http://schemas.microsoft.com/office/drawing/2014/main" id="{E36BEFB2-454C-0029-956F-F902B794CB60}"/>
              </a:ext>
            </a:extLst>
          </p:cNvPr>
          <p:cNvSpPr txBox="1"/>
          <p:nvPr/>
        </p:nvSpPr>
        <p:spPr>
          <a:xfrm>
            <a:off x="23115" y="1762002"/>
            <a:ext cx="3612781" cy="1269258"/>
          </a:xfrm>
          <a:prstGeom prst="rect">
            <a:avLst/>
          </a:prstGeom>
          <a:noFill/>
        </p:spPr>
        <p:txBody>
          <a:bodyPr wrap="square">
            <a:spAutoFit/>
          </a:bodyPr>
          <a:lstStyle/>
          <a:p>
            <a:pPr algn="just">
              <a:lnSpc>
                <a:spcPct val="107000"/>
              </a:lnSpc>
              <a:spcAft>
                <a:spcPts val="800"/>
              </a:spcAft>
            </a:pPr>
            <a:r>
              <a:rPr lang="es-ES_tradnl" sz="1200" kern="0" dirty="0">
                <a:effectLst/>
                <a:ea typeface="Calibri" panose="020F0502020204030204" pitchFamily="34" charset="0"/>
                <a:cs typeface="Arial" panose="020B0604020202020204" pitchFamily="34" charset="0"/>
              </a:rPr>
              <a:t>El asma bronquial es una enfermedad crónica con una prevalencia en aumento. Tiene como objetivo evaluar el grado de la aplicación de las normativas de consenso en las agudizaciones de asma con respecto a los criterios de derivación y conocer las características clínicas de estos pacientes. </a:t>
            </a:r>
            <a:endParaRPr lang="es-ES" sz="1200" kern="100" dirty="0">
              <a:effectLst/>
              <a:ea typeface="Calibri" panose="020F050202020403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6467CF39-049C-516E-06C1-80A0C46A4CC1}"/>
              </a:ext>
            </a:extLst>
          </p:cNvPr>
          <p:cNvSpPr txBox="1"/>
          <p:nvPr/>
        </p:nvSpPr>
        <p:spPr>
          <a:xfrm>
            <a:off x="37280" y="3617831"/>
            <a:ext cx="3598616" cy="1466876"/>
          </a:xfrm>
          <a:prstGeom prst="rect">
            <a:avLst/>
          </a:prstGeom>
          <a:noFill/>
        </p:spPr>
        <p:txBody>
          <a:bodyPr wrap="square">
            <a:spAutoFit/>
          </a:bodyPr>
          <a:lstStyle/>
          <a:p>
            <a:pPr algn="just">
              <a:lnSpc>
                <a:spcPct val="107000"/>
              </a:lnSpc>
              <a:spcAft>
                <a:spcPts val="800"/>
              </a:spcAft>
            </a:pPr>
            <a:r>
              <a:rPr lang="es-ES_tradnl" sz="1200" kern="0" dirty="0">
                <a:effectLst/>
                <a:ea typeface="Calibri" panose="020F0502020204030204" pitchFamily="34" charset="0"/>
                <a:cs typeface="AppleSystemUIFont"/>
              </a:rPr>
              <a:t>Estudio descriptivo observacional retrospectivo, incluyendo a los pacientes etiquetados con agudización asmática que acudieron al servicio de </a:t>
            </a:r>
            <a:r>
              <a:rPr lang="es-ES_tradnl" sz="1200" kern="0" dirty="0">
                <a:ea typeface="Calibri" panose="020F0502020204030204" pitchFamily="34" charset="0"/>
                <a:cs typeface="AppleSystemUIFont"/>
              </a:rPr>
              <a:t>u</a:t>
            </a:r>
            <a:r>
              <a:rPr lang="es-ES_tradnl" sz="1200" kern="0" dirty="0">
                <a:effectLst/>
                <a:ea typeface="Calibri" panose="020F0502020204030204" pitchFamily="34" charset="0"/>
                <a:cs typeface="AppleSystemUIFont"/>
              </a:rPr>
              <a:t>rgencias en el Hospital Universitario de Jerez entre el 01/09/22 </a:t>
            </a:r>
            <a:r>
              <a:rPr lang="es-ES_tradnl" sz="1200" kern="0" dirty="0">
                <a:ea typeface="Calibri" panose="020F0502020204030204" pitchFamily="34" charset="0"/>
                <a:cs typeface="AppleSystemUIFont"/>
              </a:rPr>
              <a:t>al 30/09/23</a:t>
            </a:r>
            <a:r>
              <a:rPr lang="es-ES_tradnl" sz="1200" kern="0" dirty="0">
                <a:effectLst/>
                <a:ea typeface="Calibri" panose="020F0502020204030204" pitchFamily="34" charset="0"/>
                <a:cs typeface="AppleSystemUIFont"/>
              </a:rPr>
              <a:t>. Se recopilaron datos demográficos, gravedad de la enfermedad, TAI, ISI y ACT.</a:t>
            </a:r>
            <a:endParaRPr lang="es-ES" sz="1200" kern="100" dirty="0">
              <a:effectLst/>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A2132CE1-79FA-A109-5ABD-766C57FE46EA}"/>
              </a:ext>
            </a:extLst>
          </p:cNvPr>
          <p:cNvSpPr txBox="1"/>
          <p:nvPr/>
        </p:nvSpPr>
        <p:spPr>
          <a:xfrm>
            <a:off x="55434" y="1347396"/>
            <a:ext cx="3580462"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INTRODUCCIÓN Y OBJETIVO</a:t>
            </a:r>
          </a:p>
        </p:txBody>
      </p:sp>
      <p:sp>
        <p:nvSpPr>
          <p:cNvPr id="8" name="CuadroTexto 7">
            <a:extLst>
              <a:ext uri="{FF2B5EF4-FFF2-40B4-BE49-F238E27FC236}">
                <a16:creationId xmlns:a16="http://schemas.microsoft.com/office/drawing/2014/main" id="{745F8A78-78A2-9A32-1410-9240809BD4C6}"/>
              </a:ext>
            </a:extLst>
          </p:cNvPr>
          <p:cNvSpPr txBox="1"/>
          <p:nvPr/>
        </p:nvSpPr>
        <p:spPr>
          <a:xfrm>
            <a:off x="3861111" y="713439"/>
            <a:ext cx="5058308"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RESULTADOS      </a:t>
            </a:r>
          </a:p>
        </p:txBody>
      </p:sp>
      <p:sp>
        <p:nvSpPr>
          <p:cNvPr id="9" name="CuadroTexto 8">
            <a:extLst>
              <a:ext uri="{FF2B5EF4-FFF2-40B4-BE49-F238E27FC236}">
                <a16:creationId xmlns:a16="http://schemas.microsoft.com/office/drawing/2014/main" id="{4C5C0284-61D5-79F8-2411-103236D51881}"/>
              </a:ext>
            </a:extLst>
          </p:cNvPr>
          <p:cNvSpPr txBox="1"/>
          <p:nvPr/>
        </p:nvSpPr>
        <p:spPr>
          <a:xfrm>
            <a:off x="3851920" y="1203598"/>
            <a:ext cx="5058308" cy="276999"/>
          </a:xfrm>
          <a:prstGeom prst="rect">
            <a:avLst/>
          </a:prstGeom>
          <a:solidFill>
            <a:schemeClr val="tx2">
              <a:lumMod val="40000"/>
              <a:lumOff val="60000"/>
            </a:schemeClr>
          </a:solidFill>
        </p:spPr>
        <p:txBody>
          <a:bodyPr wrap="square" rtlCol="0">
            <a:spAutoFit/>
          </a:bodyPr>
          <a:lstStyle/>
          <a:p>
            <a:pPr algn="ctr"/>
            <a:r>
              <a:rPr lang="es-ES" sz="1200" b="1" dirty="0"/>
              <a:t>DERIVACIÓN DE LOS PACIENTES (n = 189)</a:t>
            </a:r>
          </a:p>
        </p:txBody>
      </p:sp>
      <p:sp>
        <p:nvSpPr>
          <p:cNvPr id="10" name="CuadroTexto 9">
            <a:extLst>
              <a:ext uri="{FF2B5EF4-FFF2-40B4-BE49-F238E27FC236}">
                <a16:creationId xmlns:a16="http://schemas.microsoft.com/office/drawing/2014/main" id="{638023CF-00F5-CCF5-FB94-9AA0BEF487F4}"/>
              </a:ext>
            </a:extLst>
          </p:cNvPr>
          <p:cNvSpPr txBox="1"/>
          <p:nvPr/>
        </p:nvSpPr>
        <p:spPr>
          <a:xfrm rot="20651966">
            <a:off x="7251219" y="2267835"/>
            <a:ext cx="750526" cy="276999"/>
          </a:xfrm>
          <a:prstGeom prst="rect">
            <a:avLst/>
          </a:prstGeom>
          <a:noFill/>
        </p:spPr>
        <p:txBody>
          <a:bodyPr wrap="none" rtlCol="0">
            <a:spAutoFit/>
          </a:bodyPr>
          <a:lstStyle/>
          <a:p>
            <a:r>
              <a:rPr lang="es-ES" sz="1200" b="1" dirty="0">
                <a:solidFill>
                  <a:schemeClr val="bg1"/>
                </a:solidFill>
              </a:rPr>
              <a:t>&gt;60 años</a:t>
            </a:r>
          </a:p>
        </p:txBody>
      </p:sp>
      <p:sp>
        <p:nvSpPr>
          <p:cNvPr id="11" name="1 Título">
            <a:extLst>
              <a:ext uri="{FF2B5EF4-FFF2-40B4-BE49-F238E27FC236}">
                <a16:creationId xmlns:a16="http://schemas.microsoft.com/office/drawing/2014/main" id="{80F7FE90-1502-F66C-E6B1-A35B8C799088}"/>
              </a:ext>
            </a:extLst>
          </p:cNvPr>
          <p:cNvSpPr>
            <a:spLocks noGrp="1"/>
          </p:cNvSpPr>
          <p:nvPr>
            <p:ph type="ctrTitle"/>
          </p:nvPr>
        </p:nvSpPr>
        <p:spPr>
          <a:xfrm>
            <a:off x="1115616" y="0"/>
            <a:ext cx="8028384" cy="330077"/>
          </a:xfrm>
          <a:solidFill>
            <a:schemeClr val="tx2">
              <a:lumMod val="60000"/>
              <a:lumOff val="40000"/>
            </a:schemeClr>
          </a:solidFill>
        </p:spPr>
        <p:txBody>
          <a:bodyPr>
            <a:noAutofit/>
          </a:bodyPr>
          <a:lstStyle/>
          <a:p>
            <a:r>
              <a:rPr lang="es-ES" sz="1200" b="1" i="1" dirty="0">
                <a:solidFill>
                  <a:schemeClr val="bg1"/>
                </a:solidFill>
                <a:effectLst/>
                <a:latin typeface="Avenir Next Condensed" panose="020B0506020202020204" pitchFamily="34" charset="0"/>
                <a:ea typeface="Calibri" panose="020F0502020204030204" pitchFamily="34" charset="0"/>
                <a:cs typeface="Arial" panose="020B0604020202020204" pitchFamily="34" charset="0"/>
              </a:rPr>
              <a:t> </a:t>
            </a:r>
            <a:r>
              <a:rPr lang="es-ES" sz="1200" b="1" i="1" dirty="0">
                <a:solidFill>
                  <a:schemeClr val="bg1"/>
                </a:solidFill>
                <a:latin typeface="Avenir Next Condensed" panose="020B0506020202020204" pitchFamily="34" charset="0"/>
                <a:ea typeface="Calibri" panose="020F0502020204030204" pitchFamily="34" charset="0"/>
                <a:cs typeface="Arial" panose="020B0604020202020204" pitchFamily="34" charset="0"/>
              </a:rPr>
              <a:t>“</a:t>
            </a:r>
            <a:r>
              <a:rPr lang="es-ES" sz="12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ANALIZANDO EL ASMA BRONQUIAL: ANÁLISIS DE AGUDIZACIONES Y SU IMPACTO EN LA ATENIÓN SANITARIA”</a:t>
            </a:r>
            <a:endParaRPr lang="es-ES" sz="1200" b="1" i="1" dirty="0">
              <a:solidFill>
                <a:schemeClr val="bg1"/>
              </a:solidFill>
              <a:latin typeface="Avenir Next Condensed" panose="020B0506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D917898E-BBB3-0A19-C606-605E097888B9}"/>
              </a:ext>
            </a:extLst>
          </p:cNvPr>
          <p:cNvSpPr txBox="1"/>
          <p:nvPr/>
        </p:nvSpPr>
        <p:spPr>
          <a:xfrm>
            <a:off x="1574618" y="306284"/>
            <a:ext cx="7236296" cy="338554"/>
          </a:xfrm>
          <a:prstGeom prst="rect">
            <a:avLst/>
          </a:prstGeom>
          <a:noFill/>
        </p:spPr>
        <p:txBody>
          <a:bodyPr wrap="square">
            <a:spAutoFit/>
          </a:bodyPr>
          <a:lstStyle/>
          <a:p>
            <a:pPr algn="ctr"/>
            <a:r>
              <a:rPr lang="es-ES" sz="800" dirty="0">
                <a:effectLst/>
                <a:ea typeface="Times New Roman" panose="02020603050405020304" pitchFamily="18" charset="0"/>
              </a:rPr>
              <a:t>Isabel Romero Espejo, Carmen Cabrera Galán, Cristina Carrasco Carrasco, Francisco Pérez Grimaldi, Pedro </a:t>
            </a:r>
            <a:r>
              <a:rPr lang="es-ES" sz="800" dirty="0" err="1">
                <a:effectLst/>
                <a:ea typeface="Times New Roman" panose="02020603050405020304" pitchFamily="18" charset="0"/>
              </a:rPr>
              <a:t>Erdozain</a:t>
            </a:r>
            <a:r>
              <a:rPr lang="es-ES" sz="800" dirty="0">
                <a:effectLst/>
                <a:ea typeface="Times New Roman" panose="02020603050405020304" pitchFamily="18" charset="0"/>
              </a:rPr>
              <a:t> P</a:t>
            </a:r>
            <a:r>
              <a:rPr lang="es-ES" sz="800" dirty="0">
                <a:ea typeface="Times New Roman" panose="02020603050405020304" pitchFamily="18" charset="0"/>
              </a:rPr>
              <a:t>érez,  </a:t>
            </a:r>
            <a:r>
              <a:rPr lang="es-ES" sz="800" dirty="0">
                <a:effectLst/>
                <a:ea typeface="Times New Roman" panose="02020603050405020304" pitchFamily="18" charset="0"/>
              </a:rPr>
              <a:t>José Gregorio Soto Campos. </a:t>
            </a:r>
          </a:p>
          <a:p>
            <a:pPr algn="ctr"/>
            <a:r>
              <a:rPr lang="es-ES" sz="800" dirty="0">
                <a:ea typeface="Times New Roman" panose="02020603050405020304" pitchFamily="18" charset="0"/>
              </a:rPr>
              <a:t>Hospital Universitario Jerez de la Frontera.</a:t>
            </a:r>
            <a:r>
              <a:rPr lang="es-ES" sz="800" dirty="0">
                <a:effectLst/>
                <a:ea typeface="Times New Roman" panose="02020603050405020304" pitchFamily="18" charset="0"/>
              </a:rPr>
              <a:t> </a:t>
            </a:r>
            <a:endParaRPr lang="es-ES" sz="900" dirty="0">
              <a:effectLst/>
              <a:ea typeface="Times New Roman" panose="02020603050405020304" pitchFamily="18" charset="0"/>
            </a:endParaRPr>
          </a:p>
        </p:txBody>
      </p:sp>
      <p:graphicFrame>
        <p:nvGraphicFramePr>
          <p:cNvPr id="14" name="Tabla 8">
            <a:extLst>
              <a:ext uri="{FF2B5EF4-FFF2-40B4-BE49-F238E27FC236}">
                <a16:creationId xmlns:a16="http://schemas.microsoft.com/office/drawing/2014/main" id="{C9B6C73F-BF1F-C641-69F6-F86B28C8F475}"/>
              </a:ext>
            </a:extLst>
          </p:cNvPr>
          <p:cNvGraphicFramePr>
            <a:graphicFrameLocks noGrp="1"/>
          </p:cNvGraphicFramePr>
          <p:nvPr>
            <p:extLst>
              <p:ext uri="{D42A27DB-BD31-4B8C-83A1-F6EECF244321}">
                <p14:modId xmlns:p14="http://schemas.microsoft.com/office/powerpoint/2010/main" val="3113606301"/>
              </p:ext>
            </p:extLst>
          </p:nvPr>
        </p:nvGraphicFramePr>
        <p:xfrm>
          <a:off x="3861111" y="1532339"/>
          <a:ext cx="2909046" cy="1806640"/>
        </p:xfrm>
        <a:graphic>
          <a:graphicData uri="http://schemas.openxmlformats.org/drawingml/2006/table">
            <a:tbl>
              <a:tblPr firstRow="1" bandRow="1">
                <a:tableStyleId>{BC89EF96-8CEA-46FF-86C4-4CE0E7609802}</a:tableStyleId>
              </a:tblPr>
              <a:tblGrid>
                <a:gridCol w="1551305">
                  <a:extLst>
                    <a:ext uri="{9D8B030D-6E8A-4147-A177-3AD203B41FA5}">
                      <a16:colId xmlns:a16="http://schemas.microsoft.com/office/drawing/2014/main" val="1547956707"/>
                    </a:ext>
                  </a:extLst>
                </a:gridCol>
                <a:gridCol w="1357741">
                  <a:extLst>
                    <a:ext uri="{9D8B030D-6E8A-4147-A177-3AD203B41FA5}">
                      <a16:colId xmlns:a16="http://schemas.microsoft.com/office/drawing/2014/main" val="3292941716"/>
                    </a:ext>
                  </a:extLst>
                </a:gridCol>
              </a:tblGrid>
              <a:tr h="229230">
                <a:tc>
                  <a:txBody>
                    <a:bodyPr/>
                    <a:lstStyle/>
                    <a:p>
                      <a:pPr algn="ctr"/>
                      <a:r>
                        <a:rPr lang="es-ES" sz="1000" dirty="0"/>
                        <a:t>LUGAR DERIVACIÓN</a:t>
                      </a:r>
                    </a:p>
                  </a:txBody>
                  <a:tcPr anchor="ctr"/>
                </a:tc>
                <a:tc>
                  <a:txBody>
                    <a:bodyPr/>
                    <a:lstStyle/>
                    <a:p>
                      <a:pPr algn="ctr"/>
                      <a:r>
                        <a:rPr lang="es-ES" sz="1000" dirty="0" err="1"/>
                        <a:t>Nº</a:t>
                      </a:r>
                      <a:r>
                        <a:rPr lang="es-ES" sz="1000" dirty="0"/>
                        <a:t> PACIENTES (%)</a:t>
                      </a:r>
                    </a:p>
                  </a:txBody>
                  <a:tcPr anchor="ctr"/>
                </a:tc>
                <a:extLst>
                  <a:ext uri="{0D108BD9-81ED-4DB2-BD59-A6C34878D82A}">
                    <a16:rowId xmlns:a16="http://schemas.microsoft.com/office/drawing/2014/main" val="1696712438"/>
                  </a:ext>
                </a:extLst>
              </a:tr>
              <a:tr h="2597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00" b="1" dirty="0"/>
                        <a:t>Médico de atención primaria</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00" b="1" dirty="0"/>
                        <a:t>113 (59,8%)</a:t>
                      </a:r>
                    </a:p>
                  </a:txBody>
                  <a:tcPr anchor="ctr"/>
                </a:tc>
                <a:extLst>
                  <a:ext uri="{0D108BD9-81ED-4DB2-BD59-A6C34878D82A}">
                    <a16:rowId xmlns:a16="http://schemas.microsoft.com/office/drawing/2014/main" val="3002548338"/>
                  </a:ext>
                </a:extLst>
              </a:tr>
              <a:tr h="38732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00" dirty="0"/>
                        <a:t>Ingreso hospitalario</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00" dirty="0"/>
                        <a:t>29 (15,3%) </a:t>
                      </a:r>
                    </a:p>
                  </a:txBody>
                  <a:tcPr anchor="ctr"/>
                </a:tc>
                <a:extLst>
                  <a:ext uri="{0D108BD9-81ED-4DB2-BD59-A6C34878D82A}">
                    <a16:rowId xmlns:a16="http://schemas.microsoft.com/office/drawing/2014/main" val="53964596"/>
                  </a:ext>
                </a:extLst>
              </a:tr>
              <a:tr h="2597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00" dirty="0"/>
                        <a:t>Domicilio</a:t>
                      </a:r>
                    </a:p>
                  </a:txBody>
                  <a:tcPr anchor="ctr"/>
                </a:tc>
                <a:tc>
                  <a:txBody>
                    <a:bodyPr/>
                    <a:lstStyle/>
                    <a:p>
                      <a:pPr algn="ctr"/>
                      <a:r>
                        <a:rPr lang="es-ES" sz="1000" dirty="0"/>
                        <a:t>23 (12,2%)</a:t>
                      </a:r>
                    </a:p>
                  </a:txBody>
                  <a:tcPr anchor="ctr"/>
                </a:tc>
                <a:extLst>
                  <a:ext uri="{0D108BD9-81ED-4DB2-BD59-A6C34878D82A}">
                    <a16:rowId xmlns:a16="http://schemas.microsoft.com/office/drawing/2014/main" val="60530084"/>
                  </a:ext>
                </a:extLst>
              </a:tr>
              <a:tr h="259746">
                <a:tc>
                  <a:txBody>
                    <a:bodyPr/>
                    <a:lstStyle/>
                    <a:p>
                      <a:pPr algn="ctr"/>
                      <a:r>
                        <a:rPr lang="es-ES" sz="1000" dirty="0"/>
                        <a:t>Consultas de Neumología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00" dirty="0"/>
                        <a:t>21 (11,2%)</a:t>
                      </a:r>
                    </a:p>
                  </a:txBody>
                  <a:tcPr anchor="ctr"/>
                </a:tc>
                <a:extLst>
                  <a:ext uri="{0D108BD9-81ED-4DB2-BD59-A6C34878D82A}">
                    <a16:rowId xmlns:a16="http://schemas.microsoft.com/office/drawing/2014/main" val="2854789081"/>
                  </a:ext>
                </a:extLst>
              </a:tr>
              <a:tr h="259746">
                <a:tc>
                  <a:txBody>
                    <a:bodyPr/>
                    <a:lstStyle/>
                    <a:p>
                      <a:pPr algn="ctr"/>
                      <a:r>
                        <a:rPr lang="es-ES" sz="1000" dirty="0"/>
                        <a:t>Alta voluntaria</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00" dirty="0"/>
                        <a:t>3 (1,8)</a:t>
                      </a:r>
                    </a:p>
                  </a:txBody>
                  <a:tcPr anchor="ctr"/>
                </a:tc>
                <a:extLst>
                  <a:ext uri="{0D108BD9-81ED-4DB2-BD59-A6C34878D82A}">
                    <a16:rowId xmlns:a16="http://schemas.microsoft.com/office/drawing/2014/main" val="3641906789"/>
                  </a:ext>
                </a:extLst>
              </a:tr>
            </a:tbl>
          </a:graphicData>
        </a:graphic>
      </p:graphicFrame>
      <p:sp>
        <p:nvSpPr>
          <p:cNvPr id="18" name="CuadroTexto 17">
            <a:extLst>
              <a:ext uri="{FF2B5EF4-FFF2-40B4-BE49-F238E27FC236}">
                <a16:creationId xmlns:a16="http://schemas.microsoft.com/office/drawing/2014/main" id="{E93034A1-3D9C-6CD3-D8B4-851E20380B2A}"/>
              </a:ext>
            </a:extLst>
          </p:cNvPr>
          <p:cNvSpPr txBox="1"/>
          <p:nvPr/>
        </p:nvSpPr>
        <p:spPr>
          <a:xfrm>
            <a:off x="3808627" y="3310461"/>
            <a:ext cx="2868968" cy="215444"/>
          </a:xfrm>
          <a:prstGeom prst="rect">
            <a:avLst/>
          </a:prstGeom>
          <a:noFill/>
        </p:spPr>
        <p:txBody>
          <a:bodyPr wrap="square" rtlCol="0">
            <a:spAutoFit/>
          </a:bodyPr>
          <a:lstStyle/>
          <a:p>
            <a:r>
              <a:rPr lang="es-ES" sz="800" dirty="0"/>
              <a:t>Resultados expresados como </a:t>
            </a:r>
            <a:r>
              <a:rPr lang="es-ES" sz="800" dirty="0" err="1"/>
              <a:t>Nº</a:t>
            </a:r>
            <a:r>
              <a:rPr lang="es-ES" sz="800" dirty="0"/>
              <a:t> (%)</a:t>
            </a:r>
          </a:p>
        </p:txBody>
      </p:sp>
      <p:graphicFrame>
        <p:nvGraphicFramePr>
          <p:cNvPr id="21" name="Tabla 20">
            <a:extLst>
              <a:ext uri="{FF2B5EF4-FFF2-40B4-BE49-F238E27FC236}">
                <a16:creationId xmlns:a16="http://schemas.microsoft.com/office/drawing/2014/main" id="{E166CB44-2E73-9853-A48B-7B19E43DA7B4}"/>
              </a:ext>
            </a:extLst>
          </p:cNvPr>
          <p:cNvGraphicFramePr>
            <a:graphicFrameLocks noGrp="1"/>
          </p:cNvGraphicFramePr>
          <p:nvPr>
            <p:extLst>
              <p:ext uri="{D42A27DB-BD31-4B8C-83A1-F6EECF244321}">
                <p14:modId xmlns:p14="http://schemas.microsoft.com/office/powerpoint/2010/main" val="2670609873"/>
              </p:ext>
            </p:extLst>
          </p:nvPr>
        </p:nvGraphicFramePr>
        <p:xfrm>
          <a:off x="6860562" y="1534764"/>
          <a:ext cx="2049666" cy="1032959"/>
        </p:xfrm>
        <a:graphic>
          <a:graphicData uri="http://schemas.openxmlformats.org/drawingml/2006/table">
            <a:tbl>
              <a:tblPr firstRow="1" bandRow="1">
                <a:tableStyleId>{5C22544A-7EE6-4342-B048-85BDC9FD1C3A}</a:tableStyleId>
              </a:tblPr>
              <a:tblGrid>
                <a:gridCol w="1024833">
                  <a:extLst>
                    <a:ext uri="{9D8B030D-6E8A-4147-A177-3AD203B41FA5}">
                      <a16:colId xmlns:a16="http://schemas.microsoft.com/office/drawing/2014/main" val="1547956707"/>
                    </a:ext>
                  </a:extLst>
                </a:gridCol>
                <a:gridCol w="1024833">
                  <a:extLst>
                    <a:ext uri="{9D8B030D-6E8A-4147-A177-3AD203B41FA5}">
                      <a16:colId xmlns:a16="http://schemas.microsoft.com/office/drawing/2014/main" val="3292941716"/>
                    </a:ext>
                  </a:extLst>
                </a:gridCol>
              </a:tblGrid>
              <a:tr h="197295">
                <a:tc gridSpan="2">
                  <a:txBody>
                    <a:bodyPr/>
                    <a:lstStyle/>
                    <a:p>
                      <a:pPr algn="ctr"/>
                      <a:r>
                        <a:rPr lang="es-ES" sz="1000" dirty="0"/>
                        <a:t>REVISIÓN CCEE NEUMOLOGÍA</a:t>
                      </a:r>
                    </a:p>
                  </a:txBody>
                  <a:tcPr anchor="ctr"/>
                </a:tc>
                <a:tc hMerge="1">
                  <a:txBody>
                    <a:bodyPr/>
                    <a:lstStyle/>
                    <a:p>
                      <a:pPr algn="ctr"/>
                      <a:r>
                        <a:rPr lang="es-ES" sz="1050" dirty="0" err="1"/>
                        <a:t>Nº</a:t>
                      </a:r>
                      <a:r>
                        <a:rPr lang="es-ES" sz="1050" dirty="0"/>
                        <a:t> PACIENTES (%)</a:t>
                      </a:r>
                    </a:p>
                  </a:txBody>
                  <a:tcPr anchor="ctr"/>
                </a:tc>
                <a:extLst>
                  <a:ext uri="{0D108BD9-81ED-4DB2-BD59-A6C34878D82A}">
                    <a16:rowId xmlns:a16="http://schemas.microsoft.com/office/drawing/2014/main" val="1696712438"/>
                  </a:ext>
                </a:extLst>
              </a:tr>
              <a:tr h="202152">
                <a:tc>
                  <a:txBody>
                    <a:bodyPr/>
                    <a:lstStyle/>
                    <a:p>
                      <a:pPr algn="ctr"/>
                      <a:r>
                        <a:rPr lang="es-ES" sz="1000" b="1" dirty="0"/>
                        <a:t>Asmáticos</a:t>
                      </a:r>
                    </a:p>
                  </a:txBody>
                  <a:tcPr anchor="ctr"/>
                </a:tc>
                <a:tc>
                  <a:txBody>
                    <a:bodyPr/>
                    <a:lstStyle/>
                    <a:p>
                      <a:pPr algn="ctr"/>
                      <a:r>
                        <a:rPr lang="es-ES" sz="1000" b="1" dirty="0"/>
                        <a:t>114 (60,3%)</a:t>
                      </a:r>
                    </a:p>
                  </a:txBody>
                  <a:tcPr anchor="ctr"/>
                </a:tc>
                <a:extLst>
                  <a:ext uri="{0D108BD9-81ED-4DB2-BD59-A6C34878D82A}">
                    <a16:rowId xmlns:a16="http://schemas.microsoft.com/office/drawing/2014/main" val="3002548338"/>
                  </a:ext>
                </a:extLst>
              </a:tr>
              <a:tr h="301439">
                <a:tc>
                  <a:txBody>
                    <a:bodyPr/>
                    <a:lstStyle/>
                    <a:p>
                      <a:pPr algn="ctr"/>
                      <a:r>
                        <a:rPr lang="es-ES" sz="1000" dirty="0"/>
                        <a:t>No asmáticos</a:t>
                      </a:r>
                    </a:p>
                  </a:txBody>
                  <a:tcPr anchor="ctr"/>
                </a:tc>
                <a:tc>
                  <a:txBody>
                    <a:bodyPr/>
                    <a:lstStyle/>
                    <a:p>
                      <a:pPr algn="ctr"/>
                      <a:r>
                        <a:rPr lang="es-ES" sz="1000" dirty="0"/>
                        <a:t>25 (13,22%)</a:t>
                      </a:r>
                    </a:p>
                  </a:txBody>
                  <a:tcPr anchor="ctr"/>
                </a:tc>
                <a:extLst>
                  <a:ext uri="{0D108BD9-81ED-4DB2-BD59-A6C34878D82A}">
                    <a16:rowId xmlns:a16="http://schemas.microsoft.com/office/drawing/2014/main" val="53964596"/>
                  </a:ext>
                </a:extLst>
              </a:tr>
              <a:tr h="202152">
                <a:tc>
                  <a:txBody>
                    <a:bodyPr/>
                    <a:lstStyle/>
                    <a:p>
                      <a:pPr algn="ctr"/>
                      <a:r>
                        <a:rPr lang="es-ES" sz="1000" dirty="0"/>
                        <a:t>No acudieron</a:t>
                      </a:r>
                    </a:p>
                  </a:txBody>
                  <a:tcPr anchor="ctr"/>
                </a:tc>
                <a:tc>
                  <a:txBody>
                    <a:bodyPr/>
                    <a:lstStyle/>
                    <a:p>
                      <a:pPr algn="ctr"/>
                      <a:r>
                        <a:rPr lang="es-ES" sz="1000" dirty="0"/>
                        <a:t>50 (26,45%)</a:t>
                      </a:r>
                    </a:p>
                  </a:txBody>
                  <a:tcPr anchor="ctr"/>
                </a:tc>
                <a:extLst>
                  <a:ext uri="{0D108BD9-81ED-4DB2-BD59-A6C34878D82A}">
                    <a16:rowId xmlns:a16="http://schemas.microsoft.com/office/drawing/2014/main" val="60530084"/>
                  </a:ext>
                </a:extLst>
              </a:tr>
            </a:tbl>
          </a:graphicData>
        </a:graphic>
      </p:graphicFrame>
      <p:graphicFrame>
        <p:nvGraphicFramePr>
          <p:cNvPr id="22" name="Gráfico 21">
            <a:extLst>
              <a:ext uri="{FF2B5EF4-FFF2-40B4-BE49-F238E27FC236}">
                <a16:creationId xmlns:a16="http://schemas.microsoft.com/office/drawing/2014/main" id="{4AD67327-E4DC-44B3-8C3D-981A72B4BBD4}"/>
              </a:ext>
            </a:extLst>
          </p:cNvPr>
          <p:cNvGraphicFramePr>
            <a:graphicFrameLocks/>
          </p:cNvGraphicFramePr>
          <p:nvPr>
            <p:extLst>
              <p:ext uri="{D42A27DB-BD31-4B8C-83A1-F6EECF244321}">
                <p14:modId xmlns:p14="http://schemas.microsoft.com/office/powerpoint/2010/main" val="2103874805"/>
              </p:ext>
            </p:extLst>
          </p:nvPr>
        </p:nvGraphicFramePr>
        <p:xfrm>
          <a:off x="6911006" y="2655327"/>
          <a:ext cx="2125796" cy="745520"/>
        </p:xfrm>
        <a:graphic>
          <a:graphicData uri="http://schemas.openxmlformats.org/drawingml/2006/chart">
            <c:chart xmlns:c="http://schemas.openxmlformats.org/drawingml/2006/chart" xmlns:r="http://schemas.openxmlformats.org/officeDocument/2006/relationships" r:id="rId3"/>
          </a:graphicData>
        </a:graphic>
      </p:graphicFrame>
      <p:sp>
        <p:nvSpPr>
          <p:cNvPr id="23" name="CuadroTexto 22">
            <a:extLst>
              <a:ext uri="{FF2B5EF4-FFF2-40B4-BE49-F238E27FC236}">
                <a16:creationId xmlns:a16="http://schemas.microsoft.com/office/drawing/2014/main" id="{0B596AF2-899C-488C-CE9C-448D7E969315}"/>
              </a:ext>
            </a:extLst>
          </p:cNvPr>
          <p:cNvSpPr txBox="1"/>
          <p:nvPr/>
        </p:nvSpPr>
        <p:spPr>
          <a:xfrm>
            <a:off x="6804248" y="2526787"/>
            <a:ext cx="2868968" cy="215444"/>
          </a:xfrm>
          <a:prstGeom prst="rect">
            <a:avLst/>
          </a:prstGeom>
          <a:noFill/>
        </p:spPr>
        <p:txBody>
          <a:bodyPr wrap="square" rtlCol="0">
            <a:spAutoFit/>
          </a:bodyPr>
          <a:lstStyle/>
          <a:p>
            <a:r>
              <a:rPr lang="es-ES" sz="800" dirty="0"/>
              <a:t>Resultados expresados como </a:t>
            </a:r>
            <a:r>
              <a:rPr lang="es-ES" sz="800" dirty="0" err="1"/>
              <a:t>Nº</a:t>
            </a:r>
            <a:r>
              <a:rPr lang="es-ES" sz="800" dirty="0"/>
              <a:t> (%)</a:t>
            </a:r>
          </a:p>
        </p:txBody>
      </p:sp>
      <p:cxnSp>
        <p:nvCxnSpPr>
          <p:cNvPr id="24" name="Conector angular 23">
            <a:extLst>
              <a:ext uri="{FF2B5EF4-FFF2-40B4-BE49-F238E27FC236}">
                <a16:creationId xmlns:a16="http://schemas.microsoft.com/office/drawing/2014/main" id="{2ABED1EE-9C4B-8D39-DEA8-3EB8F690D34B}"/>
              </a:ext>
            </a:extLst>
          </p:cNvPr>
          <p:cNvCxnSpPr>
            <a:cxnSpLocks/>
          </p:cNvCxnSpPr>
          <p:nvPr/>
        </p:nvCxnSpPr>
        <p:spPr>
          <a:xfrm rot="16200000" flipH="1">
            <a:off x="8234756" y="2258445"/>
            <a:ext cx="1128138" cy="187310"/>
          </a:xfrm>
          <a:prstGeom prst="bentConnector4">
            <a:avLst>
              <a:gd name="adj1" fmla="val 13215"/>
              <a:gd name="adj2" fmla="val 222044"/>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4BA1896E-35E0-E057-9763-8071E17B04F9}"/>
              </a:ext>
            </a:extLst>
          </p:cNvPr>
          <p:cNvSpPr txBox="1"/>
          <p:nvPr/>
        </p:nvSpPr>
        <p:spPr>
          <a:xfrm>
            <a:off x="5818677" y="3924637"/>
            <a:ext cx="1367121" cy="261610"/>
          </a:xfrm>
          <a:prstGeom prst="rect">
            <a:avLst/>
          </a:prstGeom>
          <a:noFill/>
          <a:ln w="9525">
            <a:solidFill>
              <a:schemeClr val="tx1"/>
            </a:solidFill>
          </a:ln>
        </p:spPr>
        <p:txBody>
          <a:bodyPr wrap="square" rtlCol="0" anchor="ctr">
            <a:spAutoFit/>
          </a:bodyPr>
          <a:lstStyle/>
          <a:p>
            <a:pPr algn="ctr"/>
            <a:r>
              <a:rPr lang="es-ES" sz="1050" b="1" dirty="0"/>
              <a:t>Edad media 49 años</a:t>
            </a:r>
          </a:p>
        </p:txBody>
      </p:sp>
      <p:graphicFrame>
        <p:nvGraphicFramePr>
          <p:cNvPr id="25" name="Tabla 22">
            <a:extLst>
              <a:ext uri="{FF2B5EF4-FFF2-40B4-BE49-F238E27FC236}">
                <a16:creationId xmlns:a16="http://schemas.microsoft.com/office/drawing/2014/main" id="{D67555E2-6B2C-7F4E-FDF8-2D6B4062BA3C}"/>
              </a:ext>
            </a:extLst>
          </p:cNvPr>
          <p:cNvGraphicFramePr>
            <a:graphicFrameLocks noGrp="1"/>
          </p:cNvGraphicFramePr>
          <p:nvPr>
            <p:extLst>
              <p:ext uri="{D42A27DB-BD31-4B8C-83A1-F6EECF244321}">
                <p14:modId xmlns:p14="http://schemas.microsoft.com/office/powerpoint/2010/main" val="251237243"/>
              </p:ext>
            </p:extLst>
          </p:nvPr>
        </p:nvGraphicFramePr>
        <p:xfrm>
          <a:off x="7404855" y="3873801"/>
          <a:ext cx="1587294" cy="1112520"/>
        </p:xfrm>
        <a:graphic>
          <a:graphicData uri="http://schemas.openxmlformats.org/drawingml/2006/table">
            <a:tbl>
              <a:tblPr bandRow="1">
                <a:tableStyleId>{7DF18680-E054-41AD-8BC1-D1AEF772440D}</a:tableStyleId>
              </a:tblPr>
              <a:tblGrid>
                <a:gridCol w="793647">
                  <a:extLst>
                    <a:ext uri="{9D8B030D-6E8A-4147-A177-3AD203B41FA5}">
                      <a16:colId xmlns:a16="http://schemas.microsoft.com/office/drawing/2014/main" val="3936679795"/>
                    </a:ext>
                  </a:extLst>
                </a:gridCol>
                <a:gridCol w="793647">
                  <a:extLst>
                    <a:ext uri="{9D8B030D-6E8A-4147-A177-3AD203B41FA5}">
                      <a16:colId xmlns:a16="http://schemas.microsoft.com/office/drawing/2014/main" val="1013222572"/>
                    </a:ext>
                  </a:extLst>
                </a:gridCol>
              </a:tblGrid>
              <a:tr h="370840">
                <a:tc>
                  <a:txBody>
                    <a:bodyPr/>
                    <a:lstStyle/>
                    <a:p>
                      <a:pPr algn="ctr"/>
                      <a:r>
                        <a:rPr lang="es-ES" sz="1000" b="0" dirty="0"/>
                        <a:t>ACT &lt; 15</a:t>
                      </a:r>
                    </a:p>
                  </a:txBody>
                  <a:tcPr anchor="ctr"/>
                </a:tc>
                <a:tc>
                  <a:txBody>
                    <a:bodyPr/>
                    <a:lstStyle/>
                    <a:p>
                      <a:pPr algn="ctr"/>
                      <a:r>
                        <a:rPr lang="es-ES" sz="1000" dirty="0"/>
                        <a:t>40 (35,4%)</a:t>
                      </a:r>
                    </a:p>
                  </a:txBody>
                  <a:tcPr anchor="ctr"/>
                </a:tc>
                <a:extLst>
                  <a:ext uri="{0D108BD9-81ED-4DB2-BD59-A6C34878D82A}">
                    <a16:rowId xmlns:a16="http://schemas.microsoft.com/office/drawing/2014/main" val="2804605878"/>
                  </a:ext>
                </a:extLst>
              </a:tr>
              <a:tr h="370840">
                <a:tc>
                  <a:txBody>
                    <a:bodyPr/>
                    <a:lstStyle/>
                    <a:p>
                      <a:pPr algn="ctr"/>
                      <a:r>
                        <a:rPr lang="es-ES" sz="1000" b="0" dirty="0"/>
                        <a:t>ACT 16 - 19 </a:t>
                      </a:r>
                    </a:p>
                  </a:txBody>
                  <a:tcPr anchor="ctr"/>
                </a:tc>
                <a:tc>
                  <a:txBody>
                    <a:bodyPr/>
                    <a:lstStyle/>
                    <a:p>
                      <a:pPr algn="ctr"/>
                      <a:r>
                        <a:rPr lang="es-ES" sz="1000" dirty="0"/>
                        <a:t>17 (14,6%)</a:t>
                      </a:r>
                    </a:p>
                  </a:txBody>
                  <a:tcPr anchor="ctr"/>
                </a:tc>
                <a:extLst>
                  <a:ext uri="{0D108BD9-81ED-4DB2-BD59-A6C34878D82A}">
                    <a16:rowId xmlns:a16="http://schemas.microsoft.com/office/drawing/2014/main" val="1019559262"/>
                  </a:ext>
                </a:extLst>
              </a:tr>
              <a:tr h="370840">
                <a:tc>
                  <a:txBody>
                    <a:bodyPr/>
                    <a:lstStyle/>
                    <a:p>
                      <a:pPr algn="ctr"/>
                      <a:r>
                        <a:rPr lang="es-ES" sz="1000" b="1" dirty="0"/>
                        <a:t>ACT &gt; 20</a:t>
                      </a:r>
                    </a:p>
                  </a:txBody>
                  <a:tcPr anchor="ctr"/>
                </a:tc>
                <a:tc>
                  <a:txBody>
                    <a:bodyPr/>
                    <a:lstStyle/>
                    <a:p>
                      <a:pPr algn="ctr"/>
                      <a:r>
                        <a:rPr lang="es-ES" sz="1000" b="1" dirty="0"/>
                        <a:t>57 (50%)</a:t>
                      </a:r>
                    </a:p>
                  </a:txBody>
                  <a:tcPr anchor="ctr"/>
                </a:tc>
                <a:extLst>
                  <a:ext uri="{0D108BD9-81ED-4DB2-BD59-A6C34878D82A}">
                    <a16:rowId xmlns:a16="http://schemas.microsoft.com/office/drawing/2014/main" val="190029052"/>
                  </a:ext>
                </a:extLst>
              </a:tr>
            </a:tbl>
          </a:graphicData>
        </a:graphic>
      </p:graphicFrame>
      <p:sp>
        <p:nvSpPr>
          <p:cNvPr id="26" name="CuadroTexto 25">
            <a:extLst>
              <a:ext uri="{FF2B5EF4-FFF2-40B4-BE49-F238E27FC236}">
                <a16:creationId xmlns:a16="http://schemas.microsoft.com/office/drawing/2014/main" id="{652F3D89-4CB4-F347-E0B7-C8FB5BE263D4}"/>
              </a:ext>
            </a:extLst>
          </p:cNvPr>
          <p:cNvSpPr txBox="1"/>
          <p:nvPr/>
        </p:nvSpPr>
        <p:spPr>
          <a:xfrm>
            <a:off x="7404856" y="3359691"/>
            <a:ext cx="1587294" cy="400110"/>
          </a:xfrm>
          <a:prstGeom prst="rect">
            <a:avLst/>
          </a:prstGeom>
          <a:noFill/>
          <a:ln w="9525">
            <a:solidFill>
              <a:srgbClr val="002060"/>
            </a:solidFill>
          </a:ln>
        </p:spPr>
        <p:txBody>
          <a:bodyPr wrap="none" rtlCol="0" anchor="ctr">
            <a:spAutoFit/>
          </a:bodyPr>
          <a:lstStyle/>
          <a:p>
            <a:pPr algn="ctr"/>
            <a:r>
              <a:rPr lang="es-ES" sz="1000" dirty="0" err="1"/>
              <a:t>Asthma</a:t>
            </a:r>
            <a:r>
              <a:rPr lang="es-ES" sz="1000" dirty="0"/>
              <a:t> Control  Test (ACT)</a:t>
            </a:r>
          </a:p>
          <a:p>
            <a:pPr algn="ctr"/>
            <a:r>
              <a:rPr lang="es-ES" sz="1000" b="1" dirty="0"/>
              <a:t>Media = 18</a:t>
            </a:r>
          </a:p>
        </p:txBody>
      </p:sp>
      <p:pic>
        <p:nvPicPr>
          <p:cNvPr id="27" name="Imagen 26">
            <a:extLst>
              <a:ext uri="{FF2B5EF4-FFF2-40B4-BE49-F238E27FC236}">
                <a16:creationId xmlns:a16="http://schemas.microsoft.com/office/drawing/2014/main" id="{254C71E9-9990-0D55-446D-A4F91FC00421}"/>
              </a:ext>
            </a:extLst>
          </p:cNvPr>
          <p:cNvPicPr>
            <a:picLocks noChangeAspect="1"/>
          </p:cNvPicPr>
          <p:nvPr/>
        </p:nvPicPr>
        <p:blipFill rotWithShape="1">
          <a:blip r:embed="rId4"/>
          <a:srcRect l="59392" t="60144" r="7315" b="4897"/>
          <a:stretch/>
        </p:blipFill>
        <p:spPr>
          <a:xfrm>
            <a:off x="3808627" y="3611327"/>
            <a:ext cx="1790994" cy="1532173"/>
          </a:xfrm>
          <a:prstGeom prst="rect">
            <a:avLst/>
          </a:prstGeom>
        </p:spPr>
      </p:pic>
      <p:sp>
        <p:nvSpPr>
          <p:cNvPr id="28" name="CuadroTexto 27">
            <a:extLst>
              <a:ext uri="{FF2B5EF4-FFF2-40B4-BE49-F238E27FC236}">
                <a16:creationId xmlns:a16="http://schemas.microsoft.com/office/drawing/2014/main" id="{C1A23F7C-817C-FF81-5DB6-53E7286B3B7B}"/>
              </a:ext>
            </a:extLst>
          </p:cNvPr>
          <p:cNvSpPr txBox="1"/>
          <p:nvPr/>
        </p:nvSpPr>
        <p:spPr>
          <a:xfrm>
            <a:off x="5316171" y="4586211"/>
            <a:ext cx="1337780" cy="400110"/>
          </a:xfrm>
          <a:prstGeom prst="rect">
            <a:avLst/>
          </a:prstGeom>
          <a:solidFill>
            <a:schemeClr val="bg1"/>
          </a:solidFill>
          <a:ln w="9525">
            <a:solidFill>
              <a:srgbClr val="FF0000"/>
            </a:solidFill>
          </a:ln>
        </p:spPr>
        <p:txBody>
          <a:bodyPr wrap="square" rtlCol="0">
            <a:spAutoFit/>
          </a:bodyPr>
          <a:lstStyle/>
          <a:p>
            <a:pPr algn="ctr"/>
            <a:r>
              <a:rPr lang="es-ES" sz="1000" b="1" dirty="0"/>
              <a:t>Test Adhesión a los Inhaladores (TAI)</a:t>
            </a:r>
          </a:p>
        </p:txBody>
      </p:sp>
      <p:sp>
        <p:nvSpPr>
          <p:cNvPr id="3" name="CuadroTexto 2">
            <a:extLst>
              <a:ext uri="{FF2B5EF4-FFF2-40B4-BE49-F238E27FC236}">
                <a16:creationId xmlns:a16="http://schemas.microsoft.com/office/drawing/2014/main" id="{E51EDE4B-122E-5130-FE8E-F03980D5DDC3}"/>
              </a:ext>
            </a:extLst>
          </p:cNvPr>
          <p:cNvSpPr txBox="1"/>
          <p:nvPr/>
        </p:nvSpPr>
        <p:spPr>
          <a:xfrm>
            <a:off x="4111173" y="3809221"/>
            <a:ext cx="492514" cy="230832"/>
          </a:xfrm>
          <a:prstGeom prst="rect">
            <a:avLst/>
          </a:prstGeom>
          <a:solidFill>
            <a:schemeClr val="accent6">
              <a:lumMod val="60000"/>
              <a:lumOff val="40000"/>
            </a:schemeClr>
          </a:solidFill>
        </p:spPr>
        <p:txBody>
          <a:bodyPr wrap="square" rtlCol="0" anchor="ctr">
            <a:spAutoFit/>
          </a:bodyPr>
          <a:lstStyle/>
          <a:p>
            <a:pPr algn="ctr"/>
            <a:r>
              <a:rPr lang="es-ES" sz="900" b="1" dirty="0">
                <a:solidFill>
                  <a:schemeClr val="bg1"/>
                </a:solidFill>
              </a:rPr>
              <a:t>16,7%</a:t>
            </a:r>
          </a:p>
        </p:txBody>
      </p:sp>
      <p:sp>
        <p:nvSpPr>
          <p:cNvPr id="12" name="CuadroTexto 11">
            <a:extLst>
              <a:ext uri="{FF2B5EF4-FFF2-40B4-BE49-F238E27FC236}">
                <a16:creationId xmlns:a16="http://schemas.microsoft.com/office/drawing/2014/main" id="{71EDF1F4-8F28-FDD1-9BB1-8FE93654EE63}"/>
              </a:ext>
            </a:extLst>
          </p:cNvPr>
          <p:cNvSpPr txBox="1"/>
          <p:nvPr/>
        </p:nvSpPr>
        <p:spPr>
          <a:xfrm>
            <a:off x="4692192" y="3924637"/>
            <a:ext cx="492514" cy="230832"/>
          </a:xfrm>
          <a:prstGeom prst="rect">
            <a:avLst/>
          </a:prstGeom>
          <a:solidFill>
            <a:schemeClr val="accent2"/>
          </a:solidFill>
        </p:spPr>
        <p:txBody>
          <a:bodyPr wrap="square" rtlCol="0" anchor="ctr">
            <a:spAutoFit/>
          </a:bodyPr>
          <a:lstStyle/>
          <a:p>
            <a:pPr algn="ctr"/>
            <a:r>
              <a:rPr lang="es-ES" sz="900" b="1" dirty="0">
                <a:solidFill>
                  <a:schemeClr val="bg1"/>
                </a:solidFill>
              </a:rPr>
              <a:t>22,2%</a:t>
            </a:r>
          </a:p>
        </p:txBody>
      </p:sp>
      <p:sp>
        <p:nvSpPr>
          <p:cNvPr id="15" name="CuadroTexto 14">
            <a:extLst>
              <a:ext uri="{FF2B5EF4-FFF2-40B4-BE49-F238E27FC236}">
                <a16:creationId xmlns:a16="http://schemas.microsoft.com/office/drawing/2014/main" id="{12F42E56-FE77-5C8F-8B73-517E889CE2FC}"/>
              </a:ext>
            </a:extLst>
          </p:cNvPr>
          <p:cNvSpPr txBox="1"/>
          <p:nvPr/>
        </p:nvSpPr>
        <p:spPr>
          <a:xfrm>
            <a:off x="4292256" y="4539535"/>
            <a:ext cx="492514" cy="230832"/>
          </a:xfrm>
          <a:prstGeom prst="rect">
            <a:avLst/>
          </a:prstGeom>
          <a:solidFill>
            <a:schemeClr val="accent6">
              <a:lumMod val="75000"/>
            </a:schemeClr>
          </a:solidFill>
        </p:spPr>
        <p:txBody>
          <a:bodyPr wrap="square" rtlCol="0" anchor="ctr">
            <a:spAutoFit/>
          </a:bodyPr>
          <a:lstStyle/>
          <a:p>
            <a:pPr algn="ctr"/>
            <a:r>
              <a:rPr lang="es-ES" sz="900" b="1" dirty="0">
                <a:solidFill>
                  <a:schemeClr val="bg1"/>
                </a:solidFill>
              </a:rPr>
              <a:t>61,1%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01CF2EB-8715-FBDB-648A-44306B532AEB}"/>
              </a:ext>
            </a:extLst>
          </p:cNvPr>
          <p:cNvSpPr txBox="1"/>
          <p:nvPr/>
        </p:nvSpPr>
        <p:spPr>
          <a:xfrm>
            <a:off x="112634" y="1076789"/>
            <a:ext cx="8899400"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RESULTADOS</a:t>
            </a:r>
          </a:p>
        </p:txBody>
      </p:sp>
      <p:pic>
        <p:nvPicPr>
          <p:cNvPr id="8" name="Imagen 7">
            <a:extLst>
              <a:ext uri="{FF2B5EF4-FFF2-40B4-BE49-F238E27FC236}">
                <a16:creationId xmlns:a16="http://schemas.microsoft.com/office/drawing/2014/main" id="{2A8E230C-B5B5-B25D-A99E-3459626C0A3C}"/>
              </a:ext>
            </a:extLst>
          </p:cNvPr>
          <p:cNvPicPr>
            <a:picLocks noChangeAspect="1"/>
          </p:cNvPicPr>
          <p:nvPr/>
        </p:nvPicPr>
        <p:blipFill rotWithShape="1">
          <a:blip r:embed="rId3"/>
          <a:srcRect t="55993" r="63993" b="5063"/>
          <a:stretch/>
        </p:blipFill>
        <p:spPr>
          <a:xfrm>
            <a:off x="2823218" y="1767527"/>
            <a:ext cx="2917827" cy="2571219"/>
          </a:xfrm>
          <a:prstGeom prst="rect">
            <a:avLst/>
          </a:prstGeom>
        </p:spPr>
      </p:pic>
      <p:pic>
        <p:nvPicPr>
          <p:cNvPr id="9" name="Imagen 8">
            <a:extLst>
              <a:ext uri="{FF2B5EF4-FFF2-40B4-BE49-F238E27FC236}">
                <a16:creationId xmlns:a16="http://schemas.microsoft.com/office/drawing/2014/main" id="{C583EF75-14EE-CFD2-0815-7D649B4387C5}"/>
              </a:ext>
            </a:extLst>
          </p:cNvPr>
          <p:cNvPicPr>
            <a:picLocks noChangeAspect="1"/>
          </p:cNvPicPr>
          <p:nvPr/>
        </p:nvPicPr>
        <p:blipFill rotWithShape="1">
          <a:blip r:embed="rId3"/>
          <a:srcRect l="49830" t="6009" b="53820"/>
          <a:stretch/>
        </p:blipFill>
        <p:spPr>
          <a:xfrm>
            <a:off x="6153962" y="2021953"/>
            <a:ext cx="3386590" cy="2274946"/>
          </a:xfrm>
          <a:prstGeom prst="rect">
            <a:avLst/>
          </a:prstGeom>
        </p:spPr>
      </p:pic>
      <p:graphicFrame>
        <p:nvGraphicFramePr>
          <p:cNvPr id="11" name="Gráfico 10">
            <a:extLst>
              <a:ext uri="{FF2B5EF4-FFF2-40B4-BE49-F238E27FC236}">
                <a16:creationId xmlns:a16="http://schemas.microsoft.com/office/drawing/2014/main" id="{808578D1-8F36-3C3A-C45E-C623516EF69F}"/>
              </a:ext>
            </a:extLst>
          </p:cNvPr>
          <p:cNvGraphicFramePr>
            <a:graphicFrameLocks/>
          </p:cNvGraphicFramePr>
          <p:nvPr>
            <p:extLst>
              <p:ext uri="{D42A27DB-BD31-4B8C-83A1-F6EECF244321}">
                <p14:modId xmlns:p14="http://schemas.microsoft.com/office/powerpoint/2010/main" val="1031813435"/>
              </p:ext>
            </p:extLst>
          </p:nvPr>
        </p:nvGraphicFramePr>
        <p:xfrm>
          <a:off x="457040" y="1943152"/>
          <a:ext cx="1909477" cy="2808312"/>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11">
            <a:extLst>
              <a:ext uri="{FF2B5EF4-FFF2-40B4-BE49-F238E27FC236}">
                <a16:creationId xmlns:a16="http://schemas.microsoft.com/office/drawing/2014/main" id="{8FC0A36C-883A-A9B9-57BE-EDE5824ECED2}"/>
              </a:ext>
            </a:extLst>
          </p:cNvPr>
          <p:cNvSpPr txBox="1"/>
          <p:nvPr/>
        </p:nvSpPr>
        <p:spPr>
          <a:xfrm>
            <a:off x="588476" y="1631851"/>
            <a:ext cx="1646605" cy="246221"/>
          </a:xfrm>
          <a:prstGeom prst="rect">
            <a:avLst/>
          </a:prstGeom>
          <a:noFill/>
          <a:ln w="9525">
            <a:solidFill>
              <a:srgbClr val="FFC000"/>
            </a:solidFill>
          </a:ln>
        </p:spPr>
        <p:txBody>
          <a:bodyPr wrap="none" rtlCol="0">
            <a:spAutoFit/>
          </a:bodyPr>
          <a:lstStyle/>
          <a:p>
            <a:pPr algn="ctr"/>
            <a:r>
              <a:rPr lang="es-ES" sz="1000" b="1" dirty="0"/>
              <a:t>INSOMNIA SEVERITY INDEX</a:t>
            </a:r>
          </a:p>
        </p:txBody>
      </p:sp>
      <p:sp>
        <p:nvSpPr>
          <p:cNvPr id="15" name="CuadroTexto 14">
            <a:extLst>
              <a:ext uri="{FF2B5EF4-FFF2-40B4-BE49-F238E27FC236}">
                <a16:creationId xmlns:a16="http://schemas.microsoft.com/office/drawing/2014/main" id="{79F5EF83-0F50-B034-799E-931022ABA671}"/>
              </a:ext>
            </a:extLst>
          </p:cNvPr>
          <p:cNvSpPr txBox="1"/>
          <p:nvPr/>
        </p:nvSpPr>
        <p:spPr>
          <a:xfrm>
            <a:off x="3451159" y="4590995"/>
            <a:ext cx="2241681" cy="246221"/>
          </a:xfrm>
          <a:prstGeom prst="rect">
            <a:avLst/>
          </a:prstGeom>
          <a:noFill/>
          <a:ln w="12700">
            <a:solidFill>
              <a:schemeClr val="accent5">
                <a:lumMod val="40000"/>
                <a:lumOff val="60000"/>
              </a:schemeClr>
            </a:solidFill>
          </a:ln>
        </p:spPr>
        <p:txBody>
          <a:bodyPr wrap="square" anchor="ctr">
            <a:spAutoFit/>
          </a:bodyPr>
          <a:lstStyle/>
          <a:p>
            <a:pPr algn="ctr">
              <a:spcAft>
                <a:spcPts val="800"/>
              </a:spcAft>
            </a:pPr>
            <a:r>
              <a:rPr lang="es-ES" sz="1000" b="1" kern="0" dirty="0">
                <a:effectLst/>
                <a:ea typeface="Times New Roman" panose="02020603050405020304" pitchFamily="18" charset="0"/>
                <a:cs typeface="Times New Roman" panose="02020603050405020304" pitchFamily="18" charset="0"/>
              </a:rPr>
              <a:t>El valor medio de IgE fue de 348 UI/ml</a:t>
            </a:r>
          </a:p>
        </p:txBody>
      </p:sp>
      <p:sp>
        <p:nvSpPr>
          <p:cNvPr id="3" name="CuadroTexto 2">
            <a:extLst>
              <a:ext uri="{FF2B5EF4-FFF2-40B4-BE49-F238E27FC236}">
                <a16:creationId xmlns:a16="http://schemas.microsoft.com/office/drawing/2014/main" id="{5972D3E2-6428-366A-80E9-D693A22D0288}"/>
              </a:ext>
            </a:extLst>
          </p:cNvPr>
          <p:cNvSpPr txBox="1"/>
          <p:nvPr/>
        </p:nvSpPr>
        <p:spPr>
          <a:xfrm>
            <a:off x="3517338" y="1631850"/>
            <a:ext cx="1529586" cy="246221"/>
          </a:xfrm>
          <a:prstGeom prst="rect">
            <a:avLst/>
          </a:prstGeom>
          <a:solidFill>
            <a:schemeClr val="bg1"/>
          </a:solidFill>
          <a:ln w="9525">
            <a:solidFill>
              <a:srgbClr val="00B0F0"/>
            </a:solidFill>
          </a:ln>
        </p:spPr>
        <p:txBody>
          <a:bodyPr wrap="none" rtlCol="0">
            <a:spAutoFit/>
          </a:bodyPr>
          <a:lstStyle/>
          <a:p>
            <a:pPr algn="ctr"/>
            <a:r>
              <a:rPr lang="es-ES" sz="1000" b="1" dirty="0"/>
              <a:t>NIVELES DE EOSINÓFILOS</a:t>
            </a:r>
          </a:p>
        </p:txBody>
      </p:sp>
      <p:sp>
        <p:nvSpPr>
          <p:cNvPr id="6" name="CuadroTexto 5">
            <a:extLst>
              <a:ext uri="{FF2B5EF4-FFF2-40B4-BE49-F238E27FC236}">
                <a16:creationId xmlns:a16="http://schemas.microsoft.com/office/drawing/2014/main" id="{A1164007-FD3A-1FDE-A6C6-E8ADC4564808}"/>
              </a:ext>
            </a:extLst>
          </p:cNvPr>
          <p:cNvSpPr txBox="1"/>
          <p:nvPr/>
        </p:nvSpPr>
        <p:spPr>
          <a:xfrm>
            <a:off x="6944366" y="1631850"/>
            <a:ext cx="1424587" cy="246221"/>
          </a:xfrm>
          <a:prstGeom prst="rect">
            <a:avLst/>
          </a:prstGeom>
          <a:solidFill>
            <a:schemeClr val="bg1"/>
          </a:solidFill>
          <a:ln w="9525">
            <a:solidFill>
              <a:schemeClr val="accent2">
                <a:lumMod val="75000"/>
              </a:schemeClr>
            </a:solidFill>
          </a:ln>
        </p:spPr>
        <p:txBody>
          <a:bodyPr wrap="square" rtlCol="0">
            <a:spAutoFit/>
          </a:bodyPr>
          <a:lstStyle/>
          <a:p>
            <a:pPr algn="ctr"/>
            <a:r>
              <a:rPr lang="es-ES" sz="1000" b="1" dirty="0"/>
              <a:t>GRAVEDAD DEL ASMA</a:t>
            </a:r>
          </a:p>
        </p:txBody>
      </p:sp>
      <p:sp>
        <p:nvSpPr>
          <p:cNvPr id="7" name="1 Título">
            <a:extLst>
              <a:ext uri="{FF2B5EF4-FFF2-40B4-BE49-F238E27FC236}">
                <a16:creationId xmlns:a16="http://schemas.microsoft.com/office/drawing/2014/main" id="{D88316BF-A7B9-A6EF-1E82-4A6C03460FA9}"/>
              </a:ext>
            </a:extLst>
          </p:cNvPr>
          <p:cNvSpPr>
            <a:spLocks noGrp="1"/>
          </p:cNvSpPr>
          <p:nvPr>
            <p:ph type="ctrTitle"/>
          </p:nvPr>
        </p:nvSpPr>
        <p:spPr>
          <a:xfrm>
            <a:off x="1115616" y="0"/>
            <a:ext cx="8028384" cy="330077"/>
          </a:xfrm>
          <a:solidFill>
            <a:schemeClr val="tx2">
              <a:lumMod val="60000"/>
              <a:lumOff val="40000"/>
            </a:schemeClr>
          </a:solidFill>
        </p:spPr>
        <p:txBody>
          <a:bodyPr>
            <a:noAutofit/>
          </a:bodyPr>
          <a:lstStyle/>
          <a:p>
            <a:r>
              <a:rPr lang="es-ES" sz="1200" b="1" i="1" dirty="0">
                <a:solidFill>
                  <a:schemeClr val="bg1"/>
                </a:solidFill>
                <a:effectLst/>
                <a:latin typeface="Avenir Next Condensed" panose="020B0506020202020204" pitchFamily="34" charset="0"/>
                <a:ea typeface="Calibri" panose="020F0502020204030204" pitchFamily="34" charset="0"/>
                <a:cs typeface="Arial" panose="020B0604020202020204" pitchFamily="34" charset="0"/>
              </a:rPr>
              <a:t> </a:t>
            </a:r>
            <a:r>
              <a:rPr lang="es-ES" sz="1200" b="1" i="1" dirty="0">
                <a:solidFill>
                  <a:schemeClr val="bg1"/>
                </a:solidFill>
                <a:latin typeface="Avenir Next Condensed" panose="020B0506020202020204" pitchFamily="34" charset="0"/>
                <a:ea typeface="Calibri" panose="020F0502020204030204" pitchFamily="34" charset="0"/>
                <a:cs typeface="Arial" panose="020B0604020202020204" pitchFamily="34" charset="0"/>
              </a:rPr>
              <a:t>“</a:t>
            </a:r>
            <a:r>
              <a:rPr lang="es-ES" sz="12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ANALIZANDO EL ASMA BRONQUIAL: ANÁLISIS DE AGUDIZACIONES Y SU IMPACTO EN LA ATENIÓN SANITARIA”</a:t>
            </a:r>
            <a:endParaRPr lang="es-ES" sz="1200" b="1" i="1" dirty="0">
              <a:solidFill>
                <a:schemeClr val="bg1"/>
              </a:solidFill>
              <a:latin typeface="Avenir Next Condensed" panose="020B0506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46539077-6B1D-5E92-7BB5-DC73B6FC85F6}"/>
              </a:ext>
            </a:extLst>
          </p:cNvPr>
          <p:cNvSpPr txBox="1"/>
          <p:nvPr/>
        </p:nvSpPr>
        <p:spPr>
          <a:xfrm>
            <a:off x="1574618" y="306284"/>
            <a:ext cx="7236296" cy="338554"/>
          </a:xfrm>
          <a:prstGeom prst="rect">
            <a:avLst/>
          </a:prstGeom>
          <a:noFill/>
        </p:spPr>
        <p:txBody>
          <a:bodyPr wrap="square">
            <a:spAutoFit/>
          </a:bodyPr>
          <a:lstStyle/>
          <a:p>
            <a:pPr algn="ctr"/>
            <a:r>
              <a:rPr lang="es-ES" sz="800" dirty="0">
                <a:effectLst/>
                <a:ea typeface="Times New Roman" panose="02020603050405020304" pitchFamily="18" charset="0"/>
              </a:rPr>
              <a:t>Isabel Romero Espejo, Carmen Cabrera Galán, Cristina Carrasco Carrasco, Francisco Pérez Grimaldi, Pedro </a:t>
            </a:r>
            <a:r>
              <a:rPr lang="es-ES" sz="800" dirty="0" err="1">
                <a:effectLst/>
                <a:ea typeface="Times New Roman" panose="02020603050405020304" pitchFamily="18" charset="0"/>
              </a:rPr>
              <a:t>Erdozain</a:t>
            </a:r>
            <a:r>
              <a:rPr lang="es-ES" sz="800" dirty="0">
                <a:effectLst/>
                <a:ea typeface="Times New Roman" panose="02020603050405020304" pitchFamily="18" charset="0"/>
              </a:rPr>
              <a:t> P</a:t>
            </a:r>
            <a:r>
              <a:rPr lang="es-ES" sz="800" dirty="0">
                <a:ea typeface="Times New Roman" panose="02020603050405020304" pitchFamily="18" charset="0"/>
              </a:rPr>
              <a:t>érez,  </a:t>
            </a:r>
            <a:r>
              <a:rPr lang="es-ES" sz="800" dirty="0">
                <a:effectLst/>
                <a:ea typeface="Times New Roman" panose="02020603050405020304" pitchFamily="18" charset="0"/>
              </a:rPr>
              <a:t>José Gregorio Soto Campos. </a:t>
            </a:r>
          </a:p>
          <a:p>
            <a:pPr algn="ctr"/>
            <a:r>
              <a:rPr lang="es-ES" sz="800" dirty="0">
                <a:ea typeface="Times New Roman" panose="02020603050405020304" pitchFamily="18" charset="0"/>
              </a:rPr>
              <a:t>Hospital Universitario Jerez de la Frontera.</a:t>
            </a:r>
            <a:r>
              <a:rPr lang="es-ES" sz="800" dirty="0">
                <a:effectLst/>
                <a:ea typeface="Times New Roman" panose="02020603050405020304" pitchFamily="18" charset="0"/>
              </a:rPr>
              <a:t> </a:t>
            </a:r>
            <a:endParaRPr lang="es-ES" sz="900" dirty="0">
              <a:effectLst/>
              <a:ea typeface="Times New Roman" panose="02020603050405020304" pitchFamily="18" charset="0"/>
            </a:endParaRPr>
          </a:p>
        </p:txBody>
      </p:sp>
      <p:sp>
        <p:nvSpPr>
          <p:cNvPr id="2" name="CuadroTexto 1">
            <a:extLst>
              <a:ext uri="{FF2B5EF4-FFF2-40B4-BE49-F238E27FC236}">
                <a16:creationId xmlns:a16="http://schemas.microsoft.com/office/drawing/2014/main" id="{5C647F8B-3A2B-975D-80F2-1A234D9F5BEC}"/>
              </a:ext>
            </a:extLst>
          </p:cNvPr>
          <p:cNvSpPr txBox="1"/>
          <p:nvPr/>
        </p:nvSpPr>
        <p:spPr>
          <a:xfrm>
            <a:off x="683568" y="1943152"/>
            <a:ext cx="648072" cy="400110"/>
          </a:xfrm>
          <a:prstGeom prst="rect">
            <a:avLst/>
          </a:prstGeom>
          <a:solidFill>
            <a:schemeClr val="bg1"/>
          </a:solidFill>
        </p:spPr>
        <p:txBody>
          <a:bodyPr wrap="square" rtlCol="0" anchor="ctr">
            <a:spAutoFit/>
          </a:bodyPr>
          <a:lstStyle/>
          <a:p>
            <a:pPr algn="ctr"/>
            <a:endParaRPr lang="es-ES" sz="1000" dirty="0"/>
          </a:p>
          <a:p>
            <a:pPr algn="ctr"/>
            <a:r>
              <a:rPr lang="es-ES" sz="1000" dirty="0"/>
              <a:t>18,8%</a:t>
            </a:r>
          </a:p>
        </p:txBody>
      </p:sp>
      <p:sp>
        <p:nvSpPr>
          <p:cNvPr id="5" name="CuadroTexto 4">
            <a:extLst>
              <a:ext uri="{FF2B5EF4-FFF2-40B4-BE49-F238E27FC236}">
                <a16:creationId xmlns:a16="http://schemas.microsoft.com/office/drawing/2014/main" id="{A31909CC-4856-2499-02EB-9DB3C607BCD2}"/>
              </a:ext>
            </a:extLst>
          </p:cNvPr>
          <p:cNvSpPr txBox="1"/>
          <p:nvPr/>
        </p:nvSpPr>
        <p:spPr>
          <a:xfrm>
            <a:off x="1547023" y="2759316"/>
            <a:ext cx="648072" cy="400110"/>
          </a:xfrm>
          <a:prstGeom prst="rect">
            <a:avLst/>
          </a:prstGeom>
          <a:solidFill>
            <a:schemeClr val="bg1"/>
          </a:solidFill>
        </p:spPr>
        <p:txBody>
          <a:bodyPr wrap="square" rtlCol="0" anchor="ctr">
            <a:spAutoFit/>
          </a:bodyPr>
          <a:lstStyle/>
          <a:p>
            <a:pPr algn="ctr"/>
            <a:endParaRPr lang="es-ES" sz="1000" dirty="0"/>
          </a:p>
          <a:p>
            <a:pPr algn="ctr"/>
            <a:r>
              <a:rPr lang="es-ES" sz="1000" dirty="0"/>
              <a:t>10,4%</a:t>
            </a:r>
          </a:p>
        </p:txBody>
      </p:sp>
      <p:sp>
        <p:nvSpPr>
          <p:cNvPr id="16" name="CuadroTexto 15">
            <a:extLst>
              <a:ext uri="{FF2B5EF4-FFF2-40B4-BE49-F238E27FC236}">
                <a16:creationId xmlns:a16="http://schemas.microsoft.com/office/drawing/2014/main" id="{E90684C8-0D47-0B63-FAD1-155DC1736CAC}"/>
              </a:ext>
            </a:extLst>
          </p:cNvPr>
          <p:cNvSpPr txBox="1"/>
          <p:nvPr/>
        </p:nvSpPr>
        <p:spPr>
          <a:xfrm>
            <a:off x="3585120" y="2916051"/>
            <a:ext cx="492514" cy="230832"/>
          </a:xfrm>
          <a:prstGeom prst="rect">
            <a:avLst/>
          </a:prstGeom>
          <a:solidFill>
            <a:schemeClr val="tx2">
              <a:lumMod val="20000"/>
              <a:lumOff val="80000"/>
            </a:schemeClr>
          </a:solidFill>
        </p:spPr>
        <p:txBody>
          <a:bodyPr wrap="square" rtlCol="0" anchor="ctr">
            <a:spAutoFit/>
          </a:bodyPr>
          <a:lstStyle/>
          <a:p>
            <a:pPr algn="ctr"/>
            <a:r>
              <a:rPr lang="es-ES" sz="900" b="1" dirty="0"/>
              <a:t>43,7%</a:t>
            </a:r>
          </a:p>
        </p:txBody>
      </p:sp>
      <p:sp>
        <p:nvSpPr>
          <p:cNvPr id="17" name="CuadroTexto 16">
            <a:extLst>
              <a:ext uri="{FF2B5EF4-FFF2-40B4-BE49-F238E27FC236}">
                <a16:creationId xmlns:a16="http://schemas.microsoft.com/office/drawing/2014/main" id="{E988583E-53C1-20C8-2898-993F481A7B7F}"/>
              </a:ext>
            </a:extLst>
          </p:cNvPr>
          <p:cNvSpPr txBox="1"/>
          <p:nvPr/>
        </p:nvSpPr>
        <p:spPr>
          <a:xfrm>
            <a:off x="4602251" y="2643900"/>
            <a:ext cx="492514" cy="230832"/>
          </a:xfrm>
          <a:prstGeom prst="rect">
            <a:avLst/>
          </a:prstGeom>
          <a:solidFill>
            <a:schemeClr val="accent1">
              <a:lumMod val="75000"/>
            </a:schemeClr>
          </a:solidFill>
        </p:spPr>
        <p:txBody>
          <a:bodyPr wrap="square" rtlCol="0" anchor="ctr">
            <a:spAutoFit/>
          </a:bodyPr>
          <a:lstStyle/>
          <a:p>
            <a:pPr algn="ctr"/>
            <a:r>
              <a:rPr lang="es-ES" sz="900" b="1" dirty="0"/>
              <a:t>29,3%</a:t>
            </a:r>
          </a:p>
        </p:txBody>
      </p:sp>
      <p:sp>
        <p:nvSpPr>
          <p:cNvPr id="18" name="CuadroTexto 17">
            <a:extLst>
              <a:ext uri="{FF2B5EF4-FFF2-40B4-BE49-F238E27FC236}">
                <a16:creationId xmlns:a16="http://schemas.microsoft.com/office/drawing/2014/main" id="{8560F146-99F1-064E-CB69-0142DFCAADF6}"/>
              </a:ext>
            </a:extLst>
          </p:cNvPr>
          <p:cNvSpPr txBox="1"/>
          <p:nvPr/>
        </p:nvSpPr>
        <p:spPr>
          <a:xfrm>
            <a:off x="4386245" y="3525145"/>
            <a:ext cx="492514" cy="230832"/>
          </a:xfrm>
          <a:prstGeom prst="rect">
            <a:avLst/>
          </a:prstGeom>
          <a:solidFill>
            <a:schemeClr val="accent5"/>
          </a:solidFill>
          <a:ln>
            <a:noFill/>
          </a:ln>
        </p:spPr>
        <p:txBody>
          <a:bodyPr wrap="square" rtlCol="0" anchor="ctr">
            <a:spAutoFit/>
          </a:bodyPr>
          <a:lstStyle/>
          <a:p>
            <a:pPr algn="ctr"/>
            <a:r>
              <a:rPr lang="es-ES" sz="900" b="1" dirty="0"/>
              <a:t>27%</a:t>
            </a:r>
          </a:p>
        </p:txBody>
      </p:sp>
      <p:sp>
        <p:nvSpPr>
          <p:cNvPr id="19" name="CuadroTexto 18">
            <a:extLst>
              <a:ext uri="{FF2B5EF4-FFF2-40B4-BE49-F238E27FC236}">
                <a16:creationId xmlns:a16="http://schemas.microsoft.com/office/drawing/2014/main" id="{1D30FED3-CBDE-3800-110D-115AF56CE790}"/>
              </a:ext>
            </a:extLst>
          </p:cNvPr>
          <p:cNvSpPr txBox="1"/>
          <p:nvPr/>
        </p:nvSpPr>
        <p:spPr>
          <a:xfrm>
            <a:off x="7027646" y="3080673"/>
            <a:ext cx="492514" cy="230832"/>
          </a:xfrm>
          <a:prstGeom prst="rect">
            <a:avLst/>
          </a:prstGeom>
          <a:solidFill>
            <a:schemeClr val="tx2">
              <a:lumMod val="40000"/>
              <a:lumOff val="60000"/>
            </a:schemeClr>
          </a:solidFill>
        </p:spPr>
        <p:txBody>
          <a:bodyPr wrap="square" rtlCol="0" anchor="ctr">
            <a:spAutoFit/>
          </a:bodyPr>
          <a:lstStyle/>
          <a:p>
            <a:pPr algn="ctr"/>
            <a:r>
              <a:rPr lang="es-ES" sz="900" b="1" dirty="0"/>
              <a:t>8,7%</a:t>
            </a:r>
          </a:p>
        </p:txBody>
      </p:sp>
      <p:sp>
        <p:nvSpPr>
          <p:cNvPr id="20" name="CuadroTexto 19">
            <a:extLst>
              <a:ext uri="{FF2B5EF4-FFF2-40B4-BE49-F238E27FC236}">
                <a16:creationId xmlns:a16="http://schemas.microsoft.com/office/drawing/2014/main" id="{5B84A2E0-373F-A812-29C0-C8E47B8FAC40}"/>
              </a:ext>
            </a:extLst>
          </p:cNvPr>
          <p:cNvSpPr txBox="1"/>
          <p:nvPr/>
        </p:nvSpPr>
        <p:spPr>
          <a:xfrm>
            <a:off x="7273903" y="2685219"/>
            <a:ext cx="492514" cy="230832"/>
          </a:xfrm>
          <a:prstGeom prst="rect">
            <a:avLst/>
          </a:prstGeom>
          <a:solidFill>
            <a:schemeClr val="accent2">
              <a:lumMod val="40000"/>
              <a:lumOff val="60000"/>
            </a:schemeClr>
          </a:solidFill>
        </p:spPr>
        <p:txBody>
          <a:bodyPr wrap="square" rtlCol="0" anchor="ctr">
            <a:spAutoFit/>
          </a:bodyPr>
          <a:lstStyle/>
          <a:p>
            <a:pPr algn="ctr"/>
            <a:r>
              <a:rPr lang="es-ES" sz="900" b="1" dirty="0"/>
              <a:t>21,7%</a:t>
            </a:r>
          </a:p>
        </p:txBody>
      </p:sp>
      <p:sp>
        <p:nvSpPr>
          <p:cNvPr id="21" name="CuadroTexto 20">
            <a:extLst>
              <a:ext uri="{FF2B5EF4-FFF2-40B4-BE49-F238E27FC236}">
                <a16:creationId xmlns:a16="http://schemas.microsoft.com/office/drawing/2014/main" id="{B30B1F2F-864D-FEE3-B0BB-E3E70C1A3BDA}"/>
              </a:ext>
            </a:extLst>
          </p:cNvPr>
          <p:cNvSpPr txBox="1"/>
          <p:nvPr/>
        </p:nvSpPr>
        <p:spPr>
          <a:xfrm>
            <a:off x="8030208" y="2928594"/>
            <a:ext cx="492514" cy="230832"/>
          </a:xfrm>
          <a:prstGeom prst="rect">
            <a:avLst/>
          </a:prstGeom>
          <a:solidFill>
            <a:schemeClr val="accent4">
              <a:lumMod val="40000"/>
              <a:lumOff val="60000"/>
            </a:schemeClr>
          </a:solidFill>
        </p:spPr>
        <p:txBody>
          <a:bodyPr wrap="square" rtlCol="0" anchor="ctr">
            <a:spAutoFit/>
          </a:bodyPr>
          <a:lstStyle/>
          <a:p>
            <a:pPr algn="ctr"/>
            <a:r>
              <a:rPr lang="es-ES" sz="900" b="1" dirty="0"/>
              <a:t>41,3%</a:t>
            </a:r>
          </a:p>
        </p:txBody>
      </p:sp>
      <p:sp>
        <p:nvSpPr>
          <p:cNvPr id="22" name="CuadroTexto 21">
            <a:extLst>
              <a:ext uri="{FF2B5EF4-FFF2-40B4-BE49-F238E27FC236}">
                <a16:creationId xmlns:a16="http://schemas.microsoft.com/office/drawing/2014/main" id="{A4DEB9BE-EB88-98EC-A79D-E74F0D94AE8E}"/>
              </a:ext>
            </a:extLst>
          </p:cNvPr>
          <p:cNvSpPr txBox="1"/>
          <p:nvPr/>
        </p:nvSpPr>
        <p:spPr>
          <a:xfrm>
            <a:off x="7419597" y="3565931"/>
            <a:ext cx="492514" cy="230832"/>
          </a:xfrm>
          <a:prstGeom prst="rect">
            <a:avLst/>
          </a:prstGeom>
          <a:solidFill>
            <a:schemeClr val="accent3">
              <a:lumMod val="40000"/>
              <a:lumOff val="60000"/>
            </a:schemeClr>
          </a:solidFill>
        </p:spPr>
        <p:txBody>
          <a:bodyPr wrap="square" rtlCol="0" anchor="ctr">
            <a:spAutoFit/>
          </a:bodyPr>
          <a:lstStyle/>
          <a:p>
            <a:pPr algn="ctr"/>
            <a:r>
              <a:rPr lang="es-ES" sz="900" b="1" dirty="0"/>
              <a:t>28,3%</a:t>
            </a:r>
          </a:p>
        </p:txBody>
      </p:sp>
      <p:sp>
        <p:nvSpPr>
          <p:cNvPr id="23" name="CuadroTexto 22">
            <a:extLst>
              <a:ext uri="{FF2B5EF4-FFF2-40B4-BE49-F238E27FC236}">
                <a16:creationId xmlns:a16="http://schemas.microsoft.com/office/drawing/2014/main" id="{E00DFF06-A7C8-9D80-7E54-E4A125143375}"/>
              </a:ext>
            </a:extLst>
          </p:cNvPr>
          <p:cNvSpPr txBox="1"/>
          <p:nvPr/>
        </p:nvSpPr>
        <p:spPr>
          <a:xfrm>
            <a:off x="588476" y="4475486"/>
            <a:ext cx="813144" cy="369332"/>
          </a:xfrm>
          <a:prstGeom prst="rect">
            <a:avLst/>
          </a:prstGeom>
          <a:solidFill>
            <a:schemeClr val="bg1"/>
          </a:solidFill>
        </p:spPr>
        <p:txBody>
          <a:bodyPr wrap="square" rtlCol="0" anchor="ctr">
            <a:spAutoFit/>
          </a:bodyPr>
          <a:lstStyle/>
          <a:p>
            <a:pPr algn="ctr"/>
            <a:r>
              <a:rPr lang="es-ES" sz="900" dirty="0"/>
              <a:t>MODERADO</a:t>
            </a:r>
          </a:p>
          <a:p>
            <a:pPr algn="ctr"/>
            <a:r>
              <a:rPr lang="es-ES" sz="900" dirty="0"/>
              <a:t>(15-21)</a:t>
            </a:r>
          </a:p>
        </p:txBody>
      </p:sp>
      <p:sp>
        <p:nvSpPr>
          <p:cNvPr id="24" name="CuadroTexto 23">
            <a:extLst>
              <a:ext uri="{FF2B5EF4-FFF2-40B4-BE49-F238E27FC236}">
                <a16:creationId xmlns:a16="http://schemas.microsoft.com/office/drawing/2014/main" id="{E364E0B5-5E11-FD97-69D7-D7AE0C2FDEBA}"/>
              </a:ext>
            </a:extLst>
          </p:cNvPr>
          <p:cNvSpPr txBox="1"/>
          <p:nvPr/>
        </p:nvSpPr>
        <p:spPr>
          <a:xfrm>
            <a:off x="1421937" y="4467884"/>
            <a:ext cx="813144" cy="369332"/>
          </a:xfrm>
          <a:prstGeom prst="rect">
            <a:avLst/>
          </a:prstGeom>
          <a:solidFill>
            <a:schemeClr val="bg1"/>
          </a:solidFill>
        </p:spPr>
        <p:txBody>
          <a:bodyPr wrap="square" rtlCol="0" anchor="ctr">
            <a:spAutoFit/>
          </a:bodyPr>
          <a:lstStyle/>
          <a:p>
            <a:pPr algn="ctr"/>
            <a:r>
              <a:rPr lang="es-ES" sz="900" dirty="0"/>
              <a:t>SEVERO</a:t>
            </a:r>
          </a:p>
          <a:p>
            <a:pPr algn="ctr"/>
            <a:r>
              <a:rPr lang="es-ES" sz="900" dirty="0"/>
              <a:t>(22-28)</a:t>
            </a:r>
          </a:p>
        </p:txBody>
      </p:sp>
      <p:sp>
        <p:nvSpPr>
          <p:cNvPr id="25" name="CuadroTexto 24">
            <a:extLst>
              <a:ext uri="{FF2B5EF4-FFF2-40B4-BE49-F238E27FC236}">
                <a16:creationId xmlns:a16="http://schemas.microsoft.com/office/drawing/2014/main" id="{B0A05894-ADA1-3BF5-B53B-2AA02B00DE7B}"/>
              </a:ext>
            </a:extLst>
          </p:cNvPr>
          <p:cNvSpPr txBox="1"/>
          <p:nvPr/>
        </p:nvSpPr>
        <p:spPr>
          <a:xfrm>
            <a:off x="6460759" y="2336714"/>
            <a:ext cx="813144" cy="230832"/>
          </a:xfrm>
          <a:prstGeom prst="rect">
            <a:avLst/>
          </a:prstGeom>
          <a:solidFill>
            <a:schemeClr val="bg1"/>
          </a:solidFill>
        </p:spPr>
        <p:txBody>
          <a:bodyPr wrap="square" rtlCol="0" anchor="ctr">
            <a:spAutoFit/>
          </a:bodyPr>
          <a:lstStyle/>
          <a:p>
            <a:pPr algn="ctr"/>
            <a:r>
              <a:rPr lang="es-ES" sz="900" dirty="0"/>
              <a:t>Intermitente</a:t>
            </a:r>
          </a:p>
        </p:txBody>
      </p:sp>
      <p:sp>
        <p:nvSpPr>
          <p:cNvPr id="26" name="CuadroTexto 25">
            <a:extLst>
              <a:ext uri="{FF2B5EF4-FFF2-40B4-BE49-F238E27FC236}">
                <a16:creationId xmlns:a16="http://schemas.microsoft.com/office/drawing/2014/main" id="{C13230F1-A13C-3454-FFD3-4B9C9C70AC2D}"/>
              </a:ext>
            </a:extLst>
          </p:cNvPr>
          <p:cNvSpPr txBox="1"/>
          <p:nvPr/>
        </p:nvSpPr>
        <p:spPr>
          <a:xfrm>
            <a:off x="6131222" y="3069425"/>
            <a:ext cx="813144" cy="369332"/>
          </a:xfrm>
          <a:prstGeom prst="rect">
            <a:avLst/>
          </a:prstGeom>
          <a:solidFill>
            <a:schemeClr val="bg1"/>
          </a:solidFill>
        </p:spPr>
        <p:txBody>
          <a:bodyPr wrap="square" rtlCol="0" anchor="ctr">
            <a:spAutoFit/>
          </a:bodyPr>
          <a:lstStyle/>
          <a:p>
            <a:pPr algn="ctr"/>
            <a:r>
              <a:rPr lang="es-ES" sz="900" dirty="0"/>
              <a:t>Persistente </a:t>
            </a:r>
          </a:p>
          <a:p>
            <a:pPr algn="ctr"/>
            <a:r>
              <a:rPr lang="es-ES" sz="900" dirty="0"/>
              <a:t>leve</a:t>
            </a:r>
          </a:p>
        </p:txBody>
      </p:sp>
      <p:sp>
        <p:nvSpPr>
          <p:cNvPr id="28" name="CuadroTexto 27">
            <a:extLst>
              <a:ext uri="{FF2B5EF4-FFF2-40B4-BE49-F238E27FC236}">
                <a16:creationId xmlns:a16="http://schemas.microsoft.com/office/drawing/2014/main" id="{DA2453DE-ED52-7CD7-8A56-682521E0C7DC}"/>
              </a:ext>
            </a:extLst>
          </p:cNvPr>
          <p:cNvSpPr txBox="1"/>
          <p:nvPr/>
        </p:nvSpPr>
        <p:spPr>
          <a:xfrm>
            <a:off x="7869197" y="1982215"/>
            <a:ext cx="944721" cy="369332"/>
          </a:xfrm>
          <a:prstGeom prst="rect">
            <a:avLst/>
          </a:prstGeom>
          <a:solidFill>
            <a:schemeClr val="bg1"/>
          </a:solidFill>
        </p:spPr>
        <p:txBody>
          <a:bodyPr wrap="square" rtlCol="0" anchor="ctr">
            <a:spAutoFit/>
          </a:bodyPr>
          <a:lstStyle/>
          <a:p>
            <a:pPr algn="ctr"/>
            <a:r>
              <a:rPr lang="es-ES" sz="900" dirty="0"/>
              <a:t>Persistente </a:t>
            </a:r>
          </a:p>
          <a:p>
            <a:pPr algn="ctr"/>
            <a:r>
              <a:rPr lang="es-ES" sz="900" dirty="0"/>
              <a:t>grave</a:t>
            </a:r>
          </a:p>
        </p:txBody>
      </p:sp>
      <p:sp>
        <p:nvSpPr>
          <p:cNvPr id="29" name="CuadroTexto 28">
            <a:extLst>
              <a:ext uri="{FF2B5EF4-FFF2-40B4-BE49-F238E27FC236}">
                <a16:creationId xmlns:a16="http://schemas.microsoft.com/office/drawing/2014/main" id="{439C25FB-74F5-23C0-9CC8-D3483291D686}"/>
              </a:ext>
            </a:extLst>
          </p:cNvPr>
          <p:cNvSpPr txBox="1"/>
          <p:nvPr/>
        </p:nvSpPr>
        <p:spPr>
          <a:xfrm>
            <a:off x="8650588" y="2824129"/>
            <a:ext cx="1190978" cy="230832"/>
          </a:xfrm>
          <a:prstGeom prst="rect">
            <a:avLst/>
          </a:prstGeom>
          <a:solidFill>
            <a:schemeClr val="bg1"/>
          </a:solidFill>
        </p:spPr>
        <p:txBody>
          <a:bodyPr wrap="square" rtlCol="0" anchor="ctr">
            <a:spAutoFit/>
          </a:bodyPr>
          <a:lstStyle/>
          <a:p>
            <a:pPr algn="ctr"/>
            <a:endParaRPr lang="es-ES" sz="900" dirty="0"/>
          </a:p>
        </p:txBody>
      </p:sp>
      <p:sp>
        <p:nvSpPr>
          <p:cNvPr id="31" name="CuadroTexto 30">
            <a:extLst>
              <a:ext uri="{FF2B5EF4-FFF2-40B4-BE49-F238E27FC236}">
                <a16:creationId xmlns:a16="http://schemas.microsoft.com/office/drawing/2014/main" id="{217F90A1-9401-9829-0BDB-1B60B8B89620}"/>
              </a:ext>
            </a:extLst>
          </p:cNvPr>
          <p:cNvSpPr txBox="1"/>
          <p:nvPr/>
        </p:nvSpPr>
        <p:spPr>
          <a:xfrm>
            <a:off x="5852948" y="3973221"/>
            <a:ext cx="1683492" cy="230832"/>
          </a:xfrm>
          <a:prstGeom prst="rect">
            <a:avLst/>
          </a:prstGeom>
          <a:solidFill>
            <a:schemeClr val="bg1"/>
          </a:solidFill>
        </p:spPr>
        <p:txBody>
          <a:bodyPr wrap="square" rtlCol="0" anchor="ctr">
            <a:spAutoFit/>
          </a:bodyPr>
          <a:lstStyle/>
          <a:p>
            <a:pPr algn="ctr"/>
            <a:endParaRPr lang="es-ES" sz="900" dirty="0"/>
          </a:p>
        </p:txBody>
      </p:sp>
      <p:sp>
        <p:nvSpPr>
          <p:cNvPr id="27" name="CuadroTexto 26">
            <a:extLst>
              <a:ext uri="{FF2B5EF4-FFF2-40B4-BE49-F238E27FC236}">
                <a16:creationId xmlns:a16="http://schemas.microsoft.com/office/drawing/2014/main" id="{7B313AFC-3C28-609E-E348-0BF356216CB9}"/>
              </a:ext>
            </a:extLst>
          </p:cNvPr>
          <p:cNvSpPr txBox="1"/>
          <p:nvPr/>
        </p:nvSpPr>
        <p:spPr>
          <a:xfrm>
            <a:off x="6862436" y="4011910"/>
            <a:ext cx="1190978" cy="369332"/>
          </a:xfrm>
          <a:prstGeom prst="rect">
            <a:avLst/>
          </a:prstGeom>
          <a:solidFill>
            <a:schemeClr val="bg1"/>
          </a:solidFill>
        </p:spPr>
        <p:txBody>
          <a:bodyPr wrap="square" rtlCol="0" anchor="ctr">
            <a:spAutoFit/>
          </a:bodyPr>
          <a:lstStyle/>
          <a:p>
            <a:pPr algn="ctr"/>
            <a:r>
              <a:rPr lang="es-ES" sz="900" dirty="0"/>
              <a:t>Persistente </a:t>
            </a:r>
          </a:p>
          <a:p>
            <a:pPr algn="ctr"/>
            <a:r>
              <a:rPr lang="es-ES" sz="900" dirty="0"/>
              <a:t>moderado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01CF2EB-8715-FBDB-648A-44306B532AEB}"/>
              </a:ext>
            </a:extLst>
          </p:cNvPr>
          <p:cNvSpPr txBox="1"/>
          <p:nvPr/>
        </p:nvSpPr>
        <p:spPr>
          <a:xfrm>
            <a:off x="137096" y="1059582"/>
            <a:ext cx="8899400"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RESULTADOS </a:t>
            </a:r>
          </a:p>
        </p:txBody>
      </p:sp>
      <p:sp>
        <p:nvSpPr>
          <p:cNvPr id="6" name="CuadroTexto 5">
            <a:extLst>
              <a:ext uri="{FF2B5EF4-FFF2-40B4-BE49-F238E27FC236}">
                <a16:creationId xmlns:a16="http://schemas.microsoft.com/office/drawing/2014/main" id="{C0669E8B-E770-84EF-8EB6-D1C75EBF473F}"/>
              </a:ext>
            </a:extLst>
          </p:cNvPr>
          <p:cNvSpPr txBox="1"/>
          <p:nvPr/>
        </p:nvSpPr>
        <p:spPr>
          <a:xfrm>
            <a:off x="100616" y="3780547"/>
            <a:ext cx="8917640"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CONCLUSIONES</a:t>
            </a:r>
          </a:p>
        </p:txBody>
      </p:sp>
      <p:graphicFrame>
        <p:nvGraphicFramePr>
          <p:cNvPr id="10" name="Tabla 12">
            <a:extLst>
              <a:ext uri="{FF2B5EF4-FFF2-40B4-BE49-F238E27FC236}">
                <a16:creationId xmlns:a16="http://schemas.microsoft.com/office/drawing/2014/main" id="{E2B22F64-24DE-D460-CD2B-FE7E3FA0B08C}"/>
              </a:ext>
            </a:extLst>
          </p:cNvPr>
          <p:cNvGraphicFramePr>
            <a:graphicFrameLocks noGrp="1"/>
          </p:cNvGraphicFramePr>
          <p:nvPr>
            <p:extLst>
              <p:ext uri="{D42A27DB-BD31-4B8C-83A1-F6EECF244321}">
                <p14:modId xmlns:p14="http://schemas.microsoft.com/office/powerpoint/2010/main" val="2285714471"/>
              </p:ext>
            </p:extLst>
          </p:nvPr>
        </p:nvGraphicFramePr>
        <p:xfrm>
          <a:off x="854951" y="1588269"/>
          <a:ext cx="7470577" cy="1760567"/>
        </p:xfrm>
        <a:graphic>
          <a:graphicData uri="http://schemas.openxmlformats.org/drawingml/2006/table">
            <a:tbl>
              <a:tblPr firstRow="1" bandRow="1">
                <a:tableStyleId>{5C22544A-7EE6-4342-B048-85BDC9FD1C3A}</a:tableStyleId>
              </a:tblPr>
              <a:tblGrid>
                <a:gridCol w="2577858">
                  <a:extLst>
                    <a:ext uri="{9D8B030D-6E8A-4147-A177-3AD203B41FA5}">
                      <a16:colId xmlns:a16="http://schemas.microsoft.com/office/drawing/2014/main" val="3201758603"/>
                    </a:ext>
                  </a:extLst>
                </a:gridCol>
                <a:gridCol w="1595386">
                  <a:extLst>
                    <a:ext uri="{9D8B030D-6E8A-4147-A177-3AD203B41FA5}">
                      <a16:colId xmlns:a16="http://schemas.microsoft.com/office/drawing/2014/main" val="1533535121"/>
                    </a:ext>
                  </a:extLst>
                </a:gridCol>
                <a:gridCol w="1767621">
                  <a:extLst>
                    <a:ext uri="{9D8B030D-6E8A-4147-A177-3AD203B41FA5}">
                      <a16:colId xmlns:a16="http://schemas.microsoft.com/office/drawing/2014/main" val="2922625172"/>
                    </a:ext>
                  </a:extLst>
                </a:gridCol>
                <a:gridCol w="1529712">
                  <a:extLst>
                    <a:ext uri="{9D8B030D-6E8A-4147-A177-3AD203B41FA5}">
                      <a16:colId xmlns:a16="http://schemas.microsoft.com/office/drawing/2014/main" val="4047072110"/>
                    </a:ext>
                  </a:extLst>
                </a:gridCol>
              </a:tblGrid>
              <a:tr h="314387">
                <a:tc gridSpan="4">
                  <a:txBody>
                    <a:bodyPr/>
                    <a:lstStyle/>
                    <a:p>
                      <a:pPr algn="ctr"/>
                      <a:r>
                        <a:rPr lang="es-ES" sz="1200" b="1" dirty="0"/>
                        <a:t>CARACTERÍSTICA DE LOS PACIENTES CON ASMA GRAVE (n = 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70C0"/>
                    </a:solidFill>
                  </a:tcPr>
                </a:tc>
                <a:tc hMerge="1">
                  <a:txBody>
                    <a:bodyPr/>
                    <a:lstStyle/>
                    <a:p>
                      <a:endParaRPr lang="es-E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s-E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s-E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47983391"/>
                  </a:ext>
                </a:extLst>
              </a:tr>
              <a:tr h="314387">
                <a:tc>
                  <a:txBody>
                    <a:bodyPr/>
                    <a:lstStyle/>
                    <a:p>
                      <a:r>
                        <a:rPr lang="es-ES" sz="1200" b="1" dirty="0">
                          <a:latin typeface="+mj-lt"/>
                        </a:rPr>
                        <a:t>Mujeres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es-ES" sz="1200" dirty="0">
                          <a:latin typeface="+mj-lt"/>
                        </a:rPr>
                        <a:t>28 (73,7%)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s-ES" sz="1200" b="1" dirty="0" err="1">
                          <a:latin typeface="+mj-lt"/>
                        </a:rPr>
                        <a:t>Benralizumab</a:t>
                      </a:r>
                      <a:endParaRPr lang="es-ES" sz="1200" b="1" dirty="0">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es-ES" sz="1200" dirty="0">
                          <a:latin typeface="+mj-lt"/>
                        </a:rPr>
                        <a:t>3 (7,9%)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1905207"/>
                  </a:ext>
                </a:extLst>
              </a:tr>
              <a:tr h="314387">
                <a:tc>
                  <a:txBody>
                    <a:bodyPr/>
                    <a:lstStyle/>
                    <a:p>
                      <a:r>
                        <a:rPr lang="es-ES" sz="1200" b="1" dirty="0">
                          <a:latin typeface="+mj-lt"/>
                        </a:rPr>
                        <a:t>Edad media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es-ES" sz="1200" dirty="0">
                          <a:latin typeface="+mj-lt"/>
                        </a:rPr>
                        <a:t>61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s-ES" sz="1200" b="1" dirty="0" err="1">
                          <a:latin typeface="+mj-lt"/>
                        </a:rPr>
                        <a:t>Tezepelumab</a:t>
                      </a:r>
                      <a:endParaRPr lang="es-ES" sz="1200" b="1" dirty="0">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es-ES" sz="1200" dirty="0">
                          <a:latin typeface="+mj-lt"/>
                        </a:rPr>
                        <a:t>1 (2,6%)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2155465"/>
                  </a:ext>
                </a:extLst>
              </a:tr>
              <a:tr h="314387">
                <a:tc>
                  <a:txBody>
                    <a:bodyPr/>
                    <a:lstStyle/>
                    <a:p>
                      <a:r>
                        <a:rPr lang="es-ES" sz="1200" b="1" dirty="0">
                          <a:latin typeface="+mj-lt"/>
                        </a:rPr>
                        <a:t>Controlados en consultas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es-ES" sz="1200" dirty="0">
                          <a:latin typeface="+mj-lt"/>
                        </a:rPr>
                        <a:t>23 (60,5%)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s-ES" sz="1200" b="1" dirty="0" err="1">
                          <a:latin typeface="+mj-lt"/>
                        </a:rPr>
                        <a:t>Dupilumab</a:t>
                      </a:r>
                      <a:endParaRPr lang="es-ES" sz="1200" b="1" dirty="0">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es-ES" sz="1200" dirty="0">
                          <a:latin typeface="+mj-lt"/>
                        </a:rPr>
                        <a:t>4 (10,5%)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99138918"/>
                  </a:ext>
                </a:extLst>
              </a:tr>
              <a:tr h="5030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a:solidFill>
                            <a:schemeClr val="dk1"/>
                          </a:solidFill>
                          <a:latin typeface="+mn-lt"/>
                          <a:ea typeface="+mn-ea"/>
                          <a:cs typeface="+mn-cs"/>
                        </a:rPr>
                        <a:t>Tratamiento biológico</a:t>
                      </a:r>
                    </a:p>
                    <a:p>
                      <a:endParaRPr lang="es-ES" sz="1200" b="1" dirty="0">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es-ES" sz="1200" dirty="0">
                          <a:latin typeface="+mj-lt"/>
                        </a:rPr>
                        <a:t>13 (34,2%)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s-ES" sz="1200" b="1" dirty="0" err="1">
                          <a:latin typeface="+mj-lt"/>
                        </a:rPr>
                        <a:t>Reslizumab</a:t>
                      </a:r>
                      <a:endParaRPr lang="es-ES" sz="1200" b="1" dirty="0">
                        <a:latin typeface="+mj-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r>
                        <a:rPr lang="es-ES" sz="1200" dirty="0">
                          <a:latin typeface="+mj-lt"/>
                        </a:rPr>
                        <a:t>2 (5,2%)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496543"/>
                  </a:ext>
                </a:extLst>
              </a:tr>
            </a:tbl>
          </a:graphicData>
        </a:graphic>
      </p:graphicFrame>
      <p:sp>
        <p:nvSpPr>
          <p:cNvPr id="13" name="CuadroTexto 12">
            <a:extLst>
              <a:ext uri="{FF2B5EF4-FFF2-40B4-BE49-F238E27FC236}">
                <a16:creationId xmlns:a16="http://schemas.microsoft.com/office/drawing/2014/main" id="{D4711C4F-6F9D-57C4-F2D0-6FFB7C6E5BE8}"/>
              </a:ext>
            </a:extLst>
          </p:cNvPr>
          <p:cNvSpPr txBox="1"/>
          <p:nvPr/>
        </p:nvSpPr>
        <p:spPr>
          <a:xfrm>
            <a:off x="100615" y="4146475"/>
            <a:ext cx="8917641" cy="715773"/>
          </a:xfrm>
          <a:prstGeom prst="rect">
            <a:avLst/>
          </a:prstGeom>
          <a:noFill/>
        </p:spPr>
        <p:txBody>
          <a:bodyPr wrap="square">
            <a:spAutoFit/>
          </a:bodyPr>
          <a:lstStyle/>
          <a:p>
            <a:pPr algn="just">
              <a:lnSpc>
                <a:spcPct val="115000"/>
              </a:lnSpc>
              <a:spcBef>
                <a:spcPts val="375"/>
              </a:spcBef>
              <a:spcAft>
                <a:spcPts val="375"/>
              </a:spcAft>
            </a:pPr>
            <a:r>
              <a:rPr lang="es-ES" sz="1200" b="0" i="0" dirty="0">
                <a:solidFill>
                  <a:srgbClr val="222222"/>
                </a:solidFill>
                <a:effectLst/>
              </a:rPr>
              <a:t>El control del asma podría mejorar con mayor adherencia a las normativas clínicas. La baja adherencia al tratamiento y el insomnio frecuente complican el control del asma y afectan la calidad de vida. Además, los niveles de eosinófilos parecen estar relacionados con las exacerbaciones.</a:t>
            </a:r>
            <a:endParaRPr lang="es-ES" sz="1400" dirty="0">
              <a:effectLst/>
              <a:ea typeface="Times New Roman" panose="02020603050405020304" pitchFamily="18" charset="0"/>
            </a:endParaRPr>
          </a:p>
        </p:txBody>
      </p:sp>
      <p:sp>
        <p:nvSpPr>
          <p:cNvPr id="14" name="CuadroTexto 13">
            <a:extLst>
              <a:ext uri="{FF2B5EF4-FFF2-40B4-BE49-F238E27FC236}">
                <a16:creationId xmlns:a16="http://schemas.microsoft.com/office/drawing/2014/main" id="{98FF77FE-988E-744E-683A-34575772B8AC}"/>
              </a:ext>
            </a:extLst>
          </p:cNvPr>
          <p:cNvSpPr txBox="1"/>
          <p:nvPr/>
        </p:nvSpPr>
        <p:spPr>
          <a:xfrm>
            <a:off x="815834" y="3333859"/>
            <a:ext cx="2868968" cy="230832"/>
          </a:xfrm>
          <a:prstGeom prst="rect">
            <a:avLst/>
          </a:prstGeom>
          <a:noFill/>
        </p:spPr>
        <p:txBody>
          <a:bodyPr wrap="square" rtlCol="0">
            <a:spAutoFit/>
          </a:bodyPr>
          <a:lstStyle/>
          <a:p>
            <a:r>
              <a:rPr lang="es-ES" sz="900" dirty="0"/>
              <a:t>Resultados expresados como </a:t>
            </a:r>
            <a:r>
              <a:rPr lang="es-ES" sz="900" dirty="0" err="1"/>
              <a:t>Nº</a:t>
            </a:r>
            <a:r>
              <a:rPr lang="es-ES" sz="900" dirty="0"/>
              <a:t> (%) y media.</a:t>
            </a:r>
          </a:p>
        </p:txBody>
      </p:sp>
      <p:sp>
        <p:nvSpPr>
          <p:cNvPr id="3" name="1 Título">
            <a:extLst>
              <a:ext uri="{FF2B5EF4-FFF2-40B4-BE49-F238E27FC236}">
                <a16:creationId xmlns:a16="http://schemas.microsoft.com/office/drawing/2014/main" id="{B92785A5-184C-0158-D82B-7C036D281A8F}"/>
              </a:ext>
            </a:extLst>
          </p:cNvPr>
          <p:cNvSpPr>
            <a:spLocks noGrp="1"/>
          </p:cNvSpPr>
          <p:nvPr>
            <p:ph type="ctrTitle"/>
          </p:nvPr>
        </p:nvSpPr>
        <p:spPr>
          <a:xfrm>
            <a:off x="1115616" y="0"/>
            <a:ext cx="8028384" cy="330077"/>
          </a:xfrm>
          <a:solidFill>
            <a:schemeClr val="tx2">
              <a:lumMod val="60000"/>
              <a:lumOff val="40000"/>
            </a:schemeClr>
          </a:solidFill>
        </p:spPr>
        <p:txBody>
          <a:bodyPr>
            <a:noAutofit/>
          </a:bodyPr>
          <a:lstStyle/>
          <a:p>
            <a:r>
              <a:rPr lang="es-ES" sz="1200" b="1" i="1" dirty="0">
                <a:solidFill>
                  <a:schemeClr val="bg1"/>
                </a:solidFill>
                <a:effectLst/>
                <a:latin typeface="Avenir Next Condensed" panose="020B0506020202020204" pitchFamily="34" charset="0"/>
                <a:ea typeface="Calibri" panose="020F0502020204030204" pitchFamily="34" charset="0"/>
                <a:cs typeface="Arial" panose="020B0604020202020204" pitchFamily="34" charset="0"/>
              </a:rPr>
              <a:t> </a:t>
            </a:r>
            <a:r>
              <a:rPr lang="es-ES" sz="1200" b="1" i="1" dirty="0">
                <a:solidFill>
                  <a:schemeClr val="bg1"/>
                </a:solidFill>
                <a:latin typeface="Avenir Next Condensed" panose="020B0506020202020204" pitchFamily="34" charset="0"/>
                <a:ea typeface="Calibri" panose="020F0502020204030204" pitchFamily="34" charset="0"/>
                <a:cs typeface="Arial" panose="020B0604020202020204" pitchFamily="34" charset="0"/>
              </a:rPr>
              <a:t>“</a:t>
            </a:r>
            <a:r>
              <a:rPr lang="es-ES" sz="12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ANALIZANDO EL ASMA BRONQUIAL: ANÁLISIS DE AGUDIZACIONES Y SU IMPACTO EN LA ATENIÓN SANITARIA”</a:t>
            </a:r>
            <a:endParaRPr lang="es-ES" sz="1200" b="1" i="1" dirty="0">
              <a:solidFill>
                <a:schemeClr val="bg1"/>
              </a:solidFill>
              <a:latin typeface="Avenir Next Condensed" panose="020B0506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8FFD5332-60E0-D192-C145-77DEBB95DBDF}"/>
              </a:ext>
            </a:extLst>
          </p:cNvPr>
          <p:cNvSpPr txBox="1"/>
          <p:nvPr/>
        </p:nvSpPr>
        <p:spPr>
          <a:xfrm>
            <a:off x="1574618" y="306284"/>
            <a:ext cx="7236296" cy="338554"/>
          </a:xfrm>
          <a:prstGeom prst="rect">
            <a:avLst/>
          </a:prstGeom>
          <a:noFill/>
        </p:spPr>
        <p:txBody>
          <a:bodyPr wrap="square">
            <a:spAutoFit/>
          </a:bodyPr>
          <a:lstStyle/>
          <a:p>
            <a:pPr algn="ctr"/>
            <a:r>
              <a:rPr lang="es-ES" sz="800" dirty="0">
                <a:effectLst/>
                <a:ea typeface="Times New Roman" panose="02020603050405020304" pitchFamily="18" charset="0"/>
              </a:rPr>
              <a:t>Isabel Romero Espejo, Carmen Cabrera Galán, Cristina Carrasco Carrasco, Francisco Pérez Grimaldi, Pedro </a:t>
            </a:r>
            <a:r>
              <a:rPr lang="es-ES" sz="800" dirty="0" err="1">
                <a:effectLst/>
                <a:ea typeface="Times New Roman" panose="02020603050405020304" pitchFamily="18" charset="0"/>
              </a:rPr>
              <a:t>Erdozain</a:t>
            </a:r>
            <a:r>
              <a:rPr lang="es-ES" sz="800" dirty="0">
                <a:effectLst/>
                <a:ea typeface="Times New Roman" panose="02020603050405020304" pitchFamily="18" charset="0"/>
              </a:rPr>
              <a:t> P</a:t>
            </a:r>
            <a:r>
              <a:rPr lang="es-ES" sz="800" dirty="0">
                <a:ea typeface="Times New Roman" panose="02020603050405020304" pitchFamily="18" charset="0"/>
              </a:rPr>
              <a:t>érez,  </a:t>
            </a:r>
            <a:r>
              <a:rPr lang="es-ES" sz="800" dirty="0">
                <a:effectLst/>
                <a:ea typeface="Times New Roman" panose="02020603050405020304" pitchFamily="18" charset="0"/>
              </a:rPr>
              <a:t>José Gregorio Soto Campos. </a:t>
            </a:r>
          </a:p>
          <a:p>
            <a:pPr algn="ctr"/>
            <a:r>
              <a:rPr lang="es-ES" sz="800" dirty="0">
                <a:ea typeface="Times New Roman" panose="02020603050405020304" pitchFamily="18" charset="0"/>
              </a:rPr>
              <a:t>Hospital Universitario Jerez de la Frontera.</a:t>
            </a:r>
            <a:r>
              <a:rPr lang="es-ES" sz="800" dirty="0">
                <a:effectLst/>
                <a:ea typeface="Times New Roman" panose="02020603050405020304" pitchFamily="18" charset="0"/>
              </a:rPr>
              <a:t> </a:t>
            </a:r>
            <a:endParaRPr lang="es-ES" sz="900" dirty="0">
              <a:effectLst/>
              <a:ea typeface="Times New Roman" panose="02020603050405020304" pitchFamily="18" charset="0"/>
            </a:endParaRPr>
          </a:p>
        </p:txBody>
      </p:sp>
    </p:spTree>
    <p:extLst>
      <p:ext uri="{BB962C8B-B14F-4D97-AF65-F5344CB8AC3E}">
        <p14:creationId xmlns:p14="http://schemas.microsoft.com/office/powerpoint/2010/main" val="138625556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549</Words>
  <Application>Microsoft Macintosh PowerPoint</Application>
  <PresentationFormat>Presentación en pantalla (16:9)</PresentationFormat>
  <Paragraphs>101</Paragraphs>
  <Slides>3</Slides>
  <Notes>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vt:i4>
      </vt:variant>
    </vt:vector>
  </HeadingPairs>
  <TitlesOfParts>
    <vt:vector size="7" baseType="lpstr">
      <vt:lpstr>Arial</vt:lpstr>
      <vt:lpstr>Avenir Next Condensed</vt:lpstr>
      <vt:lpstr>Calibri</vt:lpstr>
      <vt:lpstr>Tema de Office</vt:lpstr>
      <vt:lpstr> “ANALIZANDO EL ASMA BRONQUIAL: ANÁLISIS DE AGUDIZACIONES Y SU IMPACTO EN LA ATENIÓN SANITARIA”</vt:lpstr>
      <vt:lpstr> “ANALIZANDO EL ASMA BRONQUIAL: ANÁLISIS DE AGUDIZACIONES Y SU IMPACTO EN LA ATENIÓN SANITARIA”</vt:lpstr>
      <vt:lpstr> “ANALIZANDO EL ASMA BRONQUIAL: ANÁLISIS DE AGUDIZACIONES Y SU IMPACTO EN LA ATENIÓN SANITARIA”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Isabel Romero Espejo</cp:lastModifiedBy>
  <cp:revision>8</cp:revision>
  <dcterms:created xsi:type="dcterms:W3CDTF">2024-02-05T13:08:18Z</dcterms:created>
  <dcterms:modified xsi:type="dcterms:W3CDTF">2025-02-25T19:01:57Z</dcterms:modified>
</cp:coreProperties>
</file>