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7175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09"/>
    <p:restoredTop sz="94691"/>
  </p:normalViewPr>
  <p:slideViewPr>
    <p:cSldViewPr snapToGrid="0">
      <p:cViewPr varScale="1">
        <p:scale>
          <a:sx n="137" d="100"/>
          <a:sy n="137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13793876428002"/>
          <c:y val="0.12087734280970168"/>
          <c:w val="0.72751034065549192"/>
          <c:h val="0.75824531438059661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Hoja1!$A$1:$A$2</c:f>
              <c:strCache>
                <c:ptCount val="2"/>
                <c:pt idx="0">
                  <c:v>MUJERES</c:v>
                </c:pt>
                <c:pt idx="1">
                  <c:v>HOMBRES</c:v>
                </c:pt>
              </c:strCache>
            </c:strRef>
          </c:cat>
          <c:val>
            <c:numRef>
              <c:f>Hoja1!$B$1:$B$2</c:f>
              <c:numCache>
                <c:formatCode>General</c:formatCode>
                <c:ptCount val="2"/>
                <c:pt idx="0">
                  <c:v>153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7-8A4C-AA27-4D5ED5E295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982364815"/>
        <c:axId val="1453991375"/>
      </c:barChart>
      <c:catAx>
        <c:axId val="198236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53991375"/>
        <c:crosses val="autoZero"/>
        <c:auto val="1"/>
        <c:lblAlgn val="ctr"/>
        <c:lblOffset val="100"/>
        <c:noMultiLvlLbl val="0"/>
      </c:catAx>
      <c:valAx>
        <c:axId val="14539913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2364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3B61B-975F-5944-B119-F14EDBA3A84A}" type="datetimeFigureOut">
              <a:rPr lang="es-ES" smtClean="0"/>
              <a:t>25/2/25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3BF8D-6904-6647-95B3-8D80C928432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812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3BF8D-6904-6647-95B3-8D80C928432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608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3BF8D-6904-6647-95B3-8D80C928432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79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97" y="842032"/>
            <a:ext cx="6860381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397" y="2702363"/>
            <a:ext cx="6860381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56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77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04" y="1282700"/>
            <a:ext cx="7889438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3443160"/>
            <a:ext cx="7889438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90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868" y="1369642"/>
            <a:ext cx="3887549" cy="3264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58" y="1369642"/>
            <a:ext cx="3887549" cy="3264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90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273929"/>
            <a:ext cx="7889438" cy="99447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60" y="1261261"/>
            <a:ext cx="3869683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60" y="1879386"/>
            <a:ext cx="3869683" cy="27642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0757" y="1261261"/>
            <a:ext cx="388874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0757" y="1879386"/>
            <a:ext cx="3888741" cy="27642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78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87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938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6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741" y="740798"/>
            <a:ext cx="4630757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95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6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8741" y="740798"/>
            <a:ext cx="4630757" cy="3656347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015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9423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5947" y="273928"/>
            <a:ext cx="1972360" cy="436022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8" y="273928"/>
            <a:ext cx="5802739" cy="43602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76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869" y="273929"/>
            <a:ext cx="7889438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869" y="1369642"/>
            <a:ext cx="7889438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868" y="4768735"/>
            <a:ext cx="2058114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06F75-16C1-2647-9EF3-934D1A5F027B}" type="datetimeFigureOut">
              <a:rPr lang="es-ES" smtClean="0"/>
              <a:t>25/2/25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30002" y="4768735"/>
            <a:ext cx="3087172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0193" y="4768735"/>
            <a:ext cx="2058114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28AF1-1006-3C48-8838-4EB0AB98C5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866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33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96" indent="-171496" algn="l" defTabSz="6859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1448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73A1449-353E-B97A-7798-1EF900565C07}"/>
              </a:ext>
            </a:extLst>
          </p:cNvPr>
          <p:cNvSpPr txBox="1"/>
          <p:nvPr/>
        </p:nvSpPr>
        <p:spPr>
          <a:xfrm>
            <a:off x="4277889" y="510161"/>
            <a:ext cx="4794446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MATERIAL Y MÉTODOS   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B838125-7A7A-78F2-8C3F-EB706743E557}"/>
              </a:ext>
            </a:extLst>
          </p:cNvPr>
          <p:cNvSpPr txBox="1"/>
          <p:nvPr/>
        </p:nvSpPr>
        <p:spPr>
          <a:xfrm>
            <a:off x="65586" y="513162"/>
            <a:ext cx="4146374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INTRODUCCIÓN Y OBJETIVO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77F288-9A82-B423-D814-1766AD060130}"/>
              </a:ext>
            </a:extLst>
          </p:cNvPr>
          <p:cNvSpPr txBox="1"/>
          <p:nvPr/>
        </p:nvSpPr>
        <p:spPr>
          <a:xfrm>
            <a:off x="65586" y="902667"/>
            <a:ext cx="4146374" cy="938719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just"/>
            <a:r>
              <a:rPr lang="es-ES" sz="1100" b="0" i="0" dirty="0">
                <a:solidFill>
                  <a:srgbClr val="222222"/>
                </a:solidFill>
                <a:effectLst/>
              </a:rPr>
              <a:t>La persistencia (supervivencia de la utilidad del fármaco en el paciente vs interrupción) es una medida de eficacia, tolerabilidad y satisfacción o preferencias en la práctica clínica habitual. El objetivo de este estudio fue comparar la persistencia en el tratamiento de fármacos anti–IL-5/5R en asma.</a:t>
            </a:r>
            <a:endParaRPr lang="es-ES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BF1D834-3791-DBF8-6CDC-19304A785EF9}"/>
              </a:ext>
            </a:extLst>
          </p:cNvPr>
          <p:cNvSpPr txBox="1"/>
          <p:nvPr/>
        </p:nvSpPr>
        <p:spPr>
          <a:xfrm>
            <a:off x="4277889" y="892383"/>
            <a:ext cx="4794446" cy="9387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es-ES" sz="1100" b="0" i="0" dirty="0">
                <a:solidFill>
                  <a:srgbClr val="222222"/>
                </a:solidFill>
                <a:effectLst/>
              </a:rPr>
              <a:t>Estudio descriptivo, observacional y retrospectivo, incluyó a pacientes </a:t>
            </a:r>
            <a:r>
              <a:rPr lang="es-ES" sz="1100" dirty="0">
                <a:solidFill>
                  <a:srgbClr val="222222"/>
                </a:solidFill>
              </a:rPr>
              <a:t>con </a:t>
            </a:r>
            <a:r>
              <a:rPr lang="es-ES" sz="1100" b="0" i="0" dirty="0">
                <a:solidFill>
                  <a:srgbClr val="222222"/>
                </a:solidFill>
                <a:effectLst/>
              </a:rPr>
              <a:t>asma grave mal controlada que iniciaron tratamiento biológico dirigido anti</a:t>
            </a:r>
            <a:r>
              <a:rPr lang="es-ES" sz="1100" dirty="0">
                <a:solidFill>
                  <a:srgbClr val="222222"/>
                </a:solidFill>
              </a:rPr>
              <a:t> </a:t>
            </a:r>
            <a:r>
              <a:rPr lang="es-ES" sz="1100" b="0" i="0" dirty="0">
                <a:solidFill>
                  <a:srgbClr val="222222"/>
                </a:solidFill>
                <a:effectLst/>
              </a:rPr>
              <a:t>IL-5 (</a:t>
            </a:r>
            <a:r>
              <a:rPr lang="es-ES" sz="1100" b="0" i="0" dirty="0" err="1">
                <a:solidFill>
                  <a:srgbClr val="222222"/>
                </a:solidFill>
                <a:effectLst/>
              </a:rPr>
              <a:t>Benralizumab</a:t>
            </a:r>
            <a:r>
              <a:rPr lang="es-ES" sz="1100" dirty="0">
                <a:solidFill>
                  <a:srgbClr val="222222"/>
                </a:solidFill>
              </a:rPr>
              <a:t>, </a:t>
            </a:r>
            <a:r>
              <a:rPr lang="es-ES" sz="1100" b="0" i="0" dirty="0" err="1">
                <a:solidFill>
                  <a:srgbClr val="222222"/>
                </a:solidFill>
                <a:effectLst/>
              </a:rPr>
              <a:t>Reslizumab</a:t>
            </a:r>
            <a:r>
              <a:rPr lang="es-ES" sz="1100" b="0" i="0" dirty="0">
                <a:solidFill>
                  <a:srgbClr val="222222"/>
                </a:solidFill>
                <a:effectLst/>
              </a:rPr>
              <a:t> o </a:t>
            </a:r>
            <a:r>
              <a:rPr lang="es-ES" sz="1100" b="0" i="0" dirty="0" err="1">
                <a:solidFill>
                  <a:srgbClr val="222222"/>
                </a:solidFill>
                <a:effectLst/>
              </a:rPr>
              <a:t>Mepolizumab</a:t>
            </a:r>
            <a:r>
              <a:rPr lang="es-ES" sz="1100" b="0" i="0" dirty="0">
                <a:solidFill>
                  <a:srgbClr val="222222"/>
                </a:solidFill>
                <a:effectLst/>
              </a:rPr>
              <a:t>), seguidos en consultas de Neumología del Hospital Universitario de Jerez entre Enero 2017 – Noviembre 2024. A</a:t>
            </a:r>
            <a:r>
              <a:rPr lang="es-ES" sz="1100" dirty="0"/>
              <a:t>nalizando continuidad, suspensión o cambio de tratamiento.</a:t>
            </a:r>
            <a:endParaRPr lang="es-ES" sz="1100" b="0" i="0" dirty="0">
              <a:solidFill>
                <a:srgbClr val="222222"/>
              </a:solidFill>
              <a:effectLst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62147D9-F74D-CAC6-9728-F2E544BF96CC}"/>
              </a:ext>
            </a:extLst>
          </p:cNvPr>
          <p:cNvSpPr txBox="1"/>
          <p:nvPr/>
        </p:nvSpPr>
        <p:spPr>
          <a:xfrm>
            <a:off x="53594" y="1851670"/>
            <a:ext cx="9036812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      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88822216-6568-35C1-7127-08628BCCD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506022"/>
              </p:ext>
            </p:extLst>
          </p:nvPr>
        </p:nvGraphicFramePr>
        <p:xfrm>
          <a:off x="79319" y="2292047"/>
          <a:ext cx="3014918" cy="276517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52041">
                  <a:extLst>
                    <a:ext uri="{9D8B030D-6E8A-4147-A177-3AD203B41FA5}">
                      <a16:colId xmlns:a16="http://schemas.microsoft.com/office/drawing/2014/main" val="554735286"/>
                    </a:ext>
                  </a:extLst>
                </a:gridCol>
                <a:gridCol w="2162877">
                  <a:extLst>
                    <a:ext uri="{9D8B030D-6E8A-4147-A177-3AD203B41FA5}">
                      <a16:colId xmlns:a16="http://schemas.microsoft.com/office/drawing/2014/main" val="1556040253"/>
                    </a:ext>
                  </a:extLst>
                </a:gridCol>
              </a:tblGrid>
              <a:tr h="257225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BENRALIZUMAB </a:t>
                      </a:r>
                      <a:r>
                        <a:rPr lang="es-ES" sz="1000" b="0" dirty="0"/>
                        <a:t>(n = 81) M: 63 (78%) H: 30 (37%)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85517"/>
                  </a:ext>
                </a:extLst>
              </a:tr>
              <a:tr h="25722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26-85 años (media 60 años)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633790"/>
                  </a:ext>
                </a:extLst>
              </a:tr>
              <a:tr h="41799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Hábito tabáquico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Nunca: 51 (63%) 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Exfumadores: 30 (37%)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55813"/>
                  </a:ext>
                </a:extLst>
              </a:tr>
              <a:tr h="41799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Estado del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Continúan: 65 (80%)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Suspendido: 16 (20%)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8865431"/>
                  </a:ext>
                </a:extLst>
              </a:tr>
              <a:tr h="578756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Causas de suspensión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No mejoría: 12,5%, </a:t>
                      </a:r>
                    </a:p>
                    <a:p>
                      <a:pPr algn="ctr"/>
                      <a:r>
                        <a:rPr lang="es-ES" sz="1000" dirty="0"/>
                        <a:t>Efectos adversos: 5 %, </a:t>
                      </a:r>
                    </a:p>
                    <a:p>
                      <a:pPr algn="ctr"/>
                      <a:r>
                        <a:rPr lang="es-ES" sz="1000" dirty="0"/>
                        <a:t>Otros motivos: 2,5%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472226"/>
                  </a:ext>
                </a:extLst>
              </a:tr>
              <a:tr h="41799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Duración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Mín.: 3 meses Máx.: 63 meses </a:t>
                      </a:r>
                    </a:p>
                    <a:p>
                      <a:pPr algn="ctr"/>
                      <a:r>
                        <a:rPr lang="es-ES" sz="1000" dirty="0"/>
                        <a:t>Media: 18 meses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676570"/>
                  </a:ext>
                </a:extLst>
              </a:tr>
              <a:tr h="41799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/>
                        <a:t>Caract</a:t>
                      </a:r>
                      <a:r>
                        <a:rPr lang="es-ES" sz="1000" b="1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/>
                        <a:t>Eos</a:t>
                      </a:r>
                      <a:r>
                        <a:rPr lang="es-ES" sz="1000" dirty="0"/>
                        <a:t>: 472,5 / ACT: 15 /IgE: 196,5</a:t>
                      </a:r>
                    </a:p>
                    <a:p>
                      <a:pPr algn="ctr"/>
                      <a:r>
                        <a:rPr lang="es-ES" sz="1000" dirty="0"/>
                        <a:t>Corticoides orales: 27%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252198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5C8AB76C-77E4-EA8E-8CE1-08133F795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201539"/>
              </p:ext>
            </p:extLst>
          </p:nvPr>
        </p:nvGraphicFramePr>
        <p:xfrm>
          <a:off x="3231268" y="2283535"/>
          <a:ext cx="3014918" cy="277368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4984">
                  <a:extLst>
                    <a:ext uri="{9D8B030D-6E8A-4147-A177-3AD203B41FA5}">
                      <a16:colId xmlns:a16="http://schemas.microsoft.com/office/drawing/2014/main" val="554735286"/>
                    </a:ext>
                  </a:extLst>
                </a:gridCol>
                <a:gridCol w="2119934">
                  <a:extLst>
                    <a:ext uri="{9D8B030D-6E8A-4147-A177-3AD203B41FA5}">
                      <a16:colId xmlns:a16="http://schemas.microsoft.com/office/drawing/2014/main" val="1556040253"/>
                    </a:ext>
                  </a:extLst>
                </a:gridCol>
              </a:tblGrid>
              <a:tr h="251154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chemeClr val="tx1"/>
                          </a:solidFill>
                        </a:rPr>
                        <a:t>RESLIZUMAB </a:t>
                      </a:r>
                      <a:r>
                        <a:rPr lang="es-ES" sz="1000" b="0" dirty="0">
                          <a:solidFill>
                            <a:schemeClr val="tx1"/>
                          </a:solidFill>
                        </a:rPr>
                        <a:t>(n = 42) M: 36 (88%) H: 6 (14%)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85517"/>
                  </a:ext>
                </a:extLst>
              </a:tr>
              <a:tr h="25115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43-92 años (media 61 años)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633790"/>
                  </a:ext>
                </a:extLst>
              </a:tr>
              <a:tr h="40812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Hábito tabáquico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Nunca: 26 (62%) </a:t>
                      </a:r>
                    </a:p>
                    <a:p>
                      <a:pPr algn="ctr"/>
                      <a:r>
                        <a:rPr lang="es-ES" sz="1000" dirty="0"/>
                        <a:t>Exfumadores: 16 (38%)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55813"/>
                  </a:ext>
                </a:extLst>
              </a:tr>
              <a:tr h="40812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Estado del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Continúan: 10 (24%) </a:t>
                      </a:r>
                    </a:p>
                    <a:p>
                      <a:pPr algn="ctr"/>
                      <a:r>
                        <a:rPr lang="es-ES" sz="1000" dirty="0"/>
                        <a:t>Suspendido: 32 (76%)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8865431"/>
                  </a:ext>
                </a:extLst>
              </a:tr>
              <a:tr h="638874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Causas de suspensión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No mejoría: 68,8% </a:t>
                      </a:r>
                    </a:p>
                    <a:p>
                      <a:pPr algn="ctr"/>
                      <a:r>
                        <a:rPr lang="es-ES" sz="1000" dirty="0"/>
                        <a:t>Efectos adversos: 2,4%</a:t>
                      </a:r>
                    </a:p>
                    <a:p>
                      <a:pPr algn="ctr"/>
                      <a:r>
                        <a:rPr lang="es-ES" sz="1000" dirty="0"/>
                        <a:t>Otros motivos: 4,8%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472226"/>
                  </a:ext>
                </a:extLst>
              </a:tr>
              <a:tr h="40812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Duración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Mín.: 1 mes Máx.: 90 meses 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Media: 34 meses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676570"/>
                  </a:ext>
                </a:extLst>
              </a:tr>
              <a:tr h="40812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/>
                        <a:t>Caract</a:t>
                      </a:r>
                      <a:r>
                        <a:rPr lang="es-ES" sz="1000" b="1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/>
                        <a:t>Eos</a:t>
                      </a:r>
                      <a:r>
                        <a:rPr lang="es-ES" sz="1000" dirty="0"/>
                        <a:t>: 556,4 / ACT: 17 / IgE: 177,5</a:t>
                      </a:r>
                    </a:p>
                    <a:p>
                      <a:pPr algn="ctr"/>
                      <a:r>
                        <a:rPr lang="es-ES" sz="1000" dirty="0"/>
                        <a:t>Corticoides orales: 21%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252198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2BA024EE-E39E-7813-FBD6-20A35072D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522139"/>
              </p:ext>
            </p:extLst>
          </p:nvPr>
        </p:nvGraphicFramePr>
        <p:xfrm>
          <a:off x="6383218" y="2283535"/>
          <a:ext cx="2689118" cy="2773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53078">
                  <a:extLst>
                    <a:ext uri="{9D8B030D-6E8A-4147-A177-3AD203B41FA5}">
                      <a16:colId xmlns:a16="http://schemas.microsoft.com/office/drawing/2014/main" val="554735286"/>
                    </a:ext>
                  </a:extLst>
                </a:gridCol>
                <a:gridCol w="1836040">
                  <a:extLst>
                    <a:ext uri="{9D8B030D-6E8A-4147-A177-3AD203B41FA5}">
                      <a16:colId xmlns:a16="http://schemas.microsoft.com/office/drawing/2014/main" val="1556040253"/>
                    </a:ext>
                  </a:extLst>
                </a:gridCol>
              </a:tblGrid>
              <a:tr h="27796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MEPOLIZUMAB </a:t>
                      </a:r>
                      <a:r>
                        <a:rPr lang="es-ES" sz="1000" b="0" dirty="0"/>
                        <a:t>(n=91) M: 54 (59%) H: 37 (41%)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85517"/>
                  </a:ext>
                </a:extLst>
              </a:tr>
              <a:tr h="33586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36-86 años (media 60 años)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633790"/>
                  </a:ext>
                </a:extLst>
              </a:tr>
              <a:tr h="42345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Hábito tabáquico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Nunca: 53 (58%) </a:t>
                      </a:r>
                    </a:p>
                    <a:p>
                      <a:pPr algn="ctr"/>
                      <a:r>
                        <a:rPr lang="es-ES" sz="1000" dirty="0"/>
                        <a:t>Exfumadores: 38 (42%)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55813"/>
                  </a:ext>
                </a:extLst>
              </a:tr>
              <a:tr h="42345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Estado del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Continúan: 56 (62%) Suspendido: 35 (38%)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8865431"/>
                  </a:ext>
                </a:extLst>
              </a:tr>
              <a:tr h="42345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Causas de suspensión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No mejoría: 38%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5472226"/>
                  </a:ext>
                </a:extLst>
              </a:tr>
              <a:tr h="44475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Duración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s-ES" sz="1000" dirty="0"/>
                        <a:t>Mín.: 2 meses Máx.: 93 meses Media: 32 meses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676570"/>
                  </a:ext>
                </a:extLst>
              </a:tr>
              <a:tr h="44475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/>
                        <a:t>Caract</a:t>
                      </a:r>
                      <a:r>
                        <a:rPr lang="es-ES" sz="1000" b="1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 err="1"/>
                        <a:t>Eos</a:t>
                      </a:r>
                      <a:r>
                        <a:rPr lang="es-ES" sz="1000" dirty="0"/>
                        <a:t>: 497,9 / ACT: 13 / IgE: 205</a:t>
                      </a:r>
                    </a:p>
                    <a:p>
                      <a:pPr algn="ctr"/>
                      <a:r>
                        <a:rPr lang="es-ES" sz="1000" dirty="0"/>
                        <a:t>Corticoides orales: 33%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252198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CC71F0D5-64A7-9353-8CD8-9AF684018B8A}"/>
              </a:ext>
            </a:extLst>
          </p:cNvPr>
          <p:cNvSpPr txBox="1"/>
          <p:nvPr/>
        </p:nvSpPr>
        <p:spPr>
          <a:xfrm>
            <a:off x="0" y="294780"/>
            <a:ext cx="9144000" cy="2024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Marta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Martínez,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Francisco Pérez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Grimaldi, Sergio García Morales, Marina Utrero Recio,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José Gregorio Soto Campos. Hospital Universitario Jerez de la Frontera. </a:t>
            </a:r>
          </a:p>
        </p:txBody>
      </p:sp>
      <p:sp>
        <p:nvSpPr>
          <p:cNvPr id="15" name="1 Título">
            <a:extLst>
              <a:ext uri="{FF2B5EF4-FFF2-40B4-BE49-F238E27FC236}">
                <a16:creationId xmlns:a16="http://schemas.microsoft.com/office/drawing/2014/main" id="{00571941-53B0-5F5B-DE7E-2B0B1439458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1" cy="3229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"EVOLUCIÓN EN EL TRATAMIENTO DEL ASMA GRAVE: IMPACTO Y PERSISTENCIA DE LOS ANTAGONISTAS DE IL-5 A LARGO PLAZO”.</a:t>
            </a:r>
            <a:endParaRPr lang="es-ES" sz="1200" b="1" dirty="0">
              <a:solidFill>
                <a:schemeClr val="bg1"/>
              </a:solidFill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8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8F3DB7-9BEE-2694-FCDC-C72651D58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3847" y="2214953"/>
            <a:ext cx="3258149" cy="1200955"/>
          </a:xfrm>
          <a:prstGeom prst="rect">
            <a:avLst/>
          </a:prstGeom>
        </p:spPr>
      </p:pic>
      <p:pic>
        <p:nvPicPr>
          <p:cNvPr id="3" name="Imagen2">
            <a:extLst>
              <a:ext uri="{FF2B5EF4-FFF2-40B4-BE49-F238E27FC236}">
                <a16:creationId xmlns:a16="http://schemas.microsoft.com/office/drawing/2014/main" id="{74549E15-7BDA-8FCD-9F71-5D353AC69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4774" y="917820"/>
            <a:ext cx="3336296" cy="109162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agen3">
            <a:extLst>
              <a:ext uri="{FF2B5EF4-FFF2-40B4-BE49-F238E27FC236}">
                <a16:creationId xmlns:a16="http://schemas.microsoft.com/office/drawing/2014/main" id="{0246FD23-DD9F-A36B-4B99-CE9F4AF53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43847" y="3620169"/>
            <a:ext cx="3258149" cy="113673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2ED3262-C59E-21BE-0FFE-E28F6A65DA8B}"/>
              </a:ext>
            </a:extLst>
          </p:cNvPr>
          <p:cNvSpPr txBox="1"/>
          <p:nvPr/>
        </p:nvSpPr>
        <p:spPr>
          <a:xfrm>
            <a:off x="107504" y="535987"/>
            <a:ext cx="8928991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    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37BB93-F7AE-030A-83EC-EC69A9B0D285}"/>
              </a:ext>
            </a:extLst>
          </p:cNvPr>
          <p:cNvSpPr txBox="1"/>
          <p:nvPr/>
        </p:nvSpPr>
        <p:spPr>
          <a:xfrm>
            <a:off x="0" y="294780"/>
            <a:ext cx="9144000" cy="2024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Marta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Martínez,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Francisco Pérez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Grimaldi, Sergio García Morales, Marina Utrero Recio,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José Gregorio Soto Campos. Hospital Universitario Jerez de la Frontera. </a:t>
            </a: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83A2D810-03B5-C00D-B0C2-CCA85D903AF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1" cy="3229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"EVOLUCIÓN EN EL TRATAMIENTO DEL ASMA GRAVE: IMPACTO Y PERSISTENCIA DE LOS ANTAGONISTAS DE IL-5 A LARGO PLAZO”.</a:t>
            </a:r>
            <a:endParaRPr lang="es-ES" sz="1200" dirty="0">
              <a:solidFill>
                <a:schemeClr val="bg1"/>
              </a:solidFill>
              <a:ea typeface="Arial" panose="020B0604020202020204" pitchFamily="34" charset="0"/>
            </a:endParaRPr>
          </a:p>
        </p:txBody>
      </p:sp>
      <p:pic>
        <p:nvPicPr>
          <p:cNvPr id="11" name="Imagen5">
            <a:extLst>
              <a:ext uri="{FF2B5EF4-FFF2-40B4-BE49-F238E27FC236}">
                <a16:creationId xmlns:a16="http://schemas.microsoft.com/office/drawing/2014/main" id="{C15F3176-8FA0-8468-1A48-73560A797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47"/>
          <a:stretch>
            <a:fillRect/>
          </a:stretch>
        </p:blipFill>
        <p:spPr bwMode="auto">
          <a:xfrm>
            <a:off x="3578058" y="1636324"/>
            <a:ext cx="5455707" cy="318042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53EFCD8-A8F2-0023-12D6-C23DF2873F67}"/>
              </a:ext>
            </a:extLst>
          </p:cNvPr>
          <p:cNvSpPr txBox="1"/>
          <p:nvPr/>
        </p:nvSpPr>
        <p:spPr>
          <a:xfrm>
            <a:off x="4297882" y="1192740"/>
            <a:ext cx="4016058" cy="25891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0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Inicio de tratamiento biológico y mantenimiento en el tiempo</a:t>
            </a:r>
            <a:r>
              <a:rPr lang="es-ES" sz="1000" b="1" dirty="0">
                <a:solidFill>
                  <a:srgbClr val="1F1F1F"/>
                </a:solidFill>
                <a:effectLst/>
                <a:ea typeface="Arial" panose="020B0604020202020204" pitchFamily="34" charset="0"/>
              </a:rPr>
              <a:t> </a:t>
            </a:r>
            <a:endParaRPr lang="es-ES" sz="1000" b="1" dirty="0">
              <a:effectLst/>
              <a:ea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C08F05E-C60C-F7F4-D8FB-E0AA20CD7C14}"/>
              </a:ext>
            </a:extLst>
          </p:cNvPr>
          <p:cNvSpPr txBox="1"/>
          <p:nvPr/>
        </p:nvSpPr>
        <p:spPr>
          <a:xfrm>
            <a:off x="1741313" y="2709292"/>
            <a:ext cx="1535405" cy="3671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800" b="1" dirty="0">
                <a:solidFill>
                  <a:srgbClr val="000000"/>
                </a:solidFill>
                <a:ea typeface="Arial" panose="020B0604020202020204" pitchFamily="34" charset="0"/>
              </a:rPr>
              <a:t>Patrón de cambio de biológico con </a:t>
            </a:r>
            <a:r>
              <a:rPr lang="es-ES" sz="800" b="1" dirty="0" err="1">
                <a:solidFill>
                  <a:srgbClr val="000000"/>
                </a:solidFill>
                <a:ea typeface="Arial" panose="020B0604020202020204" pitchFamily="34" charset="0"/>
              </a:rPr>
              <a:t>Benralizumab</a:t>
            </a:r>
            <a:endParaRPr lang="es-ES" sz="800" b="1" dirty="0">
              <a:effectLst/>
              <a:ea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2B40A29-B4B1-B69A-E2FF-9E716680F740}"/>
              </a:ext>
            </a:extLst>
          </p:cNvPr>
          <p:cNvSpPr txBox="1"/>
          <p:nvPr/>
        </p:nvSpPr>
        <p:spPr>
          <a:xfrm>
            <a:off x="1614470" y="3817743"/>
            <a:ext cx="1662248" cy="3671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800" b="1" dirty="0">
                <a:solidFill>
                  <a:srgbClr val="000000"/>
                </a:solidFill>
                <a:ea typeface="Arial" panose="020B0604020202020204" pitchFamily="34" charset="0"/>
              </a:rPr>
              <a:t>Patrón de cambio de biológico con </a:t>
            </a:r>
            <a:r>
              <a:rPr lang="es-ES" sz="800" b="1" dirty="0" err="1">
                <a:solidFill>
                  <a:srgbClr val="000000"/>
                </a:solidFill>
                <a:ea typeface="Arial" panose="020B0604020202020204" pitchFamily="34" charset="0"/>
              </a:rPr>
              <a:t>Mepolizumab</a:t>
            </a:r>
            <a:endParaRPr lang="es-ES" sz="800" b="1" dirty="0">
              <a:effectLst/>
              <a:ea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245EC94-B425-3ED4-2C7C-E81A8B689518}"/>
              </a:ext>
            </a:extLst>
          </p:cNvPr>
          <p:cNvSpPr txBox="1"/>
          <p:nvPr/>
        </p:nvSpPr>
        <p:spPr>
          <a:xfrm>
            <a:off x="1465846" y="1071205"/>
            <a:ext cx="1703869" cy="3671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800" b="1" dirty="0">
                <a:solidFill>
                  <a:srgbClr val="000000"/>
                </a:solidFill>
                <a:ea typeface="Arial" panose="020B0604020202020204" pitchFamily="34" charset="0"/>
              </a:rPr>
              <a:t>Patrón de cambio de biológico con </a:t>
            </a:r>
            <a:r>
              <a:rPr lang="es-ES" sz="800" b="1" dirty="0" err="1">
                <a:solidFill>
                  <a:srgbClr val="000000"/>
                </a:solidFill>
                <a:ea typeface="Arial" panose="020B0604020202020204" pitchFamily="34" charset="0"/>
              </a:rPr>
              <a:t>Reslizumab</a:t>
            </a:r>
            <a:r>
              <a:rPr lang="es-ES" sz="800" b="1" dirty="0">
                <a:solidFill>
                  <a:srgbClr val="1F1F1F"/>
                </a:solidFill>
                <a:effectLst/>
                <a:ea typeface="Arial" panose="020B0604020202020204" pitchFamily="34" charset="0"/>
              </a:rPr>
              <a:t> </a:t>
            </a:r>
            <a:endParaRPr lang="es-ES" sz="800" b="1" dirty="0">
              <a:effectLst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4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4">
            <a:extLst>
              <a:ext uri="{FF2B5EF4-FFF2-40B4-BE49-F238E27FC236}">
                <a16:creationId xmlns:a16="http://schemas.microsoft.com/office/drawing/2014/main" id="{8FB00704-DBD5-4047-8BBD-EECC4BDA17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99" r="31078" b="3273"/>
          <a:stretch>
            <a:fillRect/>
          </a:stretch>
        </p:blipFill>
        <p:spPr bwMode="auto">
          <a:xfrm>
            <a:off x="956466" y="950219"/>
            <a:ext cx="6948264" cy="419486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526B148-8CD9-0403-6BCD-E12411935D6D}"/>
              </a:ext>
            </a:extLst>
          </p:cNvPr>
          <p:cNvSpPr txBox="1"/>
          <p:nvPr/>
        </p:nvSpPr>
        <p:spPr>
          <a:xfrm>
            <a:off x="2922309" y="4772499"/>
            <a:ext cx="5765869" cy="27860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Disposición de los sujetos estudiados con tratamiento biológico (</a:t>
            </a:r>
            <a:r>
              <a:rPr lang="es-ES" sz="900" b="1" dirty="0" err="1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Benralizumab</a:t>
            </a:r>
            <a:r>
              <a:rPr lang="es-ES" sz="9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, </a:t>
            </a:r>
            <a:r>
              <a:rPr lang="es-ES" sz="900" b="1" dirty="0" err="1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Reslizumab</a:t>
            </a:r>
            <a:r>
              <a:rPr lang="es-ES" sz="9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, </a:t>
            </a:r>
            <a:r>
              <a:rPr lang="es-ES" sz="900" b="1" dirty="0" err="1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Mepolizumab</a:t>
            </a:r>
            <a:r>
              <a:rPr lang="es-ES" sz="900" b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)</a:t>
            </a:r>
            <a:endParaRPr lang="es-ES" sz="1100" b="1" dirty="0">
              <a:effectLst/>
              <a:ea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625B7A-DDE0-D8E5-87EF-B390DE7937B7}"/>
              </a:ext>
            </a:extLst>
          </p:cNvPr>
          <p:cNvSpPr txBox="1"/>
          <p:nvPr/>
        </p:nvSpPr>
        <p:spPr>
          <a:xfrm>
            <a:off x="0" y="294780"/>
            <a:ext cx="9144000" cy="2024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Marta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Martínez,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Francisco Pérez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Grimaldi, Sergio García Morales, Marina Utrero Recio,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José Gregorio Soto Campos. Hospital Universitario Jerez de la Frontera. </a:t>
            </a:r>
          </a:p>
        </p:txBody>
      </p:sp>
      <p:sp>
        <p:nvSpPr>
          <p:cNvPr id="10" name="1 Título">
            <a:extLst>
              <a:ext uri="{FF2B5EF4-FFF2-40B4-BE49-F238E27FC236}">
                <a16:creationId xmlns:a16="http://schemas.microsoft.com/office/drawing/2014/main" id="{F8DE803B-DC96-9568-3C9E-9A9C311A556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1" cy="3229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"EVOLUCIÓN EN EL TRATAMIENTO DEL ASMA GRAVE: IMPACTO Y PERSISTENCIA DE LOS ANTAGONISTAS DE IL-5 A LARGO PLAZO”.</a:t>
            </a:r>
            <a:endParaRPr lang="es-ES" sz="1200" dirty="0">
              <a:solidFill>
                <a:schemeClr val="bg1"/>
              </a:solidFill>
              <a:ea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D8406C-FF85-93CB-F339-B9BE9AEDFA22}"/>
              </a:ext>
            </a:extLst>
          </p:cNvPr>
          <p:cNvSpPr txBox="1"/>
          <p:nvPr/>
        </p:nvSpPr>
        <p:spPr>
          <a:xfrm>
            <a:off x="107504" y="535987"/>
            <a:ext cx="8928991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      </a:t>
            </a:r>
          </a:p>
        </p:txBody>
      </p:sp>
    </p:spTree>
    <p:extLst>
      <p:ext uri="{BB962C8B-B14F-4D97-AF65-F5344CB8AC3E}">
        <p14:creationId xmlns:p14="http://schemas.microsoft.com/office/powerpoint/2010/main" val="29261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6963F0FD-559B-5FC8-415C-5971ADD2A0A6}"/>
              </a:ext>
            </a:extLst>
          </p:cNvPr>
          <p:cNvSpPr txBox="1"/>
          <p:nvPr/>
        </p:nvSpPr>
        <p:spPr>
          <a:xfrm>
            <a:off x="233771" y="4422140"/>
            <a:ext cx="8676456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s-ES" sz="1100" b="0" i="0" dirty="0">
                <a:solidFill>
                  <a:srgbClr val="222222"/>
                </a:solidFill>
                <a:effectLst/>
              </a:rPr>
              <a:t>La descripción de patrones de la vida real de continuar, detener o cambiar los tratamientos biológicos mejoran nuestra comprensión del uso de tratamientos biológicos a nivel mundial. Estudios prospectivos que involucren criterios de cambio estructurados podrían determinar estrategias óptimas para identificar a los pacientes que pueden beneficiarse de la elección adecuada del medicamento.</a:t>
            </a:r>
            <a:endParaRPr lang="es-ES" sz="1100" dirty="0"/>
          </a:p>
        </p:txBody>
      </p:sp>
      <p:graphicFrame>
        <p:nvGraphicFramePr>
          <p:cNvPr id="9" name="Tabla 4">
            <a:extLst>
              <a:ext uri="{FF2B5EF4-FFF2-40B4-BE49-F238E27FC236}">
                <a16:creationId xmlns:a16="http://schemas.microsoft.com/office/drawing/2014/main" id="{62959F98-0881-C6BE-AF69-B8096D28F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06458"/>
              </p:ext>
            </p:extLst>
          </p:nvPr>
        </p:nvGraphicFramePr>
        <p:xfrm>
          <a:off x="4144265" y="1120218"/>
          <a:ext cx="4831951" cy="314264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831540">
                  <a:extLst>
                    <a:ext uri="{9D8B030D-6E8A-4147-A177-3AD203B41FA5}">
                      <a16:colId xmlns:a16="http://schemas.microsoft.com/office/drawing/2014/main" val="554243955"/>
                    </a:ext>
                  </a:extLst>
                </a:gridCol>
                <a:gridCol w="3000411">
                  <a:extLst>
                    <a:ext uri="{9D8B030D-6E8A-4147-A177-3AD203B41FA5}">
                      <a16:colId xmlns:a16="http://schemas.microsoft.com/office/drawing/2014/main" val="429551762"/>
                    </a:ext>
                  </a:extLst>
                </a:gridCol>
              </a:tblGrid>
              <a:tr h="32357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TABLA RESUMEN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659350"/>
                  </a:ext>
                </a:extLst>
              </a:tr>
              <a:tr h="323572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Total de pacientes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157 (214 casos)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0670055"/>
                  </a:ext>
                </a:extLst>
              </a:tr>
              <a:tr h="323572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Edad media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60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9173658"/>
                  </a:ext>
                </a:extLst>
              </a:tr>
              <a:tr h="539287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Continuidad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/>
                        <a:t>Benralizumab</a:t>
                      </a:r>
                      <a:r>
                        <a:rPr lang="es-ES" sz="1200" dirty="0"/>
                        <a:t> (80%), </a:t>
                      </a:r>
                      <a:r>
                        <a:rPr lang="es-ES" sz="1200" dirty="0" err="1"/>
                        <a:t>Mepolizumab</a:t>
                      </a:r>
                      <a:r>
                        <a:rPr lang="es-ES" sz="1200" dirty="0"/>
                        <a:t> (62%), </a:t>
                      </a:r>
                      <a:r>
                        <a:rPr lang="es-ES" sz="1200" dirty="0" err="1"/>
                        <a:t>Reslizumab</a:t>
                      </a:r>
                      <a:r>
                        <a:rPr lang="es-ES" sz="1200" dirty="0"/>
                        <a:t> (24%)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0413292"/>
                  </a:ext>
                </a:extLst>
              </a:tr>
              <a:tr h="539287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Cambio de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Falta de remisión clínica completa es la principal causa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1365844"/>
                  </a:ext>
                </a:extLst>
              </a:tr>
              <a:tr h="55406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Duración media de tratamiento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>
                          <a:solidFill>
                            <a:schemeClr val="tx1"/>
                          </a:solidFill>
                        </a:rPr>
                        <a:t>Reslizumab</a:t>
                      </a:r>
                      <a:r>
                        <a:rPr lang="es-ES" sz="1200" dirty="0"/>
                        <a:t> (34 meses), </a:t>
                      </a:r>
                      <a:r>
                        <a:rPr lang="es-ES" sz="1200" dirty="0" err="1"/>
                        <a:t>Mepolizumab</a:t>
                      </a:r>
                      <a:r>
                        <a:rPr lang="es-ES" sz="1200" dirty="0"/>
                        <a:t> (32 meses), </a:t>
                      </a:r>
                      <a:r>
                        <a:rPr lang="es-ES" sz="1200" dirty="0" err="1"/>
                        <a:t>Benralizumab</a:t>
                      </a:r>
                      <a:r>
                        <a:rPr lang="es-ES" sz="1200" dirty="0"/>
                        <a:t> (18 meses)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045671"/>
                  </a:ext>
                </a:extLst>
              </a:tr>
              <a:tr h="539287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Efectos secundarios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err="1"/>
                        <a:t>Benralizumab</a:t>
                      </a:r>
                      <a:r>
                        <a:rPr lang="es-ES" sz="1200" dirty="0"/>
                        <a:t> (5%), </a:t>
                      </a:r>
                      <a:r>
                        <a:rPr lang="es-ES" sz="1200" dirty="0" err="1"/>
                        <a:t>Reslizumab</a:t>
                      </a:r>
                      <a:r>
                        <a:rPr lang="es-ES" sz="1200" dirty="0"/>
                        <a:t> (2,4%), </a:t>
                      </a:r>
                      <a:r>
                        <a:rPr lang="es-ES" sz="1200" dirty="0" err="1"/>
                        <a:t>Mepolizumab</a:t>
                      </a:r>
                      <a:r>
                        <a:rPr lang="es-ES" sz="1200" dirty="0"/>
                        <a:t> (0%)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7845840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8E61417-D915-D3A9-D68B-6E2DAF056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043163"/>
              </p:ext>
            </p:extLst>
          </p:nvPr>
        </p:nvGraphicFramePr>
        <p:xfrm>
          <a:off x="233771" y="982231"/>
          <a:ext cx="3109329" cy="1155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86731585-BE8F-8C81-AE10-C2CF3E2F804B}"/>
              </a:ext>
            </a:extLst>
          </p:cNvPr>
          <p:cNvSpPr txBox="1"/>
          <p:nvPr/>
        </p:nvSpPr>
        <p:spPr>
          <a:xfrm>
            <a:off x="0" y="294780"/>
            <a:ext cx="9144000" cy="2024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Marta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González Martínez,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Francisco Pérez </a:t>
            </a:r>
            <a:r>
              <a:rPr lang="es-ES" sz="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Grimaldi, Sergio García Morales, Marina Utrero Recio, </a:t>
            </a:r>
            <a:r>
              <a:rPr lang="es-ES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José Gregorio Soto Campos. Hospital Universitario Jerez de la Frontera. </a:t>
            </a:r>
          </a:p>
        </p:txBody>
      </p:sp>
      <p:sp>
        <p:nvSpPr>
          <p:cNvPr id="14" name="1 Título">
            <a:extLst>
              <a:ext uri="{FF2B5EF4-FFF2-40B4-BE49-F238E27FC236}">
                <a16:creationId xmlns:a16="http://schemas.microsoft.com/office/drawing/2014/main" id="{4E171545-A3C9-E29A-FEC5-CF81899562A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1" cy="3229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s-ES" sz="1200" b="1">
                <a:solidFill>
                  <a:schemeClr val="bg1"/>
                </a:solidFill>
                <a:ea typeface="Times New Roman" panose="02020603050405020304" pitchFamily="18" charset="0"/>
              </a:rPr>
              <a:t>"EVOLUCIÓN </a:t>
            </a:r>
            <a:r>
              <a:rPr lang="es-E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EN EL TRATAMIENTO DEL ASMA GRAVE: IMPACTO Y PERSISTENCIA DE LOS ANTAGONISTAS DE IL-5 A LARGO PLAZO”.</a:t>
            </a:r>
            <a:endParaRPr lang="es-ES" sz="1200" dirty="0">
              <a:solidFill>
                <a:schemeClr val="bg1"/>
              </a:solidFill>
              <a:ea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E98211C-2D8B-79C1-E23B-EF40AABD3171}"/>
              </a:ext>
            </a:extLst>
          </p:cNvPr>
          <p:cNvSpPr txBox="1"/>
          <p:nvPr/>
        </p:nvSpPr>
        <p:spPr>
          <a:xfrm>
            <a:off x="107504" y="535987"/>
            <a:ext cx="8928991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CONCLUSIONES      </a:t>
            </a:r>
          </a:p>
        </p:txBody>
      </p:sp>
      <p:graphicFrame>
        <p:nvGraphicFramePr>
          <p:cNvPr id="17" name="Tabla 17">
            <a:extLst>
              <a:ext uri="{FF2B5EF4-FFF2-40B4-BE49-F238E27FC236}">
                <a16:creationId xmlns:a16="http://schemas.microsoft.com/office/drawing/2014/main" id="{2FCCBB4F-C112-1203-B827-3FDFC12D5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510695"/>
              </p:ext>
            </p:extLst>
          </p:nvPr>
        </p:nvGraphicFramePr>
        <p:xfrm>
          <a:off x="135785" y="2165091"/>
          <a:ext cx="3857461" cy="209582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026829">
                  <a:extLst>
                    <a:ext uri="{9D8B030D-6E8A-4147-A177-3AD203B41FA5}">
                      <a16:colId xmlns:a16="http://schemas.microsoft.com/office/drawing/2014/main" val="3595442939"/>
                    </a:ext>
                  </a:extLst>
                </a:gridCol>
                <a:gridCol w="1052509">
                  <a:extLst>
                    <a:ext uri="{9D8B030D-6E8A-4147-A177-3AD203B41FA5}">
                      <a16:colId xmlns:a16="http://schemas.microsoft.com/office/drawing/2014/main" val="993407229"/>
                    </a:ext>
                  </a:extLst>
                </a:gridCol>
                <a:gridCol w="940028">
                  <a:extLst>
                    <a:ext uri="{9D8B030D-6E8A-4147-A177-3AD203B41FA5}">
                      <a16:colId xmlns:a16="http://schemas.microsoft.com/office/drawing/2014/main" val="3063900265"/>
                    </a:ext>
                  </a:extLst>
                </a:gridCol>
                <a:gridCol w="838095">
                  <a:extLst>
                    <a:ext uri="{9D8B030D-6E8A-4147-A177-3AD203B41FA5}">
                      <a16:colId xmlns:a16="http://schemas.microsoft.com/office/drawing/2014/main" val="1455300606"/>
                    </a:ext>
                  </a:extLst>
                </a:gridCol>
              </a:tblGrid>
              <a:tr h="37680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COMORBILIDADES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BENRALIZUMAB (74%)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RESLIZUMAB (74%)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MEPOLIZUMAB (79%)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8434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Fibromialgia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25 (31%)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 (12%)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 (9%)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2842386"/>
                  </a:ext>
                </a:extLst>
              </a:tr>
              <a:tr h="376801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Rinoconjuntivitis alérgica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18 (22%)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10 (24%)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23 (25%)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26254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Depresión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16 (13%)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 (5%)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 (10%)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6366296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ERGE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12 (10%)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 (19%)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15 (16%)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6166340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Poliposis nasal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6 (7%)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17 (40%)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33 (36%)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0791554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AOS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6 (7%)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 (5%)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7 (8%)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674782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A2969C08-8256-1BDD-66CF-D688FC356A71}"/>
              </a:ext>
            </a:extLst>
          </p:cNvPr>
          <p:cNvSpPr txBox="1"/>
          <p:nvPr/>
        </p:nvSpPr>
        <p:spPr>
          <a:xfrm>
            <a:off x="50942" y="4223205"/>
            <a:ext cx="28689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Resultados expresados como </a:t>
            </a:r>
            <a:r>
              <a:rPr lang="es-ES" sz="600" dirty="0" err="1"/>
              <a:t>Nº</a:t>
            </a:r>
            <a:r>
              <a:rPr lang="es-ES" sz="600" dirty="0"/>
              <a:t> (%).</a:t>
            </a:r>
          </a:p>
        </p:txBody>
      </p:sp>
    </p:spTree>
    <p:extLst>
      <p:ext uri="{BB962C8B-B14F-4D97-AF65-F5344CB8AC3E}">
        <p14:creationId xmlns:p14="http://schemas.microsoft.com/office/powerpoint/2010/main" val="38232699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67</TotalTime>
  <Words>906</Words>
  <Application>Microsoft Macintosh PowerPoint</Application>
  <PresentationFormat>Personalizado</PresentationFormat>
  <Paragraphs>119</Paragraphs>
  <Slides>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Romero Espejo</dc:creator>
  <cp:lastModifiedBy>Isabel Romero Espejo</cp:lastModifiedBy>
  <cp:revision>4</cp:revision>
  <dcterms:created xsi:type="dcterms:W3CDTF">2025-02-25T19:09:03Z</dcterms:created>
  <dcterms:modified xsi:type="dcterms:W3CDTF">2025-02-25T20:17:24Z</dcterms:modified>
</cp:coreProperties>
</file>