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097" autoAdjust="0"/>
  </p:normalViewPr>
  <p:slideViewPr>
    <p:cSldViewPr>
      <p:cViewPr varScale="1">
        <p:scale>
          <a:sx n="105" d="100"/>
          <a:sy n="105" d="100"/>
        </p:scale>
        <p:origin x="802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>
                <a:solidFill>
                  <a:schemeClr val="tx1"/>
                </a:solidFill>
              </a:rPr>
              <a:t>PAAF</a:t>
            </a:r>
          </a:p>
        </c:rich>
      </c:tx>
      <c:layout>
        <c:manualLayout>
          <c:xMode val="edge"/>
          <c:yMode val="edge"/>
          <c:x val="0.28377043355335996"/>
          <c:y val="4.57238916114179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2519036726661609"/>
          <c:w val="0.6715590030226527"/>
          <c:h val="0.544422901536298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F7F-47F4-A993-8B279045BB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F7F-47F4-A993-8B279045BB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F7F-47F4-A993-8B279045BB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2F7F-47F4-A993-8B279045BB8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2F7F-47F4-A993-8B279045BB8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2F7F-47F4-A993-8B279045BB8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2F7F-47F4-A993-8B279045BB8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2F7F-47F4-A993-8B279045BB8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2F7F-47F4-A993-8B279045BB83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2F7F-47F4-A993-8B279045BB83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2F7F-47F4-A993-8B279045BB83}"/>
              </c:ext>
            </c:extLst>
          </c:dPt>
          <c:cat>
            <c:strRef>
              <c:f>Hoja1!$A$1:$A$11</c:f>
              <c:strCache>
                <c:ptCount val="11"/>
                <c:pt idx="0">
                  <c:v>Sin evidencia de malignidad (19)</c:v>
                </c:pt>
                <c:pt idx="1">
                  <c:v>Muestra insuficiente (7)</c:v>
                </c:pt>
                <c:pt idx="2">
                  <c:v>Sarcoidosis (9)</c:v>
                </c:pt>
                <c:pt idx="3">
                  <c:v>Histiocitosis sinusal (1)</c:v>
                </c:pt>
                <c:pt idx="4">
                  <c:v>Antracosis (1)</c:v>
                </c:pt>
                <c:pt idx="5">
                  <c:v>Material hemático (3)</c:v>
                </c:pt>
                <c:pt idx="6">
                  <c:v>Ca. Microcítico (2)</c:v>
                </c:pt>
                <c:pt idx="7">
                  <c:v>Ca. Epidermoide (3)</c:v>
                </c:pt>
                <c:pt idx="8">
                  <c:v>Adenocarcinoma (4)</c:v>
                </c:pt>
                <c:pt idx="9">
                  <c:v>Ca. Células no pequeñas (1)</c:v>
                </c:pt>
                <c:pt idx="10">
                  <c:v>Linfoma Hodgkin (1)</c:v>
                </c:pt>
              </c:strCache>
            </c:strRef>
          </c:cat>
          <c:val>
            <c:numRef>
              <c:f>Hoja1!$B$1:$B$11</c:f>
              <c:numCache>
                <c:formatCode>General</c:formatCode>
                <c:ptCount val="11"/>
                <c:pt idx="0">
                  <c:v>19</c:v>
                </c:pt>
                <c:pt idx="1">
                  <c:v>7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4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2F7F-47F4-A993-8B279045BB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6604055488087535"/>
          <c:y val="0"/>
          <c:w val="0.42575561527646361"/>
          <c:h val="0.909199695608985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>
                <a:solidFill>
                  <a:schemeClr val="tx1"/>
                </a:solidFill>
              </a:rPr>
              <a:t>CrioEBUS</a:t>
            </a:r>
          </a:p>
        </c:rich>
      </c:tx>
      <c:layout>
        <c:manualLayout>
          <c:xMode val="edge"/>
          <c:yMode val="edge"/>
          <c:x val="0.55751817202109033"/>
          <c:y val="7.426153137318475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4813868315876556"/>
          <c:y val="0.2447705670551697"/>
          <c:w val="0.65186122824132675"/>
          <c:h val="0.60791379166237258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9E0B-4D15-A37C-E3AD22D18C5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9E0B-4D15-A37C-E3AD22D18C5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9E0B-4D15-A37C-E3AD22D18C5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9E0B-4D15-A37C-E3AD22D18C5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9E0B-4D15-A37C-E3AD22D18C5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9E0B-4D15-A37C-E3AD22D18C5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9E0B-4D15-A37C-E3AD22D18C5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9E0B-4D15-A37C-E3AD22D18C5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9E0B-4D15-A37C-E3AD22D18C5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9E0B-4D15-A37C-E3AD22D18C5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9E0B-4D15-A37C-E3AD22D18C55}"/>
              </c:ext>
            </c:extLst>
          </c:dPt>
          <c:cat>
            <c:strRef>
              <c:f>Hoja1!$A$13:$A$23</c:f>
              <c:strCache>
                <c:ptCount val="11"/>
                <c:pt idx="0">
                  <c:v>Negativo (11)</c:v>
                </c:pt>
                <c:pt idx="1">
                  <c:v>Sarcoidosis (18)</c:v>
                </c:pt>
                <c:pt idx="2">
                  <c:v>Linfoms hodgkin (4)</c:v>
                </c:pt>
                <c:pt idx="3">
                  <c:v>Linfom folicular (3)</c:v>
                </c:pt>
                <c:pt idx="4">
                  <c:v>Tumor tímico (1)</c:v>
                </c:pt>
                <c:pt idx="5">
                  <c:v>Antracosis (2)</c:v>
                </c:pt>
                <c:pt idx="6">
                  <c:v>Histiocitosis sinusal (1)</c:v>
                </c:pt>
                <c:pt idx="7">
                  <c:v>Ca. Microcítico (2)</c:v>
                </c:pt>
                <c:pt idx="8">
                  <c:v>Ca. Epidermoide (4)</c:v>
                </c:pt>
                <c:pt idx="9">
                  <c:v>Adenocarcinoma (4)</c:v>
                </c:pt>
                <c:pt idx="10">
                  <c:v>MTX Ca. Renal  (1)</c:v>
                </c:pt>
              </c:strCache>
            </c:strRef>
          </c:cat>
          <c:val>
            <c:numRef>
              <c:f>Hoja1!$B$13:$B$23</c:f>
              <c:numCache>
                <c:formatCode>General</c:formatCode>
                <c:ptCount val="11"/>
                <c:pt idx="0">
                  <c:v>11</c:v>
                </c:pt>
                <c:pt idx="1">
                  <c:v>18</c:v>
                </c:pt>
                <c:pt idx="2">
                  <c:v>4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9E0B-4D15-A37C-E3AD22D18C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9896323317201872E-3"/>
          <c:y val="3.2429907339465193E-2"/>
          <c:w val="0.43642134889385964"/>
          <c:h val="0.893573915120902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27/02/2025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403648" y="-15602"/>
            <a:ext cx="7772400" cy="1296144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Análisis de la rentabilidad diagnóstica del </a:t>
            </a:r>
            <a:r>
              <a:rPr lang="es-E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b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E5A55CC-98E8-0EC2-AD04-999F724EE7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979712" y="699542"/>
            <a:ext cx="684076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A. Aís Daza, I. Castillo Rivillas, S. Gutiérrez Hernández, A. Carmona Gonzále</a:t>
            </a:r>
            <a:r>
              <a:rPr lang="es-ES" altLang="es-ES" sz="1200" dirty="0">
                <a:solidFill>
                  <a:schemeClr val="tx1"/>
                </a:solidFill>
                <a:latin typeface="Arial" panose="020B0604020202020204" pitchFamily="34" charset="0"/>
              </a:rPr>
              <a:t>z, J. Rodríguez Fernández, C. García Polo, A. Arnedillo Muñoz</a:t>
            </a:r>
            <a:endParaRPr kumimoji="0" lang="es-ES" altLang="es-E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3DF6328-3072-16C6-C637-5B44B87FF136}"/>
              </a:ext>
            </a:extLst>
          </p:cNvPr>
          <p:cNvSpPr/>
          <p:nvPr/>
        </p:nvSpPr>
        <p:spPr>
          <a:xfrm>
            <a:off x="225514" y="1342507"/>
            <a:ext cx="1368152" cy="435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AC336D6-EC84-37CD-40D4-6030455C07EC}"/>
              </a:ext>
            </a:extLst>
          </p:cNvPr>
          <p:cNvSpPr txBox="1"/>
          <p:nvPr/>
        </p:nvSpPr>
        <p:spPr>
          <a:xfrm>
            <a:off x="225514" y="1368829"/>
            <a:ext cx="153817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Introducción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F219DAE-0601-32D7-D145-A8AB826536D7}"/>
              </a:ext>
            </a:extLst>
          </p:cNvPr>
          <p:cNvSpPr/>
          <p:nvPr/>
        </p:nvSpPr>
        <p:spPr>
          <a:xfrm>
            <a:off x="225514" y="1868160"/>
            <a:ext cx="3194358" cy="27761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6E9F131-656B-021F-BE68-074C31262055}"/>
              </a:ext>
            </a:extLst>
          </p:cNvPr>
          <p:cNvSpPr txBox="1"/>
          <p:nvPr/>
        </p:nvSpPr>
        <p:spPr>
          <a:xfrm>
            <a:off x="261867" y="1981001"/>
            <a:ext cx="3121652" cy="2904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criobiopsia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por EBUS de adenopatías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hilomediastínicas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ha demostrado su eficacia para la identificación de enfermedades en las que la punción por aspiración con aguja fina (EBUS-TBNA) con EBUS no era tan rentable.</a:t>
            </a:r>
            <a:endParaRPr lang="es-ES" sz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objetivo de este estudio fue comparar la rentabilidad del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frente a EBUS-TBNA en el diagnóstico de síndromes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linfoproliferativos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(SLP) y enfermedades granulomatosas (EG). </a:t>
            </a:r>
            <a:endParaRPr lang="es-ES" sz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es-ES" sz="1500" dirty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944E375-401E-E1FF-615C-38BD3629F708}"/>
              </a:ext>
            </a:extLst>
          </p:cNvPr>
          <p:cNvSpPr/>
          <p:nvPr/>
        </p:nvSpPr>
        <p:spPr>
          <a:xfrm>
            <a:off x="3624741" y="1323537"/>
            <a:ext cx="2171906" cy="435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54478A2B-BB03-5AF7-B815-DA9CD35C91D3}"/>
              </a:ext>
            </a:extLst>
          </p:cNvPr>
          <p:cNvSpPr txBox="1"/>
          <p:nvPr/>
        </p:nvSpPr>
        <p:spPr>
          <a:xfrm>
            <a:off x="3680268" y="1368829"/>
            <a:ext cx="225988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b="1" dirty="0"/>
              <a:t>Material y métodos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AD0246D-D15F-60C8-0C4E-69CB4D69CA57}"/>
              </a:ext>
            </a:extLst>
          </p:cNvPr>
          <p:cNvSpPr/>
          <p:nvPr/>
        </p:nvSpPr>
        <p:spPr>
          <a:xfrm>
            <a:off x="3615605" y="1868160"/>
            <a:ext cx="5293746" cy="7674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6E558F90-DF58-84DC-75C1-325CADF47E97}"/>
              </a:ext>
            </a:extLst>
          </p:cNvPr>
          <p:cNvSpPr txBox="1"/>
          <p:nvPr/>
        </p:nvSpPr>
        <p:spPr>
          <a:xfrm>
            <a:off x="3667578" y="1940808"/>
            <a:ext cx="5214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 realizó un estudio observacional y prospectivo, en el que a cada paciente con sospecha de SLP y/o EG se le aplicaron ambas técnicas (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y EBUS-TBNA) y se analizaron los resultados obtenidos. </a:t>
            </a:r>
            <a:endParaRPr lang="es-ES" sz="1600" dirty="0"/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9BEB2D53-B0F1-6FA4-FB9C-D11530C66D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8299213"/>
              </p:ext>
            </p:extLst>
          </p:nvPr>
        </p:nvGraphicFramePr>
        <p:xfrm>
          <a:off x="3615605" y="2723997"/>
          <a:ext cx="5293746" cy="23385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3686">
                  <a:extLst>
                    <a:ext uri="{9D8B030D-6E8A-4147-A177-3AD203B41FA5}">
                      <a16:colId xmlns:a16="http://schemas.microsoft.com/office/drawing/2014/main" val="3994021246"/>
                    </a:ext>
                  </a:extLst>
                </a:gridCol>
                <a:gridCol w="3900060">
                  <a:extLst>
                    <a:ext uri="{9D8B030D-6E8A-4147-A177-3AD203B41FA5}">
                      <a16:colId xmlns:a16="http://schemas.microsoft.com/office/drawing/2014/main" val="4214584314"/>
                    </a:ext>
                  </a:extLst>
                </a:gridCol>
              </a:tblGrid>
              <a:tr h="285699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0846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 = 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 varones y 15 mujeres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20343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60±12 años</a:t>
                      </a:r>
                      <a:endParaRPr lang="es-E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5894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fumadores activos o exfumadores</a:t>
                      </a:r>
                      <a:endParaRPr lang="es-ES" sz="11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716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Sospecha de 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neoplasia pulmonar, síndrome </a:t>
                      </a:r>
                      <a:r>
                        <a:rPr lang="es-ES" sz="1100" kern="1200" dirty="0" err="1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linfoproliferativo</a:t>
                      </a:r>
                      <a:r>
                        <a:rPr lang="es-ES" sz="11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 sarcoidosis (68,6%) 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Progresión de patología previa (29,4%)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875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s-ES" sz="11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1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Molestias faríngeas (11,8%)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Sangrado leve (3,9%)</a:t>
                      </a:r>
                    </a:p>
                    <a:p>
                      <a:pPr marL="171450" indent="-171450" algn="ctr">
                        <a:buFont typeface="Arial" panose="020B0604020202020204" pitchFamily="34" charset="0"/>
                        <a:buChar char="•"/>
                      </a:pPr>
                      <a:r>
                        <a:rPr lang="es-ES" sz="11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Ninguna (78,4%)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2672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74FDA05F-C095-C8C2-F587-85A6ABFB092D}"/>
              </a:ext>
            </a:extLst>
          </p:cNvPr>
          <p:cNvSpPr/>
          <p:nvPr/>
        </p:nvSpPr>
        <p:spPr>
          <a:xfrm>
            <a:off x="125506" y="4137388"/>
            <a:ext cx="4446494" cy="84753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91214A12-59DF-6FAE-70EC-A31575363F93}"/>
              </a:ext>
            </a:extLst>
          </p:cNvPr>
          <p:cNvSpPr/>
          <p:nvPr/>
        </p:nvSpPr>
        <p:spPr>
          <a:xfrm>
            <a:off x="1979712" y="771550"/>
            <a:ext cx="1513993" cy="4354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0F69FA2F-0E67-CC03-BEAC-4D69C34C626D}"/>
              </a:ext>
            </a:extLst>
          </p:cNvPr>
          <p:cNvSpPr/>
          <p:nvPr/>
        </p:nvSpPr>
        <p:spPr>
          <a:xfrm>
            <a:off x="125506" y="1338788"/>
            <a:ext cx="4446494" cy="2097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C64B31-B5DE-15BE-DFBE-F5E12E697FB7}"/>
              </a:ext>
            </a:extLst>
          </p:cNvPr>
          <p:cNvSpPr txBox="1"/>
          <p:nvPr/>
        </p:nvSpPr>
        <p:spPr>
          <a:xfrm>
            <a:off x="179512" y="1371849"/>
            <a:ext cx="4320480" cy="1959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 rentabilidad diagnóstica del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fue del 92,1% mientras que del EBUS-TBNA fue del 39,2%. Los 4 casos no diagnosticados por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fueron diagnosticados por BAG pulmonar (2) y biopsia quirúrgica (2). </a:t>
            </a:r>
            <a:endParaRPr lang="es-ES" sz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 </a:t>
            </a:r>
            <a:r>
              <a:rPr lang="es-ES" sz="1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fue significativamente más rentable que el EBUS-TBNA para el diagnóstico de SLP (87,5% vs 12,5%, p&lt;0,01) y sarcoidosis (100% vs 50%, p&lt;0.0001).  En cuanto al cáncer de pulmón, no se encontraron diferencias significativas (100% vs 90%).</a:t>
            </a:r>
            <a:endParaRPr lang="es-ES" sz="12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3A000F0-F3D1-242E-587F-152EB47E670E}"/>
              </a:ext>
            </a:extLst>
          </p:cNvPr>
          <p:cNvSpPr txBox="1"/>
          <p:nvPr/>
        </p:nvSpPr>
        <p:spPr>
          <a:xfrm>
            <a:off x="2052631" y="804610"/>
            <a:ext cx="1495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F2B19969-0501-C721-6DAF-6452DFB85E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632" y="-198556"/>
            <a:ext cx="7772400" cy="1335922"/>
          </a:xfrm>
        </p:spPr>
        <p:txBody>
          <a:bodyPr>
            <a:normAutofit/>
          </a:bodyPr>
          <a:lstStyle/>
          <a:p>
            <a:r>
              <a:rPr lang="es-ES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Análisis de la rentabilidad diagnóstica del </a:t>
            </a:r>
            <a:r>
              <a:rPr lang="es-ES" sz="2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CrioEBUS</a:t>
            </a:r>
            <a:br>
              <a:rPr lang="es-ES" sz="24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s-E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86FAB9-03ED-1AA6-9109-82EFA810A756}"/>
              </a:ext>
            </a:extLst>
          </p:cNvPr>
          <p:cNvSpPr txBox="1"/>
          <p:nvPr/>
        </p:nvSpPr>
        <p:spPr>
          <a:xfrm>
            <a:off x="125506" y="4153924"/>
            <a:ext cx="43744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En nuestra experiencia, 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CrioEBUS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es más rentable que el EBUS-TBNA en el diagnóstico de SLP y EG, por lo que debe ser la técnica de elección cuando se sospechan estas patologías.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36A38B11-D6C2-DCCB-95B9-CE908ED8E97C}"/>
              </a:ext>
            </a:extLst>
          </p:cNvPr>
          <p:cNvSpPr/>
          <p:nvPr/>
        </p:nvSpPr>
        <p:spPr>
          <a:xfrm>
            <a:off x="125506" y="3610511"/>
            <a:ext cx="1513993" cy="3522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96A6B84-65A0-516F-98D9-42EFEB80D9D0}"/>
              </a:ext>
            </a:extLst>
          </p:cNvPr>
          <p:cNvSpPr txBox="1"/>
          <p:nvPr/>
        </p:nvSpPr>
        <p:spPr>
          <a:xfrm>
            <a:off x="125505" y="3609927"/>
            <a:ext cx="1588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5A810685-2DC2-956C-EB82-7C5BCF01C3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781568"/>
              </p:ext>
            </p:extLst>
          </p:nvPr>
        </p:nvGraphicFramePr>
        <p:xfrm>
          <a:off x="4718037" y="627534"/>
          <a:ext cx="4176464" cy="22379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Gráfico 16">
            <a:extLst>
              <a:ext uri="{FF2B5EF4-FFF2-40B4-BE49-F238E27FC236}">
                <a16:creationId xmlns:a16="http://schemas.microsoft.com/office/drawing/2014/main" id="{94D39C20-D533-24BC-F1BD-8A09BF32062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061636"/>
              </p:ext>
            </p:extLst>
          </p:nvPr>
        </p:nvGraphicFramePr>
        <p:xfrm>
          <a:off x="4646488" y="2715766"/>
          <a:ext cx="4248014" cy="234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345</Words>
  <Application>Microsoft Office PowerPoint</Application>
  <PresentationFormat>Presentación en pantalla (16:9)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Análisis de la rentabilidad diagnóstica del CrioEBUS </vt:lpstr>
      <vt:lpstr>Análisis de la rentabilidad diagnóstica del CrioEBUS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Aureliano Aís Daza</cp:lastModifiedBy>
  <cp:revision>22</cp:revision>
  <dcterms:created xsi:type="dcterms:W3CDTF">2024-02-05T13:08:18Z</dcterms:created>
  <dcterms:modified xsi:type="dcterms:W3CDTF">2025-02-27T16:16:29Z</dcterms:modified>
</cp:coreProperties>
</file>