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FB1FF49-8BDD-409B-B2BD-DC0C7780DE93}">
  <a:tblStyle styleId="{0FB1FF49-8BDD-409B-B2BD-DC0C7780DE9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0" d="100"/>
          <a:sy n="70" d="100"/>
        </p:scale>
        <p:origin x="713" y="2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37008cc4e0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37008cc4e0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722313" y="3305176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457200" y="900113"/>
            <a:ext cx="4038600" cy="25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4648200" y="900113"/>
            <a:ext cx="4038600" cy="25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00" cy="4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00" cy="29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3"/>
          </p:nvPr>
        </p:nvSpPr>
        <p:spPr>
          <a:xfrm>
            <a:off x="4645026" y="1151335"/>
            <a:ext cx="4041900" cy="4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4645026" y="1631156"/>
            <a:ext cx="4041900" cy="29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ólo el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1" y="204787"/>
            <a:ext cx="3008400" cy="8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00" cy="438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1" y="1076326"/>
            <a:ext cx="3008400" cy="35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4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874750" y="-1217399"/>
            <a:ext cx="339450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6012600" y="771581"/>
            <a:ext cx="32910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821600" y="-1209619"/>
            <a:ext cx="329100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/>
        </p:nvSpPr>
        <p:spPr>
          <a:xfrm>
            <a:off x="1903325" y="838350"/>
            <a:ext cx="7126200" cy="71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E. Sanchez Calle</a:t>
            </a:r>
            <a:r>
              <a:rPr lang="e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J. Hernández Borge, J. Lopez Rodriguez, L. Galan Ledesma, R. Morante Espada, JA. Márquez Alba, A. Mendez Villaverde, MB. Pires Manso, P. Iñigo Naranjo, S. Hernández Gómez, A. Sanz Cabrera.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107916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Servicio de Neumología. Hospital Universitario de Badajoz.</a:t>
            </a:r>
            <a:endParaRPr sz="3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407700" y="1925850"/>
            <a:ext cx="3908700" cy="8844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CC9C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" sz="11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Conocer el grado de conocimiento, la opinión y las expectativas acerca de las nuevas tecnologías sanitarias digitales entre los pacientes de neumología del área de Salud de Badajoz.</a:t>
            </a:r>
            <a:endParaRPr sz="11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407700" y="1552050"/>
            <a:ext cx="2367900" cy="37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OBJETIVO</a:t>
            </a:r>
            <a:endParaRPr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7" name="Google Shape;87;p13"/>
          <p:cNvSpPr txBox="1"/>
          <p:nvPr/>
        </p:nvSpPr>
        <p:spPr>
          <a:xfrm>
            <a:off x="407700" y="3217525"/>
            <a:ext cx="3908700" cy="1767300"/>
          </a:xfrm>
          <a:prstGeom prst="rect">
            <a:avLst/>
          </a:prstGeom>
          <a:noFill/>
          <a:ln w="19050" cap="flat" cmpd="sng">
            <a:solidFill>
              <a:srgbClr val="CC9C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Cuestionario anónimo autoadministrado y de respuesta cerrada. </a:t>
            </a:r>
            <a:endParaRPr sz="11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s" sz="11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Se reclutaron pacientes durante cuatro semanas consecutivas de una consulta de neumología general del Hospital Universitario de Badajoz. </a:t>
            </a:r>
            <a:endParaRPr sz="11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s" sz="11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Se realizó un análisis descriptivo, comparativo y multivariante, así como de clusters mediante un procedimiento bietápico.</a:t>
            </a:r>
            <a:endParaRPr sz="11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15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8" name="Google Shape;88;p13"/>
          <p:cNvSpPr txBox="1"/>
          <p:nvPr/>
        </p:nvSpPr>
        <p:spPr>
          <a:xfrm>
            <a:off x="407700" y="2871975"/>
            <a:ext cx="2152500" cy="2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METODOLOGÍA</a:t>
            </a:r>
            <a:endParaRPr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4871775" y="2073250"/>
            <a:ext cx="3942600" cy="2787900"/>
          </a:xfrm>
          <a:prstGeom prst="rect">
            <a:avLst/>
          </a:prstGeom>
          <a:solidFill>
            <a:srgbClr val="F7EAFF"/>
          </a:solidFill>
          <a:ln w="19050" cap="flat" cmpd="sng">
            <a:solidFill>
              <a:srgbClr val="CC9C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Se incluyeron 105 pacientes (54.3% hombres, edad media 61±16.3 años).</a:t>
            </a:r>
            <a:endParaRPr sz="11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just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s" sz="11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El 56.2% disponían de las tecnologías adecuadas para implementar programas de telesalud. </a:t>
            </a:r>
            <a:endParaRPr sz="11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just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s" sz="11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La carencia de tecnologías fue más frecuente en los pacientes de más edad, polimedicados, de ámbito rural, con un nivel bajo de estudios, con un manejo inadecuado del teléfono móvil o del ordenador personal, y con una mala opinión de los sistemas de telesalud (p&lt;0.05).</a:t>
            </a:r>
            <a:endParaRPr sz="11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just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s" sz="11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Sólo el 39% tenían conocimientos adecuados para implementar programas de telesalud relacionándose con variables similares a la falta de tecnologías.</a:t>
            </a:r>
            <a:endParaRPr sz="11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11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0" name="Google Shape;90;p13"/>
          <p:cNvSpPr txBox="1"/>
          <p:nvPr/>
        </p:nvSpPr>
        <p:spPr>
          <a:xfrm>
            <a:off x="6446475" y="1699450"/>
            <a:ext cx="2367900" cy="37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RESULTADOS</a:t>
            </a:r>
            <a:endParaRPr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1" name="Google Shape;91;p13"/>
          <p:cNvSpPr txBox="1"/>
          <p:nvPr/>
        </p:nvSpPr>
        <p:spPr>
          <a:xfrm>
            <a:off x="2141225" y="215250"/>
            <a:ext cx="6673200" cy="623100"/>
          </a:xfrm>
          <a:prstGeom prst="rect">
            <a:avLst/>
          </a:prstGeom>
          <a:solidFill>
            <a:schemeClr val="lt1"/>
          </a:solidFill>
          <a:ln w="28575" cap="flat" cmpd="sng">
            <a:solidFill>
              <a:srgbClr val="CC9C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5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DIFICULTADES EN LA IMPLANTACIÓN DE SISTEMAS DE E-SALUD. LA PERSPECTIVA DEL PACIENTE.</a:t>
            </a:r>
            <a:endParaRPr sz="36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4"/>
          <p:cNvSpPr txBox="1"/>
          <p:nvPr/>
        </p:nvSpPr>
        <p:spPr>
          <a:xfrm>
            <a:off x="343877" y="4116600"/>
            <a:ext cx="8051323" cy="891300"/>
          </a:xfrm>
          <a:prstGeom prst="rect">
            <a:avLst/>
          </a:prstGeom>
          <a:solidFill>
            <a:srgbClr val="F7EAFF"/>
          </a:solidFill>
          <a:ln w="19050" cap="flat" cmpd="sng">
            <a:solidFill>
              <a:srgbClr val="CC9CE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Verdana"/>
              <a:buChar char="●"/>
            </a:pPr>
            <a:r>
              <a:rPr lang="es" sz="11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La falta de tecnologías o de conocimientos en tecnologías de salud digital es elevada en nuestro medio.</a:t>
            </a:r>
            <a:endParaRPr sz="11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Verdana"/>
              <a:buChar char="●"/>
            </a:pPr>
            <a:r>
              <a:rPr lang="es" sz="11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Nuestros resultados parecen indicar que los pacientes más necesitados son los que cuentan con menos accesibilidad a las nuevas tecnologías de e-Salud.</a:t>
            </a:r>
            <a:endParaRPr sz="11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1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 txBox="1"/>
          <p:nvPr/>
        </p:nvSpPr>
        <p:spPr>
          <a:xfrm>
            <a:off x="748800" y="3680434"/>
            <a:ext cx="1977600" cy="3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300" b="1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CONCLUSIONES</a:t>
            </a:r>
            <a:endParaRPr sz="1300" b="1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aphicFrame>
        <p:nvGraphicFramePr>
          <p:cNvPr id="98" name="Google Shape;98;p14"/>
          <p:cNvGraphicFramePr/>
          <p:nvPr>
            <p:extLst>
              <p:ext uri="{D42A27DB-BD31-4B8C-83A1-F6EECF244321}">
                <p14:modId xmlns:p14="http://schemas.microsoft.com/office/powerpoint/2010/main" val="2477162214"/>
              </p:ext>
            </p:extLst>
          </p:nvPr>
        </p:nvGraphicFramePr>
        <p:xfrm>
          <a:off x="273538" y="1299358"/>
          <a:ext cx="3828163" cy="2074776"/>
        </p:xfrm>
        <a:graphic>
          <a:graphicData uri="http://schemas.openxmlformats.org/drawingml/2006/table">
            <a:tbl>
              <a:tblPr>
                <a:noFill/>
                <a:tableStyleId>{0FB1FF49-8BDD-409B-B2BD-DC0C7780DE93}</a:tableStyleId>
              </a:tblPr>
              <a:tblGrid>
                <a:gridCol w="14881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99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99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9347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solidFill>
                            <a:srgbClr val="0B539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VARIABLES</a:t>
                      </a:r>
                      <a:endParaRPr sz="1200">
                        <a:solidFill>
                          <a:srgbClr val="0B539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solidFill>
                            <a:srgbClr val="0B539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CLUSTER 1</a:t>
                      </a:r>
                      <a:endParaRPr sz="1200">
                        <a:solidFill>
                          <a:srgbClr val="0B539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solidFill>
                            <a:srgbClr val="0B539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CLUSTER 2</a:t>
                      </a:r>
                      <a:endParaRPr sz="1200">
                        <a:solidFill>
                          <a:srgbClr val="0B539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B539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347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 dirty="0">
                          <a:solidFill>
                            <a:srgbClr val="0B539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Género masculino</a:t>
                      </a:r>
                      <a:endParaRPr sz="1200" dirty="0">
                        <a:solidFill>
                          <a:srgbClr val="0B539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solidFill>
                            <a:srgbClr val="0B539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60%</a:t>
                      </a:r>
                      <a:endParaRPr sz="1200">
                        <a:solidFill>
                          <a:srgbClr val="0B539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solidFill>
                            <a:srgbClr val="0B539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48%</a:t>
                      </a:r>
                      <a:endParaRPr sz="1200">
                        <a:solidFill>
                          <a:srgbClr val="0B539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347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 dirty="0">
                          <a:solidFill>
                            <a:srgbClr val="0B539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Dispone E-Salud*</a:t>
                      </a:r>
                      <a:endParaRPr sz="1200" dirty="0">
                        <a:solidFill>
                          <a:srgbClr val="0B539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solidFill>
                            <a:srgbClr val="0B539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89%</a:t>
                      </a:r>
                      <a:endParaRPr sz="1200">
                        <a:solidFill>
                          <a:srgbClr val="0B539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solidFill>
                            <a:srgbClr val="0B539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20%</a:t>
                      </a:r>
                      <a:endParaRPr sz="1200">
                        <a:solidFill>
                          <a:srgbClr val="0B539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9347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 dirty="0">
                          <a:solidFill>
                            <a:srgbClr val="0B539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Conocimiento E-S*</a:t>
                      </a:r>
                      <a:endParaRPr sz="1200" dirty="0">
                        <a:solidFill>
                          <a:srgbClr val="0B539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solidFill>
                            <a:srgbClr val="0B539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67%</a:t>
                      </a:r>
                      <a:endParaRPr sz="1200">
                        <a:solidFill>
                          <a:srgbClr val="0B539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solidFill>
                            <a:srgbClr val="0B539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10%</a:t>
                      </a:r>
                      <a:endParaRPr sz="1200">
                        <a:solidFill>
                          <a:srgbClr val="0B539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9347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 dirty="0">
                          <a:solidFill>
                            <a:srgbClr val="0B539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Maneja movil*</a:t>
                      </a:r>
                      <a:endParaRPr sz="1200" dirty="0">
                        <a:solidFill>
                          <a:srgbClr val="0B539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solidFill>
                            <a:srgbClr val="0B539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89%</a:t>
                      </a:r>
                      <a:endParaRPr sz="1200">
                        <a:solidFill>
                          <a:srgbClr val="0B539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solidFill>
                            <a:srgbClr val="0B539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62%</a:t>
                      </a:r>
                      <a:endParaRPr sz="1200">
                        <a:solidFill>
                          <a:srgbClr val="0B539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9347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 dirty="0">
                          <a:solidFill>
                            <a:srgbClr val="0B539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Maneja ordenador*</a:t>
                      </a:r>
                      <a:endParaRPr sz="1200" dirty="0">
                        <a:solidFill>
                          <a:srgbClr val="0B539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solidFill>
                            <a:srgbClr val="0B539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65%</a:t>
                      </a:r>
                      <a:endParaRPr sz="1200">
                        <a:solidFill>
                          <a:srgbClr val="0B539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solidFill>
                            <a:srgbClr val="0B539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4%</a:t>
                      </a:r>
                      <a:endParaRPr sz="1200">
                        <a:solidFill>
                          <a:srgbClr val="0B539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9347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 dirty="0">
                          <a:solidFill>
                            <a:srgbClr val="0B539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Cree beneficioso E-S*</a:t>
                      </a:r>
                      <a:endParaRPr sz="1200" dirty="0">
                        <a:solidFill>
                          <a:srgbClr val="0B539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 dirty="0">
                          <a:solidFill>
                            <a:srgbClr val="0B539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65%</a:t>
                      </a:r>
                      <a:endParaRPr sz="1200" dirty="0">
                        <a:solidFill>
                          <a:srgbClr val="0B539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>
                          <a:solidFill>
                            <a:srgbClr val="0B539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42%</a:t>
                      </a:r>
                      <a:endParaRPr sz="1200">
                        <a:solidFill>
                          <a:srgbClr val="0B539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FE2F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9347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 dirty="0">
                          <a:solidFill>
                            <a:srgbClr val="0B539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Dispuesto utilizar E-S*</a:t>
                      </a:r>
                      <a:endParaRPr sz="1200" dirty="0">
                        <a:solidFill>
                          <a:srgbClr val="0B539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891A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 dirty="0">
                          <a:solidFill>
                            <a:srgbClr val="0B539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22%</a:t>
                      </a:r>
                      <a:endParaRPr sz="1200" dirty="0">
                        <a:solidFill>
                          <a:srgbClr val="0B539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891A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1200" dirty="0">
                          <a:solidFill>
                            <a:srgbClr val="0B5394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54%</a:t>
                      </a:r>
                      <a:endParaRPr sz="1200" dirty="0">
                        <a:solidFill>
                          <a:srgbClr val="0B5394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5891A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9" name="Google Shape;99;p14"/>
          <p:cNvSpPr txBox="1"/>
          <p:nvPr/>
        </p:nvSpPr>
        <p:spPr>
          <a:xfrm>
            <a:off x="1103392" y="227424"/>
            <a:ext cx="3266146" cy="361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dirty="0">
                <a:solidFill>
                  <a:srgbClr val="0070C0"/>
                </a:solidFill>
                <a:latin typeface="Verdana"/>
                <a:ea typeface="Verdana"/>
                <a:cs typeface="Verdana"/>
                <a:sym typeface="Verdana"/>
              </a:rPr>
              <a:t>Tabla 1.</a:t>
            </a:r>
            <a:r>
              <a:rPr lang="es" sz="1100" i="1" dirty="0">
                <a:solidFill>
                  <a:srgbClr val="0070C0"/>
                </a:solidFill>
                <a:latin typeface="Verdana"/>
                <a:ea typeface="Verdana"/>
                <a:cs typeface="Verdana"/>
                <a:sym typeface="Verdana"/>
              </a:rPr>
              <a:t> Análisis comparativo en función de disposición de tecnologías para implantación de programas de telesalud</a:t>
            </a:r>
            <a:r>
              <a:rPr lang="es" sz="1200" i="1" dirty="0">
                <a:solidFill>
                  <a:srgbClr val="0070C0"/>
                </a:solidFill>
                <a:latin typeface="Verdana"/>
                <a:ea typeface="Verdana"/>
                <a:cs typeface="Verdana"/>
                <a:sym typeface="Verdana"/>
              </a:rPr>
              <a:t>.</a:t>
            </a:r>
            <a:endParaRPr sz="1200" i="1" dirty="0">
              <a:solidFill>
                <a:srgbClr val="0070C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0" name="Google Shape;100;p14"/>
          <p:cNvSpPr txBox="1"/>
          <p:nvPr/>
        </p:nvSpPr>
        <p:spPr>
          <a:xfrm>
            <a:off x="194578" y="3374134"/>
            <a:ext cx="3638700" cy="2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Tabla 2. </a:t>
            </a:r>
            <a:r>
              <a:rPr lang="es" sz="1200" i="1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Análisis comparativo de los clusters</a:t>
            </a:r>
            <a:r>
              <a:rPr lang="es" sz="700" i="1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000" i="1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*p&lt;0.05</a:t>
            </a:r>
            <a:endParaRPr sz="1000" i="1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F81BB6A7-612C-3EA6-0AC0-A1E9827CE4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19192"/>
              </p:ext>
            </p:extLst>
          </p:nvPr>
        </p:nvGraphicFramePr>
        <p:xfrm>
          <a:off x="4423508" y="46791"/>
          <a:ext cx="4695124" cy="40698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1533">
                  <a:extLst>
                    <a:ext uri="{9D8B030D-6E8A-4147-A177-3AD203B41FA5}">
                      <a16:colId xmlns:a16="http://schemas.microsoft.com/office/drawing/2014/main" val="3646937816"/>
                    </a:ext>
                  </a:extLst>
                </a:gridCol>
                <a:gridCol w="1093987">
                  <a:extLst>
                    <a:ext uri="{9D8B030D-6E8A-4147-A177-3AD203B41FA5}">
                      <a16:colId xmlns:a16="http://schemas.microsoft.com/office/drawing/2014/main" val="1090043204"/>
                    </a:ext>
                  </a:extLst>
                </a:gridCol>
                <a:gridCol w="1165025">
                  <a:extLst>
                    <a:ext uri="{9D8B030D-6E8A-4147-A177-3AD203B41FA5}">
                      <a16:colId xmlns:a16="http://schemas.microsoft.com/office/drawing/2014/main" val="2099233229"/>
                    </a:ext>
                  </a:extLst>
                </a:gridCol>
                <a:gridCol w="744579">
                  <a:extLst>
                    <a:ext uri="{9D8B030D-6E8A-4147-A177-3AD203B41FA5}">
                      <a16:colId xmlns:a16="http://schemas.microsoft.com/office/drawing/2014/main" val="2796116195"/>
                    </a:ext>
                  </a:extLst>
                </a:gridCol>
              </a:tblGrid>
              <a:tr h="246412">
                <a:tc>
                  <a:txBody>
                    <a:bodyPr/>
                    <a:lstStyle/>
                    <a:p>
                      <a:r>
                        <a:rPr lang="es-ES" sz="1200" dirty="0"/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 err="1"/>
                        <a:t>Tecnol</a:t>
                      </a:r>
                      <a:r>
                        <a:rPr lang="es-ES" sz="1200" dirty="0"/>
                        <a:t> 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51154"/>
                  </a:ext>
                </a:extLst>
              </a:tr>
              <a:tr h="425063">
                <a:tc>
                  <a:txBody>
                    <a:bodyPr/>
                    <a:lstStyle/>
                    <a:p>
                      <a:r>
                        <a:rPr lang="es-ES" sz="1200" dirty="0"/>
                        <a:t>Rural</a:t>
                      </a:r>
                    </a:p>
                    <a:p>
                      <a:r>
                        <a:rPr lang="es-ES" sz="1200" dirty="0">
                          <a:solidFill>
                            <a:srgbClr val="FF0000"/>
                          </a:solidFill>
                        </a:rPr>
                        <a:t>Urbano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43.2%</a:t>
                      </a:r>
                    </a:p>
                    <a:p>
                      <a:r>
                        <a:rPr lang="es-ES" sz="1200" dirty="0">
                          <a:solidFill>
                            <a:srgbClr val="FF0000"/>
                          </a:solidFill>
                        </a:rPr>
                        <a:t>63.2%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56.8%</a:t>
                      </a:r>
                    </a:p>
                    <a:p>
                      <a:r>
                        <a:rPr lang="es-ES" sz="1200" dirty="0">
                          <a:solidFill>
                            <a:srgbClr val="FF0000"/>
                          </a:solidFill>
                        </a:rPr>
                        <a:t>36.8%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0.06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806206"/>
                  </a:ext>
                </a:extLst>
              </a:tr>
              <a:tr h="425063">
                <a:tc>
                  <a:txBody>
                    <a:bodyPr/>
                    <a:lstStyle/>
                    <a:p>
                      <a:r>
                        <a:rPr lang="es-ES" sz="1200" dirty="0"/>
                        <a:t>No estudios</a:t>
                      </a:r>
                    </a:p>
                    <a:p>
                      <a:r>
                        <a:rPr lang="es-ES" sz="1200" dirty="0">
                          <a:solidFill>
                            <a:srgbClr val="FF0000"/>
                          </a:solidFill>
                        </a:rPr>
                        <a:t>Universidad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24%</a:t>
                      </a:r>
                    </a:p>
                    <a:p>
                      <a:r>
                        <a:rPr lang="es-ES" sz="1200" dirty="0">
                          <a:solidFill>
                            <a:srgbClr val="FF0000"/>
                          </a:solidFill>
                        </a:rPr>
                        <a:t>88.2%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76%</a:t>
                      </a:r>
                    </a:p>
                    <a:p>
                      <a:r>
                        <a:rPr lang="es-ES" sz="1200" dirty="0">
                          <a:solidFill>
                            <a:srgbClr val="FF0000"/>
                          </a:solidFill>
                        </a:rPr>
                        <a:t>11.8%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0.0005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618789"/>
                  </a:ext>
                </a:extLst>
              </a:tr>
              <a:tr h="425063">
                <a:tc>
                  <a:txBody>
                    <a:bodyPr/>
                    <a:lstStyle/>
                    <a:p>
                      <a:r>
                        <a:rPr lang="es-ES" sz="1200" dirty="0">
                          <a:solidFill>
                            <a:schemeClr val="tx1"/>
                          </a:solidFill>
                        </a:rPr>
                        <a:t>Parado-jubilado</a:t>
                      </a:r>
                    </a:p>
                    <a:p>
                      <a:r>
                        <a:rPr lang="es-ES" sz="1200" dirty="0">
                          <a:solidFill>
                            <a:srgbClr val="FF0000"/>
                          </a:solidFill>
                        </a:rPr>
                        <a:t>Activo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solidFill>
                            <a:schemeClr val="tx1"/>
                          </a:solidFill>
                        </a:rPr>
                        <a:t>43.1%</a:t>
                      </a:r>
                    </a:p>
                    <a:p>
                      <a:r>
                        <a:rPr lang="es-ES" sz="1200" dirty="0">
                          <a:solidFill>
                            <a:srgbClr val="FF0000"/>
                          </a:solidFill>
                        </a:rPr>
                        <a:t>77.5%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solidFill>
                            <a:schemeClr val="tx1"/>
                          </a:solidFill>
                        </a:rPr>
                        <a:t>56.9%</a:t>
                      </a:r>
                    </a:p>
                    <a:p>
                      <a:r>
                        <a:rPr lang="es-ES" sz="1200" dirty="0">
                          <a:solidFill>
                            <a:srgbClr val="FF0000"/>
                          </a:solidFill>
                        </a:rPr>
                        <a:t>22.5%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0.001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2190414"/>
                  </a:ext>
                </a:extLst>
              </a:tr>
              <a:tr h="425063">
                <a:tc>
                  <a:txBody>
                    <a:bodyPr/>
                    <a:lstStyle/>
                    <a:p>
                      <a:r>
                        <a:rPr lang="es-ES" sz="1200" dirty="0" err="1"/>
                        <a:t>Enf</a:t>
                      </a:r>
                      <a:r>
                        <a:rPr lang="es-ES" sz="1200" dirty="0"/>
                        <a:t> </a:t>
                      </a:r>
                      <a:r>
                        <a:rPr lang="es-ES" sz="1200" dirty="0" err="1"/>
                        <a:t>cronica</a:t>
                      </a:r>
                      <a:endParaRPr lang="es-ES" sz="1200" dirty="0"/>
                    </a:p>
                    <a:p>
                      <a:r>
                        <a:rPr lang="es-ES" sz="1200" dirty="0">
                          <a:solidFill>
                            <a:srgbClr val="FF0000"/>
                          </a:solidFill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52.1%</a:t>
                      </a:r>
                    </a:p>
                    <a:p>
                      <a:r>
                        <a:rPr lang="es-ES" sz="1200" dirty="0">
                          <a:solidFill>
                            <a:srgbClr val="FF0000"/>
                          </a:solidFill>
                        </a:rPr>
                        <a:t>90.8%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47.9%</a:t>
                      </a:r>
                    </a:p>
                    <a:p>
                      <a:r>
                        <a:rPr lang="es-ES" sz="1200" dirty="0">
                          <a:solidFill>
                            <a:srgbClr val="FF0000"/>
                          </a:solidFill>
                        </a:rPr>
                        <a:t>9.1%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0.021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95996"/>
                  </a:ext>
                </a:extLst>
              </a:tr>
              <a:tr h="425063">
                <a:tc>
                  <a:txBody>
                    <a:bodyPr/>
                    <a:lstStyle/>
                    <a:p>
                      <a:r>
                        <a:rPr lang="es-ES" sz="12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Enf</a:t>
                      </a:r>
                      <a:r>
                        <a:rPr lang="es-E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</a:t>
                      </a:r>
                      <a:r>
                        <a:rPr lang="es-ES" sz="12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respir</a:t>
                      </a:r>
                      <a:r>
                        <a:rPr lang="es-E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crónica </a:t>
                      </a:r>
                    </a:p>
                    <a:p>
                      <a:r>
                        <a:rPr lang="es-ES" sz="1200" dirty="0">
                          <a:solidFill>
                            <a:srgbClr val="FF0000"/>
                          </a:solidFill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51.6%</a:t>
                      </a:r>
                    </a:p>
                    <a:p>
                      <a:r>
                        <a:rPr lang="es-ES" sz="1200" dirty="0">
                          <a:solidFill>
                            <a:srgbClr val="FF0000"/>
                          </a:solidFill>
                        </a:rPr>
                        <a:t>85.7%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48.4%</a:t>
                      </a:r>
                    </a:p>
                    <a:p>
                      <a:r>
                        <a:rPr lang="es-ES" sz="1200" dirty="0">
                          <a:solidFill>
                            <a:srgbClr val="FF0000"/>
                          </a:solidFill>
                        </a:rPr>
                        <a:t>14.3%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0.02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5372675"/>
                  </a:ext>
                </a:extLst>
              </a:tr>
              <a:tr h="425063">
                <a:tc>
                  <a:txBody>
                    <a:bodyPr/>
                    <a:lstStyle/>
                    <a:p>
                      <a:r>
                        <a:rPr lang="es-E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OCD</a:t>
                      </a:r>
                    </a:p>
                    <a:p>
                      <a:r>
                        <a:rPr lang="es-ES" sz="1200" dirty="0">
                          <a:solidFill>
                            <a:srgbClr val="FF0000"/>
                          </a:solidFill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25%</a:t>
                      </a:r>
                    </a:p>
                    <a:p>
                      <a:r>
                        <a:rPr lang="es-ES" sz="1200" dirty="0">
                          <a:solidFill>
                            <a:srgbClr val="FF0000"/>
                          </a:solidFill>
                        </a:rPr>
                        <a:t>61.8%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75%</a:t>
                      </a:r>
                    </a:p>
                    <a:p>
                      <a:r>
                        <a:rPr lang="es-ES" sz="1200" dirty="0">
                          <a:solidFill>
                            <a:srgbClr val="FF0000"/>
                          </a:solidFill>
                        </a:rPr>
                        <a:t>38.2%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0.012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333892"/>
                  </a:ext>
                </a:extLst>
              </a:tr>
              <a:tr h="425063">
                <a:tc>
                  <a:txBody>
                    <a:bodyPr/>
                    <a:lstStyle/>
                    <a:p>
                      <a:r>
                        <a:rPr lang="es-ES" sz="1200" dirty="0" err="1"/>
                        <a:t>Aerosolterapia</a:t>
                      </a:r>
                      <a:endParaRPr lang="es-ES" sz="1200" dirty="0"/>
                    </a:p>
                    <a:p>
                      <a:r>
                        <a:rPr lang="es-ES" sz="1200" dirty="0">
                          <a:solidFill>
                            <a:srgbClr val="FF0000"/>
                          </a:solidFill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0%</a:t>
                      </a:r>
                    </a:p>
                    <a:p>
                      <a:r>
                        <a:rPr lang="es-ES" sz="1200" dirty="0">
                          <a:solidFill>
                            <a:srgbClr val="FF0000"/>
                          </a:solidFill>
                        </a:rPr>
                        <a:t>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100%</a:t>
                      </a:r>
                    </a:p>
                    <a:p>
                      <a:r>
                        <a:rPr lang="es-ES" sz="1200" dirty="0">
                          <a:solidFill>
                            <a:srgbClr val="FF0000"/>
                          </a:solidFill>
                        </a:rPr>
                        <a:t>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0.013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902860"/>
                  </a:ext>
                </a:extLst>
              </a:tr>
              <a:tr h="595089">
                <a:tc>
                  <a:txBody>
                    <a:bodyPr/>
                    <a:lstStyle/>
                    <a:p>
                      <a:r>
                        <a:rPr lang="es-ES" sz="1200" dirty="0">
                          <a:solidFill>
                            <a:schemeClr val="tx1"/>
                          </a:solidFill>
                        </a:rPr>
                        <a:t>EDAD</a:t>
                      </a:r>
                    </a:p>
                    <a:p>
                      <a:r>
                        <a:rPr lang="es-ES" sz="1200" dirty="0" err="1">
                          <a:solidFill>
                            <a:schemeClr val="tx1"/>
                          </a:solidFill>
                        </a:rPr>
                        <a:t>Nº</a:t>
                      </a:r>
                      <a:r>
                        <a:rPr lang="es-ES" sz="12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s-ES" sz="1200" dirty="0" err="1">
                          <a:solidFill>
                            <a:schemeClr val="tx1"/>
                          </a:solidFill>
                        </a:rPr>
                        <a:t>farmacos</a:t>
                      </a:r>
                      <a:endParaRPr lang="es-E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solidFill>
                            <a:schemeClr val="tx1"/>
                          </a:solidFill>
                        </a:rPr>
                        <a:t>56.5±17.3</a:t>
                      </a:r>
                    </a:p>
                    <a:p>
                      <a:r>
                        <a:rPr lang="es-ES" sz="1200" dirty="0">
                          <a:solidFill>
                            <a:schemeClr val="tx1"/>
                          </a:solidFill>
                        </a:rPr>
                        <a:t>3.8±3.8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solidFill>
                            <a:srgbClr val="FF0000"/>
                          </a:solidFill>
                        </a:rPr>
                        <a:t>66.8±13</a:t>
                      </a:r>
                    </a:p>
                    <a:p>
                      <a:r>
                        <a:rPr lang="es-ES" sz="1200" dirty="0">
                          <a:solidFill>
                            <a:srgbClr val="FF0000"/>
                          </a:solidFill>
                        </a:rPr>
                        <a:t>6.3±3.6</a:t>
                      </a:r>
                      <a:endParaRPr lang="es-E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200" dirty="0"/>
                        <a:t>0.001</a:t>
                      </a:r>
                    </a:p>
                    <a:p>
                      <a:r>
                        <a:rPr lang="es-ES" sz="1200" dirty="0"/>
                        <a:t>0.001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3735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484</Words>
  <Application>Microsoft Office PowerPoint</Application>
  <PresentationFormat>Presentación en pantalla (16:9)</PresentationFormat>
  <Paragraphs>105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Verdana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jacinto hernandez borge</dc:creator>
  <cp:lastModifiedBy>jacinto hernandez borge</cp:lastModifiedBy>
  <cp:revision>2</cp:revision>
  <dcterms:modified xsi:type="dcterms:W3CDTF">2025-02-26T18:26:16Z</dcterms:modified>
</cp:coreProperties>
</file>