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2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852227" y="96348"/>
            <a:ext cx="7128792" cy="36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APLICACIÓN DE LA CALCULADORA DE RIESGO DE MALIGNIDAD (MAYO CLINIC MODEL) EN EL NÓDULO PULMONAR SOLITARIO 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814296" y="495130"/>
            <a:ext cx="70957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W. J. Luna Fernández, J. Domínguez Caro, S. Quesada Muñoz, C. Romero Sayago, J. Romero López, N. A. Linares Mesa 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851920" y="741350"/>
            <a:ext cx="23839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Hospital Juan Ramón Jiménez. Huelva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07504" y="1347614"/>
            <a:ext cx="1080120" cy="1800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Introducción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7686" y="1601518"/>
            <a:ext cx="89588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>
                <a:latin typeface="Arial" pitchFamily="34" charset="0"/>
                <a:cs typeface="Arial" pitchFamily="34" charset="0"/>
              </a:rPr>
              <a:t>El nódulo pulmonar solitario (NPS)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es una entidad frecuente en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las consultas en neumología y su manejo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supone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un reto clínico, debido a la diversidad en su naturaleza benigna o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maligna. La evaluación de la probabilidad de malignidad es crucial para guiar el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tratamiento. </a:t>
            </a:r>
            <a:r>
              <a:rPr lang="es-ES" sz="1000" dirty="0">
                <a:latin typeface="Arial" pitchFamily="34" charset="0"/>
                <a:cs typeface="Arial" pitchFamily="34" charset="0"/>
              </a:rPr>
              <a:t>Las calculadoras de riesgo, como el Mayo Clinic Model (MCM), son herramientas útiles para estimar dicha probabilidad, facilitando la toma de decisiones y mejorando la gestión clínica del NPS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2676" y="2283718"/>
            <a:ext cx="1080120" cy="1800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Objetivos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259632" y="2472541"/>
            <a:ext cx="2880320" cy="10081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orrelación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entre 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estimación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malignidad proporcionada por la calculadora de riesgo MCM y el diagnóstico histológico del </a:t>
            </a:r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NPS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4557091" y="2472541"/>
            <a:ext cx="2734912" cy="10081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Describir características epidemiológicas, morfológicas, radiológicas e histológicas de los NPS en nuestro área</a:t>
            </a:r>
            <a:endParaRPr lang="es-ES" sz="11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07504" y="3579862"/>
            <a:ext cx="1706792" cy="1800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Material y métodos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45434" y="4155926"/>
            <a:ext cx="2770382" cy="7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Estudio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observacional retrospectivo realizado en el Hospital Juan Ramón Jiménez de Huelva 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Abrir llave"/>
          <p:cNvSpPr/>
          <p:nvPr/>
        </p:nvSpPr>
        <p:spPr>
          <a:xfrm>
            <a:off x="2915816" y="3939902"/>
            <a:ext cx="216024" cy="1152128"/>
          </a:xfrm>
          <a:prstGeom prst="leftBrac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3131840" y="4011910"/>
            <a:ext cx="5328592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Identificación de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pacientes diagnosticados en 2022 con NPS &gt; 8 mm y diagnóstico histológico confirmado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131840" y="4587974"/>
            <a:ext cx="5328592" cy="360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Evaluación de </a:t>
            </a:r>
            <a:r>
              <a:rPr lang="es-ES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características epidemiológicas, morfológicas, radiológicas e histológicas de los nódulos, aplicando la calculadora de riesgo de malignidad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79512" y="1347614"/>
            <a:ext cx="1080120" cy="1800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9512" y="1931780"/>
            <a:ext cx="1368152" cy="8559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48 pacientes con NPS &gt; 8 mm y diagnóstico histológico confirmado</a:t>
            </a:r>
            <a:endParaRPr lang="es-E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89898"/>
              </p:ext>
            </p:extLst>
          </p:nvPr>
        </p:nvGraphicFramePr>
        <p:xfrm>
          <a:off x="2051720" y="267494"/>
          <a:ext cx="3960440" cy="303730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008112"/>
                <a:gridCol w="1440160"/>
                <a:gridCol w="1512168"/>
              </a:tblGrid>
              <a:tr h="219914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Sexo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66,7 % varones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33,3 % mujeres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Edad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60.4% ≥ 65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39,6 % &lt; 65 años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629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Tabaquismo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45,8 %  fumadores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18,8 % no fumadores</a:t>
                      </a:r>
                    </a:p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35,4 % exfumadores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Cancer </a:t>
                      </a:r>
                    </a:p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extratorácico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29,2 % antecedente cáncer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ET últimos 5 años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44282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Tamaño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NPS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60,4 % NPS &gt; 15 mm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39,6 % NPS 10-15 mm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35679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Bordes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58,3 % espiculados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41,7 % definidos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47942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LLSS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58,3 % LLSS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41,7 % ≠ LLSS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PET-TC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47,9 % SUVmax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&gt; 8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39,6 % SUVmax 2,5 - 8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0216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Diagnóstico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77,1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% malignos</a:t>
                      </a:r>
                      <a:endParaRPr lang="es-ES" sz="10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es-ES" sz="5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Adenoca (77,6 %)</a:t>
                      </a:r>
                    </a:p>
                    <a:p>
                      <a:pPr algn="just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Epidermoide (21 %)</a:t>
                      </a:r>
                    </a:p>
                    <a:p>
                      <a:pPr algn="just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Microcítico (5,4 %)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22,9 % benignos</a:t>
                      </a:r>
                    </a:p>
                    <a:p>
                      <a:pPr algn="ctr"/>
                      <a:endParaRPr lang="es-ES" sz="5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Infla/Infecc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(54,5 %)</a:t>
                      </a:r>
                    </a:p>
                    <a:p>
                      <a:pPr algn="l"/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Carcinoide (27,3 %)</a:t>
                      </a:r>
                    </a:p>
                    <a:p>
                      <a:pPr algn="l"/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Hamartoma (18,2 %)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11 Rectángulo"/>
          <p:cNvSpPr/>
          <p:nvPr/>
        </p:nvSpPr>
        <p:spPr>
          <a:xfrm>
            <a:off x="179512" y="3603948"/>
            <a:ext cx="1224136" cy="1800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Conclusiones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65821" y="3893026"/>
            <a:ext cx="829461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El perfil más común en consulta fue varón mayor de 65 años, fumador, con NPS &gt; 15 mm, bordes espiculados y SUVmax muy elevado en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PET-TC</a:t>
            </a:r>
          </a:p>
          <a:p>
            <a:endParaRPr lang="es-ES" sz="800" dirty="0" smtClean="0">
              <a:latin typeface="Arial" pitchFamily="34" charset="0"/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La histología maligna fue más común que la benigna, siendo predominante el adenocarcinoma 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pulmonar</a:t>
            </a:r>
          </a:p>
          <a:p>
            <a:endParaRPr lang="es-ES" sz="800" dirty="0" smtClean="0">
              <a:latin typeface="Arial" pitchFamily="34" charset="0"/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s-ES" sz="1100" dirty="0">
                <a:latin typeface="Arial" pitchFamily="34" charset="0"/>
                <a:cs typeface="Arial" pitchFamily="34" charset="0"/>
              </a:rPr>
              <a:t>La calculadora Mayo Clinic Model es una herramienta útil para estimar la probabilidad de malignidad de un NPS, especialmente en los casos de alto riesgo</a:t>
            </a: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664744"/>
              </p:ext>
            </p:extLst>
          </p:nvPr>
        </p:nvGraphicFramePr>
        <p:xfrm>
          <a:off x="6228184" y="699542"/>
          <a:ext cx="2823579" cy="99179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294606"/>
                <a:gridCol w="720080"/>
                <a:gridCol w="808893"/>
              </a:tblGrid>
              <a:tr h="21355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Calculadora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Histología benigna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355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Riesgo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bajo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0 %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44006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Riesgo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intermedio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42,1 %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0105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Riesgo alto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10,7 %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751543"/>
              </p:ext>
            </p:extLst>
          </p:nvPr>
        </p:nvGraphicFramePr>
        <p:xfrm>
          <a:off x="6228184" y="1995686"/>
          <a:ext cx="2823579" cy="99179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294606"/>
                <a:gridCol w="720080"/>
                <a:gridCol w="808893"/>
              </a:tblGrid>
              <a:tr h="21355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Calculadora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Histología maligna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1355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Riesgo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bajo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0 %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44006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Riesgo</a:t>
                      </a:r>
                      <a:r>
                        <a:rPr lang="es-ES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 intermedio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57,9 %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0105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Riesgo alto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89,3 %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701084"/>
              </p:ext>
            </p:extLst>
          </p:nvPr>
        </p:nvGraphicFramePr>
        <p:xfrm>
          <a:off x="7165826" y="3147814"/>
          <a:ext cx="1294606" cy="2438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294606"/>
              </a:tblGrid>
              <a:tr h="213557"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 smtClean="0">
                          <a:latin typeface="Arial" pitchFamily="34" charset="0"/>
                          <a:cs typeface="Arial" pitchFamily="34" charset="0"/>
                        </a:rPr>
                        <a:t>p = 0,037</a:t>
                      </a:r>
                      <a:endParaRPr lang="es-ES" sz="10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457</Words>
  <Application>Microsoft Office PowerPoint</Application>
  <PresentationFormat>Presentación en pantalla (16:9)</PresentationFormat>
  <Paragraphs>79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Jaime Domínguez</cp:lastModifiedBy>
  <cp:revision>10</cp:revision>
  <dcterms:created xsi:type="dcterms:W3CDTF">2024-02-05T13:08:18Z</dcterms:created>
  <dcterms:modified xsi:type="dcterms:W3CDTF">2025-03-01T11:11:23Z</dcterms:modified>
</cp:coreProperties>
</file>