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99" autoAdjust="0"/>
  </p:normalViewPr>
  <p:slideViewPr>
    <p:cSldViewPr>
      <p:cViewPr varScale="1">
        <p:scale>
          <a:sx n="86" d="100"/>
          <a:sy n="86" d="100"/>
        </p:scale>
        <p:origin x="93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FB7-4C16-9A8C-8B6AF29AF858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FB7-4C16-9A8C-8B6AF29AF858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FB7-4C16-9A8C-8B6AF29AF858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FB7-4C16-9A8C-8B6AF29AF858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FB7-4C16-9A8C-8B6AF29AF85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ENFISEMA RADIOLÓGICO</c:v>
                </c:pt>
                <c:pt idx="1">
                  <c:v>EPOC</c:v>
                </c:pt>
                <c:pt idx="2">
                  <c:v>ENFERMEDAD RESIDUAL (TBC, GRANULOMA)</c:v>
                </c:pt>
                <c:pt idx="3">
                  <c:v>OTRAS (SAOS, HRB, ASMA, COVID-19)</c:v>
                </c:pt>
                <c:pt idx="4">
                  <c:v>NINGUNA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14</c:v>
                </c:pt>
                <c:pt idx="1">
                  <c:v>24</c:v>
                </c:pt>
                <c:pt idx="2">
                  <c:v>19</c:v>
                </c:pt>
                <c:pt idx="3">
                  <c:v>18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45-435C-A0AD-5CDCA232925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4.9429253858191392E-2"/>
          <c:y val="0.78464148824733759"/>
          <c:w val="0.62009542078129498"/>
          <c:h val="0.211780784277937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092D9-8675-4252-9D90-433748A6EAA1}" type="datetimeFigureOut">
              <a:rPr lang="es-ES" smtClean="0"/>
              <a:t>28/02/2025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5530B2-406E-46DA-9A08-BE07B4C4E2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9798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5530B2-406E-46DA-9A08-BE07B4C4E210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5933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07704" y="0"/>
            <a:ext cx="7236296" cy="1491630"/>
          </a:xfrm>
          <a:solidFill>
            <a:schemeClr val="accent4">
              <a:lumMod val="75000"/>
            </a:schemeClr>
          </a:solidFill>
        </p:spPr>
        <p:txBody>
          <a:bodyPr>
            <a:normAutofit fontScale="90000"/>
          </a:bodyPr>
          <a:lstStyle/>
          <a:p>
            <a:pPr>
              <a:spcAft>
                <a:spcPts val="600"/>
              </a:spcAft>
            </a:pPr>
            <a:br>
              <a:rPr lang="es-ES" sz="2000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2000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EXPERIENCIA SOBRE EL MANEJO DEL NÓDULO PULMONAR EN NUESTRO CENTRO</a:t>
            </a:r>
            <a:br>
              <a:rPr lang="es-ES" sz="2000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s-ES" sz="2000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400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Ramón </a:t>
            </a:r>
            <a:r>
              <a:rPr lang="es-ES" sz="1400" dirty="0" err="1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Gallardo</a:t>
            </a:r>
            <a:r>
              <a:rPr lang="es-ES" sz="1400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J. </a:t>
            </a:r>
            <a:r>
              <a:rPr lang="es-ES" sz="1400" dirty="0" err="1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Fontoba</a:t>
            </a:r>
            <a:r>
              <a:rPr lang="es-ES" sz="1400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Díaz, C.J Castillo Aguilar</a:t>
            </a:r>
            <a:br>
              <a:rPr lang="es-ES" sz="1400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400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 de Neumología. Hospital Regional Universitario de Málaga</a:t>
            </a:r>
            <a:endParaRPr lang="es-ES" sz="2000" dirty="0">
              <a:solidFill>
                <a:schemeClr val="bg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2CDC33A-086C-1DFA-1434-9119ABBDB0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567128"/>
              </p:ext>
            </p:extLst>
          </p:nvPr>
        </p:nvGraphicFramePr>
        <p:xfrm>
          <a:off x="179512" y="1585852"/>
          <a:ext cx="4319502" cy="155956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4319502">
                  <a:extLst>
                    <a:ext uri="{9D8B030D-6E8A-4147-A177-3AD203B41FA5}">
                      <a16:colId xmlns:a16="http://schemas.microsoft.com/office/drawing/2014/main" val="96764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Introducción y objetivos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474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s-ES" sz="1200" b="0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La detección incidental del nódulo pulmonar en la tomografía </a:t>
                      </a:r>
                      <a:r>
                        <a:rPr lang="es-ES" sz="1200" b="0" i="0" kern="1200" dirty="0" err="1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computerizada</a:t>
                      </a:r>
                      <a:r>
                        <a:rPr lang="es-ES" sz="1200" b="0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de tórax de alta resolución (TCAR) es un desafío clínico habitual. Por tanto, su evaluación y seguimiento son esenciales a la hora de guiar la toma de decisiones. El objetivo de este estudio es evaluar el seguimiento de estos pacientes en una </a:t>
                      </a:r>
                      <a:r>
                        <a:rPr lang="es-ES" sz="1200" b="0" i="0" kern="1200" dirty="0" err="1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teleconsulta</a:t>
                      </a:r>
                      <a:r>
                        <a:rPr lang="es-ES" sz="1200" b="0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  <a:endParaRPr lang="es-ES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314040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8A2CB3A1-01FD-D21B-EA08-0490D44C44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194112"/>
              </p:ext>
            </p:extLst>
          </p:nvPr>
        </p:nvGraphicFramePr>
        <p:xfrm>
          <a:off x="4644988" y="1593850"/>
          <a:ext cx="4335470" cy="155956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4335470">
                  <a:extLst>
                    <a:ext uri="{9D8B030D-6E8A-4147-A177-3AD203B41FA5}">
                      <a16:colId xmlns:a16="http://schemas.microsoft.com/office/drawing/2014/main" val="96764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Material y métodos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474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s-ES" sz="1200" b="0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Estudio descriptivo de 208 pacientes de la </a:t>
                      </a:r>
                      <a:r>
                        <a:rPr lang="es-ES" sz="1200" b="0" i="0" kern="1200" dirty="0" err="1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teleconsulta</a:t>
                      </a:r>
                      <a:r>
                        <a:rPr lang="es-ES" sz="1200" b="0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de nódulo pulmonar durante el año 2023. Se recogieron datos generales, características radiológicas del nódulo pulmonar,  intervalos de seguimiento, resultado de PET, resultado de biopsias realizadas y motivo de alta de la </a:t>
                      </a:r>
                      <a:r>
                        <a:rPr lang="es-ES" sz="1200" b="0" i="0" kern="1200" dirty="0" err="1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teleconsulta</a:t>
                      </a:r>
                      <a:r>
                        <a:rPr lang="es-ES" sz="1200" b="0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  <a:endParaRPr lang="es-ES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314040"/>
                  </a:ext>
                </a:extLst>
              </a:tr>
            </a:tbl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7919437A-B570-6D67-8AB1-492AFCF515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355811"/>
              </p:ext>
            </p:extLst>
          </p:nvPr>
        </p:nvGraphicFramePr>
        <p:xfrm>
          <a:off x="179512" y="3247632"/>
          <a:ext cx="8208912" cy="1633284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8208912">
                  <a:extLst>
                    <a:ext uri="{9D8B030D-6E8A-4147-A177-3AD203B41FA5}">
                      <a16:colId xmlns:a16="http://schemas.microsoft.com/office/drawing/2014/main" val="967647826"/>
                    </a:ext>
                  </a:extLst>
                </a:gridCol>
              </a:tblGrid>
              <a:tr h="299890"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474688"/>
                  </a:ext>
                </a:extLst>
              </a:tr>
              <a:tr h="1328484">
                <a:tc>
                  <a:txBody>
                    <a:bodyPr/>
                    <a:lstStyle/>
                    <a:p>
                      <a:r>
                        <a:rPr lang="es-ES" sz="1200" b="0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El 55,3% eran varones con una edad media de 64±3 años, el 40,9% </a:t>
                      </a:r>
                      <a:r>
                        <a:rPr lang="es-ES" sz="1200" b="0" i="0" kern="1200" dirty="0" err="1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ex-fumadores</a:t>
                      </a:r>
                      <a:r>
                        <a:rPr lang="es-ES" sz="1200" b="0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y el 35,1% fumadores, índice acumulado tabáquico  medio de 33±28 paquetes/año. El 15,4% presentaba antecedentes familiares de neoplasia de pulmón y el 13% antecedentes personales de neoplasia. Un 74.5% de pacientes tenía otra patología neumológica ( Figura 1). Las características radiológicas de los nódulos en el TC de tórax inicial se recogen en la Figura 2.</a:t>
                      </a:r>
                    </a:p>
                    <a:p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31404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3C95E16E-5F32-57C6-86A8-AD2CAD61D3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8139673"/>
              </p:ext>
            </p:extLst>
          </p:nvPr>
        </p:nvGraphicFramePr>
        <p:xfrm>
          <a:off x="179512" y="1258298"/>
          <a:ext cx="4100205" cy="3810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405B1E7E-C0F5-E0FB-8F46-AA09AB6BDC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651721"/>
              </p:ext>
            </p:extLst>
          </p:nvPr>
        </p:nvGraphicFramePr>
        <p:xfrm>
          <a:off x="1946798" y="36513"/>
          <a:ext cx="7017690" cy="192024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7017690">
                  <a:extLst>
                    <a:ext uri="{9D8B030D-6E8A-4147-A177-3AD203B41FA5}">
                      <a16:colId xmlns:a16="http://schemas.microsoft.com/office/drawing/2014/main" val="1678120881"/>
                    </a:ext>
                  </a:extLst>
                </a:gridCol>
              </a:tblGrid>
              <a:tr h="265260"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98485"/>
                  </a:ext>
                </a:extLst>
              </a:tr>
              <a:tr h="1405881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050" b="0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52 casos completaron seguimiento: guía de la </a:t>
                      </a:r>
                      <a:r>
                        <a:rPr lang="es-ES" sz="1050" b="0" i="0" kern="1200" dirty="0" err="1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Fleischner</a:t>
                      </a:r>
                      <a:r>
                        <a:rPr lang="es-ES" sz="1050" b="0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s-ES" sz="1050" b="0" i="0" kern="1200" dirty="0" err="1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Society</a:t>
                      </a:r>
                      <a:r>
                        <a:rPr lang="es-ES" sz="1050" b="0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2017.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050" b="0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 pacientes no completaron controles: comorbilidades y longevidad.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050" b="0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 pacientes derivados a consulta de neoplasia pulmonar. 7 </a:t>
                      </a:r>
                      <a:r>
                        <a:rPr lang="es-ES" sz="1050" b="0" i="0" kern="1200" dirty="0" err="1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biopsiados</a:t>
                      </a:r>
                      <a:r>
                        <a:rPr lang="es-ES" sz="1050" b="0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: 3 adenocarcinomas, 1 </a:t>
                      </a:r>
                      <a:r>
                        <a:rPr lang="es-ES" sz="1050" b="0" i="0" kern="1200" dirty="0" err="1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adenoescamoso</a:t>
                      </a:r>
                      <a:r>
                        <a:rPr lang="es-ES" sz="1050" b="0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1 tumor neuroendocrino, 1 metástasis de carcinoma adenoide quístico mandibular y 1 tuberculosis. En 2 casos no se completó diagnóstico por decisión del paciente y un paciente de 86 años se trató con SBRT sin diagnóstico histológico. 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050" b="0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 fueron dados de alta tras la desaparición del nódulo. 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050" b="0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124 mantuvieron  seguimiento.</a:t>
                      </a:r>
                    </a:p>
                    <a:p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315176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9723F95E-BA00-B4AB-1405-B7F2750918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466050"/>
              </p:ext>
            </p:extLst>
          </p:nvPr>
        </p:nvGraphicFramePr>
        <p:xfrm>
          <a:off x="6602543" y="2090211"/>
          <a:ext cx="2361945" cy="2940008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361945">
                  <a:extLst>
                    <a:ext uri="{9D8B030D-6E8A-4147-A177-3AD203B41FA5}">
                      <a16:colId xmlns:a16="http://schemas.microsoft.com/office/drawing/2014/main" val="3373461193"/>
                    </a:ext>
                  </a:extLst>
                </a:gridCol>
              </a:tblGrid>
              <a:tr h="333968">
                <a:tc>
                  <a:txBody>
                    <a:bodyPr/>
                    <a:lstStyle/>
                    <a:p>
                      <a:pPr algn="l"/>
                      <a:r>
                        <a:rPr lang="es-ES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Conclusiones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713318"/>
                  </a:ext>
                </a:extLst>
              </a:tr>
              <a:tr h="2595843">
                <a:tc>
                  <a:txBody>
                    <a:bodyPr/>
                    <a:lstStyle/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1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 35,1% de pacientes son fumadores. Se puede incentivar la derivación a consulta de deshabituación tabáquica. 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endParaRPr lang="es-ES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1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Una minoría de pacientes (4,8%) es derivada a la consulta de neoplasia pulmonar. 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endParaRPr lang="es-ES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1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La guía </a:t>
                      </a:r>
                      <a:r>
                        <a:rPr lang="es-ES" sz="1100"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Fleischner</a:t>
                      </a:r>
                      <a:r>
                        <a:rPr lang="es-ES" sz="11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nos ha permitido un enfoque más sistemático y dar el alta a 52 pacientes (25%).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015239"/>
                  </a:ext>
                </a:extLst>
              </a:tr>
            </a:tbl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D49F0254-BF84-B099-8119-CE65E6F94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8010" y="2067361"/>
            <a:ext cx="3604533" cy="300108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85663C4-8171-D14A-CEE3-E71685A90994}"/>
              </a:ext>
            </a:extLst>
          </p:cNvPr>
          <p:cNvSpPr txBox="1"/>
          <p:nvPr/>
        </p:nvSpPr>
        <p:spPr>
          <a:xfrm>
            <a:off x="275334" y="1827213"/>
            <a:ext cx="8742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 1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191C546-DAF9-3D46-EDCC-825D8B512F19}"/>
              </a:ext>
            </a:extLst>
          </p:cNvPr>
          <p:cNvSpPr txBox="1"/>
          <p:nvPr/>
        </p:nvSpPr>
        <p:spPr>
          <a:xfrm>
            <a:off x="2998010" y="1827213"/>
            <a:ext cx="1084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Figura 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392</Words>
  <Application>Microsoft Office PowerPoint</Application>
  <PresentationFormat>Presentación en pantalla (16:9)</PresentationFormat>
  <Paragraphs>22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Tahoma</vt:lpstr>
      <vt:lpstr>Tema de Office</vt:lpstr>
      <vt:lpstr> EXPERIENCIA SOBRE EL MANEJO DEL NÓDULO PULMONAR EN NUESTRO CENTRO  B. Ramón Gallardo, J. Fontoba Díaz, C.J Castillo Aguilar Servicio de Neumología. Hospital Regional Universitario de Málaga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Belén</cp:lastModifiedBy>
  <cp:revision>11</cp:revision>
  <dcterms:created xsi:type="dcterms:W3CDTF">2024-02-05T13:08:18Z</dcterms:created>
  <dcterms:modified xsi:type="dcterms:W3CDTF">2025-02-28T15:31:28Z</dcterms:modified>
</cp:coreProperties>
</file>