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6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296"/>
  </p:normalViewPr>
  <p:slideViewPr>
    <p:cSldViewPr>
      <p:cViewPr varScale="1">
        <p:scale>
          <a:sx n="159" d="100"/>
          <a:sy n="159" d="100"/>
        </p:scale>
        <p:origin x="184" y="2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9A8C2BDC-91C5-336A-AB94-D105C382D7E3}"/>
              </a:ext>
            </a:extLst>
          </p:cNvPr>
          <p:cNvSpPr/>
          <p:nvPr/>
        </p:nvSpPr>
        <p:spPr>
          <a:xfrm>
            <a:off x="0" y="0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xperiencia inicial del programa de cirugía torácica asistida por robot en el HUPM">
            <a:extLst>
              <a:ext uri="{FF2B5EF4-FFF2-40B4-BE49-F238E27FC236}">
                <a16:creationId xmlns:a16="http://schemas.microsoft.com/office/drawing/2014/main" id="{F7E82088-E436-2F32-E3D1-244936F35E76}"/>
              </a:ext>
            </a:extLst>
          </p:cNvPr>
          <p:cNvSpPr txBox="1">
            <a:spLocks/>
          </p:cNvSpPr>
          <p:nvPr/>
        </p:nvSpPr>
        <p:spPr>
          <a:xfrm>
            <a:off x="56657" y="141582"/>
            <a:ext cx="9143999" cy="3179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8288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1280" b="1" kern="120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s-ES" sz="1300" dirty="0">
                <a:solidFill>
                  <a:srgbClr val="3F6797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T</a:t>
            </a:r>
            <a:r>
              <a:rPr lang="es-ES" sz="1300" i="0" u="none" strike="noStrike" dirty="0">
                <a:solidFill>
                  <a:srgbClr val="3F6797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ratamiento quirúrgico del mesotelioma pleural localizado: a propósito de un caso</a:t>
            </a:r>
            <a:endParaRPr lang="es-ES" sz="1300" dirty="0">
              <a:solidFill>
                <a:srgbClr val="3F6797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5EB5553-D38C-9EAD-61C8-C97DB1554C06}"/>
              </a:ext>
            </a:extLst>
          </p:cNvPr>
          <p:cNvSpPr txBox="1"/>
          <p:nvPr/>
        </p:nvSpPr>
        <p:spPr>
          <a:xfrm>
            <a:off x="1" y="439536"/>
            <a:ext cx="9143999" cy="395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b">
            <a:spAutoFit/>
          </a:bodyPr>
          <a:lstStyle/>
          <a:p>
            <a:pPr algn="ctr">
              <a:lnSpc>
                <a:spcPct val="150000"/>
              </a:lnSpc>
              <a:defRPr sz="800">
                <a:solidFill>
                  <a:schemeClr val="accent1">
                    <a:satOff val="-4409"/>
                    <a:lumOff val="-1050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700" dirty="0"/>
              <a:t>M. </a:t>
            </a:r>
            <a:r>
              <a:rPr sz="700" dirty="0" err="1"/>
              <a:t>Rusca</a:t>
            </a:r>
            <a:r>
              <a:rPr sz="700" dirty="0"/>
              <a:t> </a:t>
            </a:r>
            <a:r>
              <a:rPr sz="700" dirty="0" err="1"/>
              <a:t>Giménez</a:t>
            </a:r>
            <a:r>
              <a:rPr sz="700" dirty="0"/>
              <a:t>; </a:t>
            </a:r>
            <a:r>
              <a:rPr lang="es-ES" sz="700" dirty="0"/>
              <a:t>DF. Tavera Arce; </a:t>
            </a:r>
            <a:r>
              <a:rPr sz="700" dirty="0"/>
              <a:t>J. Gómez </a:t>
            </a:r>
            <a:r>
              <a:rPr sz="700" dirty="0" err="1"/>
              <a:t>Tabales</a:t>
            </a:r>
            <a:r>
              <a:rPr sz="700" dirty="0"/>
              <a:t>;</a:t>
            </a:r>
            <a:r>
              <a:rPr lang="es-ES" sz="700" dirty="0"/>
              <a:t> C. López García; AM. Fernández González;</a:t>
            </a:r>
            <a:r>
              <a:rPr sz="700" dirty="0"/>
              <a:t> FJ. Roca Fernández; J. </a:t>
            </a:r>
            <a:r>
              <a:rPr sz="700" dirty="0" err="1"/>
              <a:t>Illana</a:t>
            </a:r>
            <a:r>
              <a:rPr sz="700" dirty="0"/>
              <a:t> Wolf; D. Espinosa Jiménez</a:t>
            </a:r>
            <a:br>
              <a:rPr sz="700" dirty="0"/>
            </a:br>
            <a:r>
              <a:rPr sz="700" dirty="0" err="1"/>
              <a:t>Cirugía</a:t>
            </a:r>
            <a:r>
              <a:rPr sz="700" dirty="0"/>
              <a:t> </a:t>
            </a:r>
            <a:r>
              <a:rPr sz="700" dirty="0" err="1"/>
              <a:t>Torácica</a:t>
            </a:r>
            <a:r>
              <a:rPr sz="700" dirty="0"/>
              <a:t>. Hospital Universitario Puerta del Mar, Cádiz</a:t>
            </a:r>
          </a:p>
        </p:txBody>
      </p:sp>
      <p:pic>
        <p:nvPicPr>
          <p:cNvPr id="6" name="Captura de Pantalla 2023-03-18 a las 20.55.38.png" descr="Captura de Pantalla 2023-03-18 a las 20.55.38.png">
            <a:extLst>
              <a:ext uri="{FF2B5EF4-FFF2-40B4-BE49-F238E27FC236}">
                <a16:creationId xmlns:a16="http://schemas.microsoft.com/office/drawing/2014/main" id="{9F2C9032-726B-23C2-5AA8-D4E3B8C720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2" t="9350" r="6982" b="9350"/>
          <a:stretch>
            <a:fillRect/>
          </a:stretch>
        </p:blipFill>
        <p:spPr>
          <a:xfrm>
            <a:off x="8430507" y="146208"/>
            <a:ext cx="606358" cy="567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n 8" descr="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E6D445A2-E38B-AC83-94E0-0B467E79E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582"/>
            <a:ext cx="1193321" cy="82084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4C22D09D-DE27-90F1-67F4-FFA2D954B17A}"/>
              </a:ext>
            </a:extLst>
          </p:cNvPr>
          <p:cNvSpPr/>
          <p:nvPr/>
        </p:nvSpPr>
        <p:spPr>
          <a:xfrm>
            <a:off x="7164286" y="3867894"/>
            <a:ext cx="1979712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">
            <a:extLst>
              <a:ext uri="{FF2B5EF4-FFF2-40B4-BE49-F238E27FC236}">
                <a16:creationId xmlns:a16="http://schemas.microsoft.com/office/drawing/2014/main" id="{E883BE82-4506-7FAD-5382-8454013CAE66}"/>
              </a:ext>
            </a:extLst>
          </p:cNvPr>
          <p:cNvSpPr/>
          <p:nvPr/>
        </p:nvSpPr>
        <p:spPr>
          <a:xfrm>
            <a:off x="135620" y="1083982"/>
            <a:ext cx="2880000" cy="257985"/>
          </a:xfrm>
          <a:prstGeom prst="rect">
            <a:avLst/>
          </a:prstGeom>
          <a:solidFill>
            <a:schemeClr val="accent1">
              <a:satOff val="-4409"/>
              <a:lumOff val="-10509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r>
              <a:rPr lang="es-E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3" name="La cirugía torácica mínimamente invasiva ha evolucionado gracias a la introducción de la RATS y su empleo se encuentra en auge.">
            <a:extLst>
              <a:ext uri="{FF2B5EF4-FFF2-40B4-BE49-F238E27FC236}">
                <a16:creationId xmlns:a16="http://schemas.microsoft.com/office/drawing/2014/main" id="{2FA0F003-D96D-5E63-7ACA-096AECD79A99}"/>
              </a:ext>
            </a:extLst>
          </p:cNvPr>
          <p:cNvSpPr txBox="1"/>
          <p:nvPr/>
        </p:nvSpPr>
        <p:spPr>
          <a:xfrm>
            <a:off x="6118837" y="1368882"/>
            <a:ext cx="2880000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just" defTabSz="457200">
              <a:lnSpc>
                <a:spcPct val="150000"/>
              </a:lnSpc>
              <a:defRPr sz="9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ecuperación postoperatoria sin complicaciones.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Quimioterapia adyuvante con cisplatino y </a:t>
            </a:r>
            <a:r>
              <a:rPr lang="es-ES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pemetrexed</a:t>
            </a: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ibre de enfermedad: 20 meses</a:t>
            </a:r>
          </a:p>
          <a:p>
            <a:pPr>
              <a:lnSpc>
                <a:spcPct val="100000"/>
              </a:lnSpc>
            </a:pPr>
            <a:b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88A6737-3613-4098-5834-D62E86A98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8583" y="3266522"/>
            <a:ext cx="1728000" cy="172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CC30FFF-0788-34DE-5985-A8914F9528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4977" y="3266522"/>
            <a:ext cx="1728000" cy="17280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1E5E336-0457-296B-DB77-48E5E178DB66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553209" y="3266522"/>
            <a:ext cx="1728000" cy="1728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635A79B-CFD1-906E-3E47-9E8D37BC54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1441" y="3266522"/>
            <a:ext cx="1728000" cy="1728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D1959A0-FD41-5B40-6AA8-28D6C5271871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120919" y="3266522"/>
            <a:ext cx="1800000" cy="1692000"/>
          </a:xfrm>
          <a:prstGeom prst="rect">
            <a:avLst/>
          </a:prstGeom>
        </p:spPr>
      </p:pic>
      <p:sp>
        <p:nvSpPr>
          <p:cNvPr id="17" name="Rectángulo">
            <a:extLst>
              <a:ext uri="{FF2B5EF4-FFF2-40B4-BE49-F238E27FC236}">
                <a16:creationId xmlns:a16="http://schemas.microsoft.com/office/drawing/2014/main" id="{9543136B-D2B9-C022-A41E-80727C7E702F}"/>
              </a:ext>
            </a:extLst>
          </p:cNvPr>
          <p:cNvSpPr/>
          <p:nvPr/>
        </p:nvSpPr>
        <p:spPr>
          <a:xfrm>
            <a:off x="3132000" y="1080355"/>
            <a:ext cx="2880000" cy="257985"/>
          </a:xfrm>
          <a:prstGeom prst="rect">
            <a:avLst/>
          </a:prstGeom>
          <a:solidFill>
            <a:schemeClr val="accent1">
              <a:satOff val="-4409"/>
              <a:lumOff val="-10509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r>
              <a:rPr lang="es-E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Descripción caso</a:t>
            </a:r>
          </a:p>
        </p:txBody>
      </p:sp>
      <p:sp>
        <p:nvSpPr>
          <p:cNvPr id="19" name="La cirugía torácica mínimamente invasiva ha evolucionado gracias a la introducción de la RATS y su empleo se encuentra en auge.">
            <a:extLst>
              <a:ext uri="{FF2B5EF4-FFF2-40B4-BE49-F238E27FC236}">
                <a16:creationId xmlns:a16="http://schemas.microsoft.com/office/drawing/2014/main" id="{1303CDED-2041-5186-10A5-047FA7AA581B}"/>
              </a:ext>
            </a:extLst>
          </p:cNvPr>
          <p:cNvSpPr txBox="1"/>
          <p:nvPr/>
        </p:nvSpPr>
        <p:spPr>
          <a:xfrm>
            <a:off x="3127493" y="1345689"/>
            <a:ext cx="2880000" cy="1520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just" defTabSz="457200">
              <a:lnSpc>
                <a:spcPct val="150000"/>
              </a:lnSpc>
              <a:defRPr sz="9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Varón de 72 años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MPL subtipo  epitelioide estadio II izquierdo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Cirugía:</a:t>
            </a:r>
          </a:p>
          <a:p>
            <a:pPr algn="l"/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	Resección en bloque del tumor</a:t>
            </a:r>
          </a:p>
          <a:p>
            <a:pPr algn="l"/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Costotomía</a:t>
            </a: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arcos costales 2º-5º </a:t>
            </a:r>
            <a:r>
              <a:rPr lang="es-ES" b="0" i="0" u="none" strike="noStrike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izq</a:t>
            </a:r>
            <a:endParaRPr lang="es-ES" b="0" i="0" u="none" strike="noStrike" dirty="0">
              <a:solidFill>
                <a:srgbClr val="222222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	Resección atípica LSI</a:t>
            </a:r>
          </a:p>
          <a:p>
            <a:pPr algn="l"/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	Osteosíntesis + malla Gore - Tex</a:t>
            </a:r>
            <a:endParaRPr lang="es-ES" b="0" i="0" u="none" strike="noStrike" dirty="0">
              <a:solidFill>
                <a:srgbClr val="222222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La cirugía torácica mínimamente invasiva ha evolucionado gracias a la introducción de la RATS y su empleo se encuentra en auge.">
            <a:extLst>
              <a:ext uri="{FF2B5EF4-FFF2-40B4-BE49-F238E27FC236}">
                <a16:creationId xmlns:a16="http://schemas.microsoft.com/office/drawing/2014/main" id="{10264B91-B267-B30A-997B-95CAD4825268}"/>
              </a:ext>
            </a:extLst>
          </p:cNvPr>
          <p:cNvSpPr txBox="1"/>
          <p:nvPr/>
        </p:nvSpPr>
        <p:spPr>
          <a:xfrm>
            <a:off x="135620" y="1368882"/>
            <a:ext cx="2880000" cy="1777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just" defTabSz="457200">
              <a:lnSpc>
                <a:spcPct val="150000"/>
              </a:lnSpc>
              <a:defRPr sz="9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esotelioma</a:t>
            </a: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 pleural (MP) = neoplasia rara y agresiva:</a:t>
            </a:r>
          </a:p>
          <a:p>
            <a:pPr marL="171450" indent="-171450" algn="l">
              <a:buFontTx/>
              <a:buChar char="-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Incidencia: </a:t>
            </a: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183 casos 100,000 habitantes/ año EU</a:t>
            </a:r>
          </a:p>
          <a:p>
            <a:pPr algn="l"/>
            <a:endParaRPr lang="es-ES" sz="500" b="0" i="0" u="none" strike="noStrike" dirty="0">
              <a:solidFill>
                <a:srgbClr val="222222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esotelioma</a:t>
            </a: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 pleural localizado (MPL) = 0,5%-1,6% </a:t>
            </a:r>
          </a:p>
          <a:p>
            <a:pPr marL="171450" indent="-171450" algn="l">
              <a:buFontTx/>
              <a:buChar char="-"/>
            </a:pP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Cirugía = supervivencia 56-58 meses</a:t>
            </a:r>
          </a:p>
          <a:p>
            <a:pPr algn="l"/>
            <a:endParaRPr lang="es-ES" sz="500" b="0" i="0" u="none" strike="noStrike" dirty="0">
              <a:solidFill>
                <a:srgbClr val="222222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Estudio MARS 2</a:t>
            </a:r>
            <a:endParaRPr lang="es-ES" b="0" i="0" u="none" strike="noStrike" dirty="0">
              <a:solidFill>
                <a:srgbClr val="222222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endParaRPr lang="es-ES" dirty="0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b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La cirugía torácica mínimamente invasiva ha evolucionado gracias a la introducción de la RATS y su empleo se encuentra en auge.">
            <a:extLst>
              <a:ext uri="{FF2B5EF4-FFF2-40B4-BE49-F238E27FC236}">
                <a16:creationId xmlns:a16="http://schemas.microsoft.com/office/drawing/2014/main" id="{FD282DBF-E05E-E861-733C-109757BF283E}"/>
              </a:ext>
            </a:extLst>
          </p:cNvPr>
          <p:cNvSpPr txBox="1"/>
          <p:nvPr/>
        </p:nvSpPr>
        <p:spPr>
          <a:xfrm>
            <a:off x="6118837" y="2627025"/>
            <a:ext cx="2880000" cy="490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just" defTabSz="457200">
              <a:lnSpc>
                <a:spcPct val="150000"/>
              </a:lnSpc>
              <a:defRPr sz="9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Enfatizar la rareza e importancia clínica del MPL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Éxito con </a:t>
            </a:r>
            <a:r>
              <a:rPr lang="es-E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cirugía radical y QT adyuvante.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">
            <a:extLst>
              <a:ext uri="{FF2B5EF4-FFF2-40B4-BE49-F238E27FC236}">
                <a16:creationId xmlns:a16="http://schemas.microsoft.com/office/drawing/2014/main" id="{B549256A-B596-2EC1-8346-FEF85B1F96C2}"/>
              </a:ext>
            </a:extLst>
          </p:cNvPr>
          <p:cNvSpPr/>
          <p:nvPr/>
        </p:nvSpPr>
        <p:spPr>
          <a:xfrm>
            <a:off x="6118837" y="2353613"/>
            <a:ext cx="2880000" cy="257985"/>
          </a:xfrm>
          <a:prstGeom prst="rect">
            <a:avLst/>
          </a:prstGeom>
          <a:solidFill>
            <a:schemeClr val="accent1">
              <a:satOff val="-4409"/>
              <a:lumOff val="-10509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r>
              <a:rPr lang="es-E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">
            <a:extLst>
              <a:ext uri="{FF2B5EF4-FFF2-40B4-BE49-F238E27FC236}">
                <a16:creationId xmlns:a16="http://schemas.microsoft.com/office/drawing/2014/main" id="{E1E99A79-2AFA-E8F6-C14A-2C7C18164784}"/>
              </a:ext>
            </a:extLst>
          </p:cNvPr>
          <p:cNvSpPr/>
          <p:nvPr/>
        </p:nvSpPr>
        <p:spPr>
          <a:xfrm>
            <a:off x="6101555" y="1080355"/>
            <a:ext cx="2880000" cy="257985"/>
          </a:xfrm>
          <a:prstGeom prst="rect">
            <a:avLst/>
          </a:prstGeom>
          <a:solidFill>
            <a:schemeClr val="accent1">
              <a:satOff val="-4409"/>
              <a:lumOff val="-10509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r>
              <a:rPr lang="es-E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37250119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177</Words>
  <Application>Microsoft Macintosh PowerPoint</Application>
  <PresentationFormat>Presentación en pantalla (16:9)</PresentationFormat>
  <Paragraphs>28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Mireia Rusca Giménez</cp:lastModifiedBy>
  <cp:revision>4</cp:revision>
  <dcterms:created xsi:type="dcterms:W3CDTF">2024-02-05T13:08:18Z</dcterms:created>
  <dcterms:modified xsi:type="dcterms:W3CDTF">2025-03-01T22:45:38Z</dcterms:modified>
</cp:coreProperties>
</file>