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Lst>
  <p:sldSz cx="9144000" cy="5143500" type="screen16x9"/>
  <p:notesSz cx="6858000" cy="9144000"/>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0"/>
    <p:restoredTop sz="91408"/>
  </p:normalViewPr>
  <p:slideViewPr>
    <p:cSldViewPr>
      <p:cViewPr varScale="1">
        <p:scale>
          <a:sx n="144" d="100"/>
          <a:sy n="144" d="100"/>
        </p:scale>
        <p:origin x="624" y="184"/>
      </p:cViewPr>
      <p:guideLst>
        <p:guide orient="horz" pos="162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slide" Target="slides/slide2.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1597819"/>
            <a:ext cx="7772400" cy="1102519"/>
          </a:xfrm>
        </p:spPr>
        <p:txBody>
          <a:bodyPr/>
          <a:lstStyle/>
          <a:p>
            <a:r>
              <a:rPr lang="es-ES"/>
              <a:t>Haga clic para modificar el estilo de título del patrón</a:t>
            </a:r>
          </a:p>
        </p:txBody>
      </p:sp>
      <p:sp>
        <p:nvSpPr>
          <p:cNvPr id="3" name="2 Subtítulo"/>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a:t>Haga clic para modificar el estilo de subtítulo del patrón</a:t>
            </a:r>
          </a:p>
        </p:txBody>
      </p:sp>
      <p:sp>
        <p:nvSpPr>
          <p:cNvPr id="4" name="3 Marcador de fecha"/>
          <p:cNvSpPr>
            <a:spLocks noGrp="1"/>
          </p:cNvSpPr>
          <p:nvPr>
            <p:ph type="dt" sz="half" idx="10"/>
          </p:nvPr>
        </p:nvSpPr>
        <p:spPr/>
        <p:txBody>
          <a:bodyPr/>
          <a:lstStyle/>
          <a:p>
            <a:fld id="{B3797998-9048-4197-8B94-06E5B01BB0B8}" type="datetimeFigureOut">
              <a:rPr lang="es-ES" smtClean="0"/>
              <a:pPr/>
              <a:t>28/2/25</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094B0F5F-5024-49B7-9CAD-3470FD1D7550}" type="slidenum">
              <a:rPr lang="es-ES" smtClean="0"/>
              <a:pPr/>
              <a:t>‹Nº›</a:t>
            </a:fld>
            <a:endParaRPr lang="es-E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contenido"/>
          <p:cNvSpPr>
            <a:spLocks noGrp="1"/>
          </p:cNvSpPr>
          <p:nvPr>
            <p:ph idx="1"/>
          </p:nvPr>
        </p:nvSpPr>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fecha"/>
          <p:cNvSpPr>
            <a:spLocks noGrp="1"/>
          </p:cNvSpPr>
          <p:nvPr>
            <p:ph type="dt" sz="half" idx="10"/>
          </p:nvPr>
        </p:nvSpPr>
        <p:spPr/>
        <p:txBody>
          <a:bodyPr/>
          <a:lstStyle/>
          <a:p>
            <a:fld id="{B3797998-9048-4197-8B94-06E5B01BB0B8}" type="datetimeFigureOut">
              <a:rPr lang="es-ES" smtClean="0"/>
              <a:pPr/>
              <a:t>28/2/25</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094B0F5F-5024-49B7-9CAD-3470FD1D7550}" type="slidenum">
              <a:rPr lang="es-ES" smtClean="0"/>
              <a:pPr/>
              <a:t>‹Nº›</a:t>
            </a:fld>
            <a:endParaRPr lang="es-E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3305176"/>
            <a:ext cx="7772400" cy="1021556"/>
          </a:xfrm>
        </p:spPr>
        <p:txBody>
          <a:bodyPr anchor="t"/>
          <a:lstStyle>
            <a:lvl1pPr algn="l">
              <a:defRPr sz="4000" b="1" cap="all"/>
            </a:lvl1pPr>
          </a:lstStyle>
          <a:p>
            <a:r>
              <a:rPr lang="es-ES"/>
              <a:t>Haga clic para modificar el estilo de título del patrón</a:t>
            </a:r>
          </a:p>
        </p:txBody>
      </p:sp>
      <p:sp>
        <p:nvSpPr>
          <p:cNvPr id="3" name="2 Marcador de texto"/>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Haga clic para modificar el estilo de texto del patrón</a:t>
            </a:r>
          </a:p>
        </p:txBody>
      </p:sp>
      <p:sp>
        <p:nvSpPr>
          <p:cNvPr id="4" name="3 Marcador de fecha"/>
          <p:cNvSpPr>
            <a:spLocks noGrp="1"/>
          </p:cNvSpPr>
          <p:nvPr>
            <p:ph type="dt" sz="half" idx="10"/>
          </p:nvPr>
        </p:nvSpPr>
        <p:spPr/>
        <p:txBody>
          <a:bodyPr/>
          <a:lstStyle/>
          <a:p>
            <a:fld id="{B3797998-9048-4197-8B94-06E5B01BB0B8}" type="datetimeFigureOut">
              <a:rPr lang="es-ES" smtClean="0"/>
              <a:pPr/>
              <a:t>28/2/25</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094B0F5F-5024-49B7-9CAD-3470FD1D7550}" type="slidenum">
              <a:rPr lang="es-ES" smtClean="0"/>
              <a:pPr/>
              <a:t>‹Nº›</a:t>
            </a:fld>
            <a:endParaRPr lang="es-E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contenido"/>
          <p:cNvSpPr>
            <a:spLocks noGrp="1"/>
          </p:cNvSpPr>
          <p:nvPr>
            <p:ph sz="half" idx="1"/>
          </p:nvPr>
        </p:nvSpPr>
        <p:spPr>
          <a:xfrm>
            <a:off x="457200" y="900113"/>
            <a:ext cx="4038600" cy="254555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contenido"/>
          <p:cNvSpPr>
            <a:spLocks noGrp="1"/>
          </p:cNvSpPr>
          <p:nvPr>
            <p:ph sz="half" idx="2"/>
          </p:nvPr>
        </p:nvSpPr>
        <p:spPr>
          <a:xfrm>
            <a:off x="4648200" y="900113"/>
            <a:ext cx="4038600" cy="254555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4 Marcador de fecha"/>
          <p:cNvSpPr>
            <a:spLocks noGrp="1"/>
          </p:cNvSpPr>
          <p:nvPr>
            <p:ph type="dt" sz="half" idx="10"/>
          </p:nvPr>
        </p:nvSpPr>
        <p:spPr/>
        <p:txBody>
          <a:bodyPr/>
          <a:lstStyle/>
          <a:p>
            <a:fld id="{B3797998-9048-4197-8B94-06E5B01BB0B8}" type="datetimeFigureOut">
              <a:rPr lang="es-ES" smtClean="0"/>
              <a:pPr/>
              <a:t>28/2/25</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094B0F5F-5024-49B7-9CAD-3470FD1D7550}" type="slidenum">
              <a:rPr lang="es-ES" smtClean="0"/>
              <a:pPr/>
              <a:t>‹Nº›</a:t>
            </a:fld>
            <a:endParaRPr lang="es-E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05979"/>
            <a:ext cx="8229600" cy="857250"/>
          </a:xfrm>
        </p:spPr>
        <p:txBody>
          <a:bodyPr/>
          <a:lstStyle>
            <a:lvl1pPr>
              <a:defRPr/>
            </a:lvl1pPr>
          </a:lstStyle>
          <a:p>
            <a:r>
              <a:rPr lang="es-ES"/>
              <a:t>Haga clic para modificar el estilo de título del patrón</a:t>
            </a:r>
          </a:p>
        </p:txBody>
      </p:sp>
      <p:sp>
        <p:nvSpPr>
          <p:cNvPr id="3" name="2 Marcador de texto"/>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4" name="3 Marcador de contenido"/>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4 Marcador de texto"/>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6" name="5 Marcador de contenido"/>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6 Marcador de fecha"/>
          <p:cNvSpPr>
            <a:spLocks noGrp="1"/>
          </p:cNvSpPr>
          <p:nvPr>
            <p:ph type="dt" sz="half" idx="10"/>
          </p:nvPr>
        </p:nvSpPr>
        <p:spPr/>
        <p:txBody>
          <a:bodyPr/>
          <a:lstStyle/>
          <a:p>
            <a:fld id="{B3797998-9048-4197-8B94-06E5B01BB0B8}" type="datetimeFigureOut">
              <a:rPr lang="es-ES" smtClean="0"/>
              <a:pPr/>
              <a:t>28/2/25</a:t>
            </a:fld>
            <a:endParaRPr lang="es-ES"/>
          </a:p>
        </p:txBody>
      </p:sp>
      <p:sp>
        <p:nvSpPr>
          <p:cNvPr id="8" name="7 Marcador de pie de página"/>
          <p:cNvSpPr>
            <a:spLocks noGrp="1"/>
          </p:cNvSpPr>
          <p:nvPr>
            <p:ph type="ftr" sz="quarter" idx="11"/>
          </p:nvPr>
        </p:nvSpPr>
        <p:spPr/>
        <p:txBody>
          <a:bodyPr/>
          <a:lstStyle/>
          <a:p>
            <a:endParaRPr lang="es-ES"/>
          </a:p>
        </p:txBody>
      </p:sp>
      <p:sp>
        <p:nvSpPr>
          <p:cNvPr id="9" name="8 Marcador de número de diapositiva"/>
          <p:cNvSpPr>
            <a:spLocks noGrp="1"/>
          </p:cNvSpPr>
          <p:nvPr>
            <p:ph type="sldNum" sz="quarter" idx="12"/>
          </p:nvPr>
        </p:nvSpPr>
        <p:spPr/>
        <p:txBody>
          <a:bodyPr/>
          <a:lstStyle/>
          <a:p>
            <a:fld id="{094B0F5F-5024-49B7-9CAD-3470FD1D7550}" type="slidenum">
              <a:rPr lang="es-ES" smtClean="0"/>
              <a:pPr/>
              <a:t>‹Nº›</a:t>
            </a:fld>
            <a:endParaRPr lang="es-E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fecha"/>
          <p:cNvSpPr>
            <a:spLocks noGrp="1"/>
          </p:cNvSpPr>
          <p:nvPr>
            <p:ph type="dt" sz="half" idx="10"/>
          </p:nvPr>
        </p:nvSpPr>
        <p:spPr/>
        <p:txBody>
          <a:bodyPr/>
          <a:lstStyle/>
          <a:p>
            <a:fld id="{B3797998-9048-4197-8B94-06E5B01BB0B8}" type="datetimeFigureOut">
              <a:rPr lang="es-ES" smtClean="0"/>
              <a:pPr/>
              <a:t>28/2/25</a:t>
            </a:fld>
            <a:endParaRPr lang="es-ES"/>
          </a:p>
        </p:txBody>
      </p:sp>
      <p:sp>
        <p:nvSpPr>
          <p:cNvPr id="4" name="3 Marcador de pie de página"/>
          <p:cNvSpPr>
            <a:spLocks noGrp="1"/>
          </p:cNvSpPr>
          <p:nvPr>
            <p:ph type="ftr" sz="quarter" idx="11"/>
          </p:nvPr>
        </p:nvSpPr>
        <p:spPr/>
        <p:txBody>
          <a:bodyPr/>
          <a:lstStyle/>
          <a:p>
            <a:endParaRPr lang="es-ES"/>
          </a:p>
        </p:txBody>
      </p:sp>
      <p:sp>
        <p:nvSpPr>
          <p:cNvPr id="5" name="4 Marcador de número de diapositiva"/>
          <p:cNvSpPr>
            <a:spLocks noGrp="1"/>
          </p:cNvSpPr>
          <p:nvPr>
            <p:ph type="sldNum" sz="quarter" idx="12"/>
          </p:nvPr>
        </p:nvSpPr>
        <p:spPr/>
        <p:txBody>
          <a:bodyPr/>
          <a:lstStyle/>
          <a:p>
            <a:fld id="{094B0F5F-5024-49B7-9CAD-3470FD1D7550}" type="slidenum">
              <a:rPr lang="es-ES" smtClean="0"/>
              <a:pPr/>
              <a:t>‹Nº›</a:t>
            </a:fld>
            <a:endParaRPr lang="es-E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B3797998-9048-4197-8B94-06E5B01BB0B8}" type="datetimeFigureOut">
              <a:rPr lang="es-ES" smtClean="0"/>
              <a:pPr/>
              <a:t>28/2/25</a:t>
            </a:fld>
            <a:endParaRPr lang="es-ES"/>
          </a:p>
        </p:txBody>
      </p:sp>
      <p:sp>
        <p:nvSpPr>
          <p:cNvPr id="3" name="2 Marcador de pie de página"/>
          <p:cNvSpPr>
            <a:spLocks noGrp="1"/>
          </p:cNvSpPr>
          <p:nvPr>
            <p:ph type="ftr" sz="quarter" idx="11"/>
          </p:nvPr>
        </p:nvSpPr>
        <p:spPr/>
        <p:txBody>
          <a:bodyPr/>
          <a:lstStyle/>
          <a:p>
            <a:endParaRPr lang="es-ES"/>
          </a:p>
        </p:txBody>
      </p:sp>
      <p:sp>
        <p:nvSpPr>
          <p:cNvPr id="4" name="3 Marcador de número de diapositiva"/>
          <p:cNvSpPr>
            <a:spLocks noGrp="1"/>
          </p:cNvSpPr>
          <p:nvPr>
            <p:ph type="sldNum" sz="quarter" idx="12"/>
          </p:nvPr>
        </p:nvSpPr>
        <p:spPr/>
        <p:txBody>
          <a:bodyPr/>
          <a:lstStyle/>
          <a:p>
            <a:fld id="{094B0F5F-5024-49B7-9CAD-3470FD1D7550}" type="slidenum">
              <a:rPr lang="es-ES" smtClean="0"/>
              <a:pPr/>
              <a:t>‹Nº›</a:t>
            </a:fld>
            <a:endParaRPr lang="es-E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1" y="204787"/>
            <a:ext cx="3008313" cy="871538"/>
          </a:xfrm>
        </p:spPr>
        <p:txBody>
          <a:bodyPr anchor="b"/>
          <a:lstStyle>
            <a:lvl1pPr algn="l">
              <a:defRPr sz="2000" b="1"/>
            </a:lvl1pPr>
          </a:lstStyle>
          <a:p>
            <a:r>
              <a:rPr lang="es-ES"/>
              <a:t>Haga clic para modificar el estilo de título del patrón</a:t>
            </a:r>
          </a:p>
        </p:txBody>
      </p:sp>
      <p:sp>
        <p:nvSpPr>
          <p:cNvPr id="3" name="2 Marcador de contenido"/>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texto"/>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5" name="4 Marcador de fecha"/>
          <p:cNvSpPr>
            <a:spLocks noGrp="1"/>
          </p:cNvSpPr>
          <p:nvPr>
            <p:ph type="dt" sz="half" idx="10"/>
          </p:nvPr>
        </p:nvSpPr>
        <p:spPr/>
        <p:txBody>
          <a:bodyPr/>
          <a:lstStyle/>
          <a:p>
            <a:fld id="{B3797998-9048-4197-8B94-06E5B01BB0B8}" type="datetimeFigureOut">
              <a:rPr lang="es-ES" smtClean="0"/>
              <a:pPr/>
              <a:t>28/2/25</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094B0F5F-5024-49B7-9CAD-3470FD1D7550}" type="slidenum">
              <a:rPr lang="es-ES" smtClean="0"/>
              <a:pPr/>
              <a:t>‹Nº›</a:t>
            </a:fld>
            <a:endParaRPr lang="es-E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3600450"/>
            <a:ext cx="5486400" cy="425054"/>
          </a:xfrm>
        </p:spPr>
        <p:txBody>
          <a:bodyPr anchor="b"/>
          <a:lstStyle>
            <a:lvl1pPr algn="l">
              <a:defRPr sz="2000" b="1"/>
            </a:lvl1pPr>
          </a:lstStyle>
          <a:p>
            <a:r>
              <a:rPr lang="es-ES"/>
              <a:t>Haga clic para modificar el estilo de título del patrón</a:t>
            </a:r>
          </a:p>
        </p:txBody>
      </p:sp>
      <p:sp>
        <p:nvSpPr>
          <p:cNvPr id="3" name="2 Marcador de posición de imagen"/>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3 Marcador de texto"/>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5" name="4 Marcador de fecha"/>
          <p:cNvSpPr>
            <a:spLocks noGrp="1"/>
          </p:cNvSpPr>
          <p:nvPr>
            <p:ph type="dt" sz="half" idx="10"/>
          </p:nvPr>
        </p:nvSpPr>
        <p:spPr/>
        <p:txBody>
          <a:bodyPr/>
          <a:lstStyle/>
          <a:p>
            <a:fld id="{B3797998-9048-4197-8B94-06E5B01BB0B8}" type="datetimeFigureOut">
              <a:rPr lang="es-ES" smtClean="0"/>
              <a:pPr/>
              <a:t>28/2/25</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094B0F5F-5024-49B7-9CAD-3470FD1D7550}" type="slidenum">
              <a:rPr lang="es-ES" smtClean="0"/>
              <a:pPr/>
              <a:t>‹Nº›</a:t>
            </a:fld>
            <a:endParaRPr lang="es-E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texto vertical"/>
          <p:cNvSpPr>
            <a:spLocks noGrp="1"/>
          </p:cNvSpPr>
          <p:nvPr>
            <p:ph type="body" orient="vert" idx="1"/>
          </p:nvPr>
        </p:nvSpPr>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fecha"/>
          <p:cNvSpPr>
            <a:spLocks noGrp="1"/>
          </p:cNvSpPr>
          <p:nvPr>
            <p:ph type="dt" sz="half" idx="10"/>
          </p:nvPr>
        </p:nvSpPr>
        <p:spPr/>
        <p:txBody>
          <a:bodyPr/>
          <a:lstStyle/>
          <a:p>
            <a:fld id="{B3797998-9048-4197-8B94-06E5B01BB0B8}" type="datetimeFigureOut">
              <a:rPr lang="es-ES" smtClean="0"/>
              <a:pPr/>
              <a:t>28/2/25</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094B0F5F-5024-49B7-9CAD-3470FD1D7550}" type="slidenum">
              <a:rPr lang="es-ES" smtClean="0"/>
              <a:pPr/>
              <a:t>‹Nº›</a:t>
            </a:fld>
            <a:endParaRPr lang="es-E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154781"/>
            <a:ext cx="2057400" cy="3290888"/>
          </a:xfrm>
        </p:spPr>
        <p:txBody>
          <a:bodyPr vert="eaVert"/>
          <a:lstStyle/>
          <a:p>
            <a:r>
              <a:rPr lang="es-ES"/>
              <a:t>Haga clic para modificar el estilo de título del patrón</a:t>
            </a:r>
          </a:p>
        </p:txBody>
      </p:sp>
      <p:sp>
        <p:nvSpPr>
          <p:cNvPr id="3" name="2 Marcador de texto vertical"/>
          <p:cNvSpPr>
            <a:spLocks noGrp="1"/>
          </p:cNvSpPr>
          <p:nvPr>
            <p:ph type="body" orient="vert" idx="1"/>
          </p:nvPr>
        </p:nvSpPr>
        <p:spPr>
          <a:xfrm>
            <a:off x="457200" y="154781"/>
            <a:ext cx="6019800" cy="3290888"/>
          </a:xfrm>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fecha"/>
          <p:cNvSpPr>
            <a:spLocks noGrp="1"/>
          </p:cNvSpPr>
          <p:nvPr>
            <p:ph type="dt" sz="half" idx="10"/>
          </p:nvPr>
        </p:nvSpPr>
        <p:spPr/>
        <p:txBody>
          <a:bodyPr/>
          <a:lstStyle/>
          <a:p>
            <a:fld id="{B3797998-9048-4197-8B94-06E5B01BB0B8}" type="datetimeFigureOut">
              <a:rPr lang="es-ES" smtClean="0"/>
              <a:pPr/>
              <a:t>28/2/25</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094B0F5F-5024-49B7-9CAD-3470FD1D7550}" type="slidenum">
              <a:rPr lang="es-ES" smtClean="0"/>
              <a:pPr/>
              <a:t>‹Nº›</a:t>
            </a:fld>
            <a:endParaRPr lang="es-E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1 Marcador de título"/>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s-ES"/>
              <a:t>Haga clic para modificar el estilo de título del patrón</a:t>
            </a:r>
          </a:p>
        </p:txBody>
      </p:sp>
      <p:sp>
        <p:nvSpPr>
          <p:cNvPr id="3" name="2 Marcador de texto"/>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fecha"/>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B3797998-9048-4197-8B94-06E5B01BB0B8}" type="datetimeFigureOut">
              <a:rPr lang="es-ES" smtClean="0"/>
              <a:pPr/>
              <a:t>28/2/25</a:t>
            </a:fld>
            <a:endParaRPr lang="es-ES"/>
          </a:p>
        </p:txBody>
      </p:sp>
      <p:sp>
        <p:nvSpPr>
          <p:cNvPr id="5" name="4 Marcador de pie de página"/>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S"/>
          </a:p>
        </p:txBody>
      </p:sp>
      <p:sp>
        <p:nvSpPr>
          <p:cNvPr id="6" name="5 Marcador de número de diapositiva"/>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094B0F5F-5024-49B7-9CAD-3470FD1D7550}" type="slidenum">
              <a:rPr lang="es-ES" smtClean="0"/>
              <a:pPr/>
              <a:t>‹Nº›</a:t>
            </a:fld>
            <a:endParaRPr lang="es-E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3" Type="http://schemas.openxmlformats.org/officeDocument/2006/relationships/image" Target="../media/image6.jpeg"/><Relationship Id="rId7" Type="http://schemas.microsoft.com/office/2007/relationships/hdphoto" Target="../media/hdphoto1.wdp"/><Relationship Id="rId2" Type="http://schemas.openxmlformats.org/officeDocument/2006/relationships/image" Target="../media/image5.jpeg"/><Relationship Id="rId1" Type="http://schemas.openxmlformats.org/officeDocument/2006/relationships/slideLayout" Target="../slideLayouts/slideLayout1.xml"/><Relationship Id="rId6" Type="http://schemas.openxmlformats.org/officeDocument/2006/relationships/image" Target="../media/image9.png"/><Relationship Id="rId5" Type="http://schemas.openxmlformats.org/officeDocument/2006/relationships/image" Target="../media/image8.jpeg"/><Relationship Id="rId4" Type="http://schemas.openxmlformats.org/officeDocument/2006/relationships/image" Target="../media/image7.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8" name="Grupo 17">
            <a:extLst>
              <a:ext uri="{FF2B5EF4-FFF2-40B4-BE49-F238E27FC236}">
                <a16:creationId xmlns:a16="http://schemas.microsoft.com/office/drawing/2014/main" id="{3D5BA41F-006A-F9AB-F64B-326A70165DF7}"/>
              </a:ext>
            </a:extLst>
          </p:cNvPr>
          <p:cNvGrpSpPr/>
          <p:nvPr/>
        </p:nvGrpSpPr>
        <p:grpSpPr>
          <a:xfrm>
            <a:off x="202541" y="2381308"/>
            <a:ext cx="8856983" cy="2692153"/>
            <a:chOff x="43520" y="1094356"/>
            <a:chExt cx="12066091" cy="5015730"/>
          </a:xfrm>
        </p:grpSpPr>
        <p:sp>
          <p:nvSpPr>
            <p:cNvPr id="19" name="Rectángulo redondeado 18">
              <a:extLst>
                <a:ext uri="{FF2B5EF4-FFF2-40B4-BE49-F238E27FC236}">
                  <a16:creationId xmlns:a16="http://schemas.microsoft.com/office/drawing/2014/main" id="{1331E729-94BB-E65A-39E5-B1E3C494A726}"/>
                </a:ext>
              </a:extLst>
            </p:cNvPr>
            <p:cNvSpPr/>
            <p:nvPr/>
          </p:nvSpPr>
          <p:spPr>
            <a:xfrm>
              <a:off x="47558" y="1094356"/>
              <a:ext cx="11936697" cy="4405526"/>
            </a:xfrm>
            <a:prstGeom prst="roundRect">
              <a:avLst>
                <a:gd name="adj" fmla="val 3276"/>
              </a:avLst>
            </a:prstGeom>
            <a:solidFill>
              <a:schemeClr val="accent2">
                <a:lumMod val="20000"/>
                <a:lumOff val="80000"/>
              </a:schemeClr>
            </a:solidFill>
            <a:ln w="19050">
              <a:solidFill>
                <a:schemeClr val="accent2">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sz="1013" dirty="0"/>
            </a:p>
          </p:txBody>
        </p:sp>
        <p:sp>
          <p:nvSpPr>
            <p:cNvPr id="20" name="CuadroTexto 19">
              <a:extLst>
                <a:ext uri="{FF2B5EF4-FFF2-40B4-BE49-F238E27FC236}">
                  <a16:creationId xmlns:a16="http://schemas.microsoft.com/office/drawing/2014/main" id="{313F0E52-ABE1-7919-9DA7-BC32A45370C0}"/>
                </a:ext>
              </a:extLst>
            </p:cNvPr>
            <p:cNvSpPr txBox="1"/>
            <p:nvPr/>
          </p:nvSpPr>
          <p:spPr>
            <a:xfrm>
              <a:off x="1164154" y="5622682"/>
              <a:ext cx="9663974" cy="487404"/>
            </a:xfrm>
            <a:prstGeom prst="rect">
              <a:avLst/>
            </a:prstGeom>
            <a:solidFill>
              <a:schemeClr val="bg1"/>
            </a:solidFill>
            <a:ln w="22225">
              <a:solidFill>
                <a:schemeClr val="accent2">
                  <a:lumMod val="50000"/>
                </a:schemeClr>
              </a:solidFill>
              <a:prstDash val="sysDash"/>
            </a:ln>
          </p:spPr>
          <p:txBody>
            <a:bodyPr wrap="square">
              <a:spAutoFit/>
            </a:bodyPr>
            <a:lstStyle/>
            <a:p>
              <a:pPr algn="ctr"/>
              <a:r>
                <a:rPr lang="es-ES" sz="1100" dirty="0">
                  <a:solidFill>
                    <a:srgbClr val="30190B"/>
                  </a:solidFill>
                  <a:latin typeface="Tahoma" panose="020B0604030504040204" pitchFamily="34" charset="0"/>
                  <a:ea typeface="Tahoma" panose="020B0604030504040204" pitchFamily="34" charset="0"/>
                  <a:cs typeface="Tahoma" panose="020B0604030504040204" pitchFamily="34" charset="0"/>
                </a:rPr>
                <a:t>Lesión quística en hemitórax derecho de 16 x 14 x 15 cm </a:t>
              </a:r>
              <a:r>
                <a:rPr lang="es-ES" sz="1100" b="1" dirty="0">
                  <a:solidFill>
                    <a:srgbClr val="30190B"/>
                  </a:solidFill>
                  <a:latin typeface="Tahoma" panose="020B0604030504040204" pitchFamily="34" charset="0"/>
                  <a:ea typeface="Tahoma" panose="020B0604030504040204" pitchFamily="34" charset="0"/>
                  <a:cs typeface="Tahoma" panose="020B0604030504040204" pitchFamily="34" charset="0"/>
                </a:rPr>
                <a:t>en relación a probable quiste hidatídico en LID.</a:t>
              </a:r>
              <a:endParaRPr lang="es-ES" sz="1100" dirty="0">
                <a:latin typeface="Tahoma" panose="020B0604030504040204" pitchFamily="34" charset="0"/>
                <a:ea typeface="Tahoma" panose="020B0604030504040204" pitchFamily="34" charset="0"/>
                <a:cs typeface="Tahoma" panose="020B0604030504040204" pitchFamily="34" charset="0"/>
              </a:endParaRPr>
            </a:p>
          </p:txBody>
        </p:sp>
        <p:sp>
          <p:nvSpPr>
            <p:cNvPr id="21" name="CuadroTexto 20">
              <a:extLst>
                <a:ext uri="{FF2B5EF4-FFF2-40B4-BE49-F238E27FC236}">
                  <a16:creationId xmlns:a16="http://schemas.microsoft.com/office/drawing/2014/main" id="{AFACB5A5-21BE-B8F8-1E02-B3747FA44CBA}"/>
                </a:ext>
              </a:extLst>
            </p:cNvPr>
            <p:cNvSpPr txBox="1"/>
            <p:nvPr/>
          </p:nvSpPr>
          <p:spPr>
            <a:xfrm>
              <a:off x="43520" y="1111101"/>
              <a:ext cx="12066091" cy="1455165"/>
            </a:xfrm>
            <a:prstGeom prst="rect">
              <a:avLst/>
            </a:prstGeom>
            <a:noFill/>
          </p:spPr>
          <p:txBody>
            <a:bodyPr wrap="square" rtlCol="0">
              <a:spAutoFit/>
            </a:bodyPr>
            <a:lstStyle/>
            <a:p>
              <a:pPr algn="ctr"/>
              <a:r>
                <a:rPr lang="es-ES" sz="1400" i="1" dirty="0">
                  <a:solidFill>
                    <a:schemeClr val="accent2">
                      <a:lumMod val="75000"/>
                    </a:schemeClr>
                  </a:solidFill>
                  <a:latin typeface="Tahoma" panose="020B0604030504040204" pitchFamily="34" charset="0"/>
                  <a:ea typeface="Tahoma" panose="020B0604030504040204" pitchFamily="34" charset="0"/>
                  <a:cs typeface="Tahoma" panose="020B0604030504040204" pitchFamily="34" charset="0"/>
                  <a:sym typeface="Wingdings" pitchFamily="2" charset="2"/>
                </a:rPr>
                <a:t>Pruebas complementarias:</a:t>
              </a:r>
              <a:endParaRPr lang="es-ES" sz="400" i="1" dirty="0">
                <a:solidFill>
                  <a:schemeClr val="accent2">
                    <a:lumMod val="75000"/>
                  </a:schemeClr>
                </a:solidFill>
                <a:latin typeface="Tahoma" panose="020B0604030504040204" pitchFamily="34" charset="0"/>
                <a:ea typeface="Tahoma" panose="020B0604030504040204" pitchFamily="34" charset="0"/>
                <a:cs typeface="Tahoma" panose="020B0604030504040204" pitchFamily="34" charset="0"/>
                <a:sym typeface="Wingdings" pitchFamily="2" charset="2"/>
              </a:endParaRPr>
            </a:p>
            <a:p>
              <a:pPr marL="128588" indent="-128588" algn="just">
                <a:lnSpc>
                  <a:spcPct val="150000"/>
                </a:lnSpc>
                <a:buFont typeface="Wingdings" pitchFamily="2" charset="2"/>
                <a:buChar char="à"/>
              </a:pPr>
              <a:r>
                <a:rPr lang="es-ES" sz="1100" dirty="0">
                  <a:solidFill>
                    <a:srgbClr val="30190B"/>
                  </a:solidFill>
                  <a:latin typeface="Tahoma" panose="020B0604030504040204" pitchFamily="34" charset="0"/>
                  <a:ea typeface="Tahoma" panose="020B0604030504040204" pitchFamily="34" charset="0"/>
                  <a:cs typeface="Tahoma" panose="020B0604030504040204" pitchFamily="34" charset="0"/>
                  <a:sym typeface="Wingdings" pitchFamily="2" charset="2"/>
                </a:rPr>
                <a:t>Hallazgo incidental en Urgencias: </a:t>
              </a:r>
              <a:r>
                <a:rPr lang="es-ES" sz="1100" b="1" dirty="0">
                  <a:solidFill>
                    <a:srgbClr val="30190B"/>
                  </a:solidFill>
                  <a:latin typeface="Tahoma" panose="020B0604030504040204" pitchFamily="34" charset="0"/>
                  <a:ea typeface="Tahoma" panose="020B0604030504040204" pitchFamily="34" charset="0"/>
                  <a:cs typeface="Tahoma" panose="020B0604030504040204" pitchFamily="34" charset="0"/>
                  <a:sym typeface="Wingdings" pitchFamily="2" charset="2"/>
                </a:rPr>
                <a:t>radiografía de tórax PA y lateral</a:t>
              </a:r>
              <a:r>
                <a:rPr lang="es-ES" sz="1100" dirty="0">
                  <a:solidFill>
                    <a:srgbClr val="30190B"/>
                  </a:solidFill>
                  <a:latin typeface="Tahoma" panose="020B0604030504040204" pitchFamily="34" charset="0"/>
                  <a:ea typeface="Tahoma" panose="020B0604030504040204" pitchFamily="34" charset="0"/>
                  <a:cs typeface="Tahoma" panose="020B0604030504040204" pitchFamily="34" charset="0"/>
                  <a:sym typeface="Wingdings" pitchFamily="2" charset="2"/>
                </a:rPr>
                <a:t> y </a:t>
              </a:r>
              <a:r>
                <a:rPr lang="es-ES" sz="1100" b="1" dirty="0">
                  <a:solidFill>
                    <a:srgbClr val="30190B"/>
                  </a:solidFill>
                  <a:latin typeface="Tahoma" panose="020B0604030504040204" pitchFamily="34" charset="0"/>
                  <a:ea typeface="Tahoma" panose="020B0604030504040204" pitchFamily="34" charset="0"/>
                  <a:cs typeface="Tahoma" panose="020B0604030504040204" pitchFamily="34" charset="0"/>
                  <a:sym typeface="Wingdings" pitchFamily="2" charset="2"/>
                </a:rPr>
                <a:t>TC torácico con contraste.</a:t>
              </a:r>
            </a:p>
            <a:p>
              <a:pPr marL="128588" indent="-128588" algn="just">
                <a:lnSpc>
                  <a:spcPct val="150000"/>
                </a:lnSpc>
                <a:buFont typeface="Wingdings" pitchFamily="2" charset="2"/>
                <a:buChar char="à"/>
              </a:pPr>
              <a:r>
                <a:rPr lang="es-ES" sz="1100" dirty="0">
                  <a:solidFill>
                    <a:srgbClr val="30190B"/>
                  </a:solidFill>
                  <a:latin typeface="Tahoma" panose="020B0604030504040204" pitchFamily="34" charset="0"/>
                  <a:ea typeface="Tahoma" panose="020B0604030504040204" pitchFamily="34" charset="0"/>
                  <a:cs typeface="Tahoma" panose="020B0604030504040204" pitchFamily="34" charset="0"/>
                  <a:sym typeface="Wingdings" pitchFamily="2" charset="2"/>
                </a:rPr>
                <a:t>Estudio de extensión en consulta de Cirugía Torácica: se</a:t>
              </a:r>
              <a:r>
                <a:rPr lang="es-ES" sz="1100" dirty="0">
                  <a:solidFill>
                    <a:srgbClr val="30190B"/>
                  </a:solidFill>
                  <a:latin typeface="Tahoma" panose="020B0604030504040204" pitchFamily="34" charset="0"/>
                  <a:ea typeface="Tahoma" panose="020B0604030504040204" pitchFamily="34" charset="0"/>
                  <a:cs typeface="Tahoma" panose="020B0604030504040204" pitchFamily="34" charset="0"/>
                </a:rPr>
                <a:t>rología hidatídica negativa, espirometría (CVF 77%, FEV1 73%) y </a:t>
              </a:r>
              <a:r>
                <a:rPr lang="es-ES" sz="1100" b="1" dirty="0">
                  <a:solidFill>
                    <a:srgbClr val="30190B"/>
                  </a:solidFill>
                  <a:latin typeface="Tahoma" panose="020B0604030504040204" pitchFamily="34" charset="0"/>
                  <a:ea typeface="Tahoma" panose="020B0604030504040204" pitchFamily="34" charset="0"/>
                  <a:cs typeface="Tahoma" panose="020B0604030504040204" pitchFamily="34" charset="0"/>
                </a:rPr>
                <a:t>RM de tórax.</a:t>
              </a:r>
              <a:endParaRPr lang="es-ES" sz="1100" dirty="0">
                <a:solidFill>
                  <a:srgbClr val="30190B"/>
                </a:solidFill>
                <a:latin typeface="Tahoma" panose="020B0604030504040204" pitchFamily="34" charset="0"/>
                <a:ea typeface="Tahoma" panose="020B0604030504040204" pitchFamily="34" charset="0"/>
                <a:cs typeface="Tahoma" panose="020B0604030504040204" pitchFamily="34" charset="0"/>
                <a:sym typeface="Wingdings" pitchFamily="2" charset="2"/>
              </a:endParaRPr>
            </a:p>
          </p:txBody>
        </p:sp>
      </p:grpSp>
      <p:sp>
        <p:nvSpPr>
          <p:cNvPr id="17" name="Subtítulo 2">
            <a:extLst>
              <a:ext uri="{FF2B5EF4-FFF2-40B4-BE49-F238E27FC236}">
                <a16:creationId xmlns:a16="http://schemas.microsoft.com/office/drawing/2014/main" id="{43380556-FE17-FD3F-3AF4-0E26660EF615}"/>
              </a:ext>
            </a:extLst>
          </p:cNvPr>
          <p:cNvSpPr>
            <a:spLocks noGrp="1"/>
          </p:cNvSpPr>
          <p:nvPr>
            <p:ph type="subTitle" idx="1"/>
          </p:nvPr>
        </p:nvSpPr>
        <p:spPr>
          <a:xfrm>
            <a:off x="202541" y="993653"/>
            <a:ext cx="8738915" cy="1413582"/>
          </a:xfrm>
        </p:spPr>
        <p:txBody>
          <a:bodyPr>
            <a:noAutofit/>
          </a:bodyPr>
          <a:lstStyle/>
          <a:p>
            <a:pPr>
              <a:lnSpc>
                <a:spcPct val="100000"/>
              </a:lnSpc>
            </a:pPr>
            <a:r>
              <a:rPr lang="es-ES" sz="1100" b="1" i="1" u="sng" dirty="0">
                <a:solidFill>
                  <a:schemeClr val="accent2">
                    <a:lumMod val="50000"/>
                  </a:schemeClr>
                </a:solidFill>
                <a:latin typeface="Tahoma" panose="020B0604030504040204" pitchFamily="34" charset="0"/>
                <a:ea typeface="Tahoma" panose="020B0604030504040204" pitchFamily="34" charset="0"/>
                <a:cs typeface="Tahoma" panose="020B0604030504040204" pitchFamily="34" charset="0"/>
              </a:rPr>
              <a:t>OBJETIVOS:</a:t>
            </a:r>
          </a:p>
          <a:p>
            <a:pPr>
              <a:lnSpc>
                <a:spcPct val="100000"/>
              </a:lnSpc>
            </a:pPr>
            <a:endParaRPr lang="es-ES" sz="400" b="1" i="1" u="sng" dirty="0">
              <a:solidFill>
                <a:schemeClr val="accent2">
                  <a:lumMod val="50000"/>
                </a:schemeClr>
              </a:solidFill>
              <a:latin typeface="Tahoma" panose="020B0604030504040204" pitchFamily="34" charset="0"/>
              <a:ea typeface="Tahoma" panose="020B0604030504040204" pitchFamily="34" charset="0"/>
              <a:cs typeface="Tahoma" panose="020B0604030504040204" pitchFamily="34" charset="0"/>
            </a:endParaRPr>
          </a:p>
          <a:p>
            <a:pPr algn="just">
              <a:lnSpc>
                <a:spcPct val="100000"/>
              </a:lnSpc>
            </a:pPr>
            <a:r>
              <a:rPr lang="es-ES" sz="1100" dirty="0">
                <a:solidFill>
                  <a:srgbClr val="30190B"/>
                </a:solidFill>
                <a:latin typeface="Tahoma" panose="020B0604030504040204" pitchFamily="34" charset="0"/>
                <a:ea typeface="Tahoma" panose="020B0604030504040204" pitchFamily="34" charset="0"/>
                <a:cs typeface="Tahoma" panose="020B0604030504040204" pitchFamily="34" charset="0"/>
              </a:rPr>
              <a:t>Considerar la importancia del diagnóstico diferencial de las lesiones mediastínicas en las que la cirugía constituye el principal pilar de tratamiento.</a:t>
            </a:r>
            <a:endParaRPr lang="es-ES" sz="200" b="1" i="1" u="sng" dirty="0">
              <a:solidFill>
                <a:schemeClr val="accent2">
                  <a:lumMod val="50000"/>
                </a:schemeClr>
              </a:solidFill>
              <a:latin typeface="Tahoma" panose="020B0604030504040204" pitchFamily="34" charset="0"/>
              <a:ea typeface="Tahoma" panose="020B0604030504040204" pitchFamily="34" charset="0"/>
              <a:cs typeface="Tahoma" panose="020B0604030504040204" pitchFamily="34" charset="0"/>
            </a:endParaRPr>
          </a:p>
          <a:p>
            <a:pPr>
              <a:lnSpc>
                <a:spcPct val="100000"/>
              </a:lnSpc>
            </a:pPr>
            <a:r>
              <a:rPr lang="es-ES" sz="1100" b="1" i="1" u="sng" dirty="0">
                <a:solidFill>
                  <a:schemeClr val="accent2">
                    <a:lumMod val="50000"/>
                  </a:schemeClr>
                </a:solidFill>
                <a:latin typeface="Tahoma" panose="020B0604030504040204" pitchFamily="34" charset="0"/>
                <a:ea typeface="Tahoma" panose="020B0604030504040204" pitchFamily="34" charset="0"/>
                <a:cs typeface="Tahoma" panose="020B0604030504040204" pitchFamily="34" charset="0"/>
              </a:rPr>
              <a:t>METODOLOGÍA:</a:t>
            </a:r>
          </a:p>
          <a:p>
            <a:pPr>
              <a:lnSpc>
                <a:spcPct val="100000"/>
              </a:lnSpc>
            </a:pPr>
            <a:endParaRPr lang="es-ES" sz="400" b="1" i="1" u="sng" dirty="0">
              <a:solidFill>
                <a:schemeClr val="accent2">
                  <a:lumMod val="50000"/>
                </a:schemeClr>
              </a:solidFill>
              <a:latin typeface="Tahoma" panose="020B0604030504040204" pitchFamily="34" charset="0"/>
              <a:ea typeface="Tahoma" panose="020B0604030504040204" pitchFamily="34" charset="0"/>
              <a:cs typeface="Tahoma" panose="020B0604030504040204" pitchFamily="34" charset="0"/>
            </a:endParaRPr>
          </a:p>
          <a:p>
            <a:pPr algn="just">
              <a:lnSpc>
                <a:spcPct val="100000"/>
              </a:lnSpc>
            </a:pPr>
            <a:r>
              <a:rPr lang="es-ES" sz="1100" dirty="0">
                <a:solidFill>
                  <a:srgbClr val="30190B"/>
                </a:solidFill>
                <a:latin typeface="Tahoma" panose="020B0604030504040204" pitchFamily="34" charset="0"/>
                <a:ea typeface="Tahoma" panose="020B0604030504040204" pitchFamily="34" charset="0"/>
                <a:cs typeface="Tahoma" panose="020B0604030504040204" pitchFamily="34" charset="0"/>
              </a:rPr>
              <a:t>Se presenta el caso de un varón de 26 años, sin antecedentes médico-quirúrgicos de interés, que acude al servicio de Urgencias hospitalario por dolor centro-torácico atípico, sin otra clínica asociada. </a:t>
            </a:r>
          </a:p>
        </p:txBody>
      </p:sp>
      <p:sp>
        <p:nvSpPr>
          <p:cNvPr id="4" name="Título 1">
            <a:extLst>
              <a:ext uri="{FF2B5EF4-FFF2-40B4-BE49-F238E27FC236}">
                <a16:creationId xmlns:a16="http://schemas.microsoft.com/office/drawing/2014/main" id="{A46E3F80-3E79-1034-2FFA-4E58F14BCB9C}"/>
              </a:ext>
            </a:extLst>
          </p:cNvPr>
          <p:cNvSpPr>
            <a:spLocks noGrp="1"/>
          </p:cNvSpPr>
          <p:nvPr>
            <p:ph type="ctrTitle"/>
          </p:nvPr>
        </p:nvSpPr>
        <p:spPr>
          <a:xfrm>
            <a:off x="1985671" y="50441"/>
            <a:ext cx="5311991" cy="707886"/>
          </a:xfrm>
        </p:spPr>
        <p:txBody>
          <a:bodyPr>
            <a:normAutofit/>
          </a:bodyPr>
          <a:lstStyle/>
          <a:p>
            <a:pPr algn="l"/>
            <a:r>
              <a:rPr lang="es-ES" sz="1800" dirty="0">
                <a:latin typeface="Tahoma" panose="020B0604030504040204" pitchFamily="34" charset="0"/>
                <a:ea typeface="Tahoma" panose="020B0604030504040204" pitchFamily="34" charset="0"/>
                <a:cs typeface="Tahoma" panose="020B0604030504040204" pitchFamily="34" charset="0"/>
              </a:rPr>
              <a:t>TUMOR GIGANTE DE MEDIASTINO MEDIO. </a:t>
            </a:r>
            <a:br>
              <a:rPr lang="es-ES" sz="1800" dirty="0">
                <a:latin typeface="Tahoma" panose="020B0604030504040204" pitchFamily="34" charset="0"/>
                <a:ea typeface="Tahoma" panose="020B0604030504040204" pitchFamily="34" charset="0"/>
                <a:cs typeface="Tahoma" panose="020B0604030504040204" pitchFamily="34" charset="0"/>
              </a:rPr>
            </a:br>
            <a:r>
              <a:rPr lang="es-ES" sz="1800" dirty="0">
                <a:latin typeface="Tahoma" panose="020B0604030504040204" pitchFamily="34" charset="0"/>
                <a:ea typeface="Tahoma" panose="020B0604030504040204" pitchFamily="34" charset="0"/>
                <a:cs typeface="Tahoma" panose="020B0604030504040204" pitchFamily="34" charset="0"/>
              </a:rPr>
              <a:t>A PROPÓSITO DE UN CASO.</a:t>
            </a:r>
          </a:p>
        </p:txBody>
      </p:sp>
      <p:pic>
        <p:nvPicPr>
          <p:cNvPr id="25" name="Imagen 24">
            <a:extLst>
              <a:ext uri="{FF2B5EF4-FFF2-40B4-BE49-F238E27FC236}">
                <a16:creationId xmlns:a16="http://schemas.microsoft.com/office/drawing/2014/main" id="{C050A100-C403-4464-B851-34B035DA0BEB}"/>
              </a:ext>
            </a:extLst>
          </p:cNvPr>
          <p:cNvPicPr>
            <a:picLocks noChangeAspect="1"/>
          </p:cNvPicPr>
          <p:nvPr/>
        </p:nvPicPr>
        <p:blipFill>
          <a:blip r:embed="rId2" cstate="hqprint">
            <a:extLst>
              <a:ext uri="{28A0092B-C50C-407E-A947-70E740481C1C}">
                <a14:useLocalDpi xmlns:a14="http://schemas.microsoft.com/office/drawing/2010/main"/>
              </a:ext>
            </a:extLst>
          </a:blip>
          <a:stretch>
            <a:fillRect/>
          </a:stretch>
        </p:blipFill>
        <p:spPr>
          <a:xfrm>
            <a:off x="1306392" y="3241443"/>
            <a:ext cx="1358559" cy="1376858"/>
          </a:xfrm>
          <a:prstGeom prst="rect">
            <a:avLst/>
          </a:prstGeom>
        </p:spPr>
      </p:pic>
      <p:pic>
        <p:nvPicPr>
          <p:cNvPr id="26" name="Imagen 25">
            <a:extLst>
              <a:ext uri="{FF2B5EF4-FFF2-40B4-BE49-F238E27FC236}">
                <a16:creationId xmlns:a16="http://schemas.microsoft.com/office/drawing/2014/main" id="{82D6BB97-91A2-8F0F-BF38-470281066FED}"/>
              </a:ext>
            </a:extLst>
          </p:cNvPr>
          <p:cNvPicPr>
            <a:picLocks noChangeAspect="1"/>
          </p:cNvPicPr>
          <p:nvPr/>
        </p:nvPicPr>
        <p:blipFill>
          <a:blip r:embed="rId3" cstate="hqprint">
            <a:extLst>
              <a:ext uri="{28A0092B-C50C-407E-A947-70E740481C1C}">
                <a14:useLocalDpi xmlns:a14="http://schemas.microsoft.com/office/drawing/2010/main"/>
              </a:ext>
            </a:extLst>
          </a:blip>
          <a:srcRect/>
          <a:stretch/>
        </p:blipFill>
        <p:spPr>
          <a:xfrm>
            <a:off x="3523086" y="3237256"/>
            <a:ext cx="2097828" cy="1376858"/>
          </a:xfrm>
          <a:prstGeom prst="rect">
            <a:avLst/>
          </a:prstGeom>
        </p:spPr>
      </p:pic>
      <p:pic>
        <p:nvPicPr>
          <p:cNvPr id="27" name="Imagen 26">
            <a:extLst>
              <a:ext uri="{FF2B5EF4-FFF2-40B4-BE49-F238E27FC236}">
                <a16:creationId xmlns:a16="http://schemas.microsoft.com/office/drawing/2014/main" id="{EDDDCC29-708A-B31E-43A2-2DDA2D947450}"/>
              </a:ext>
            </a:extLst>
          </p:cNvPr>
          <p:cNvPicPr>
            <a:picLocks noChangeAspect="1"/>
          </p:cNvPicPr>
          <p:nvPr/>
        </p:nvPicPr>
        <p:blipFill>
          <a:blip r:embed="rId4" cstate="hqprint">
            <a:extLst>
              <a:ext uri="{28A0092B-C50C-407E-A947-70E740481C1C}">
                <a14:useLocalDpi xmlns:a14="http://schemas.microsoft.com/office/drawing/2010/main"/>
              </a:ext>
            </a:extLst>
          </a:blip>
          <a:srcRect/>
          <a:stretch/>
        </p:blipFill>
        <p:spPr>
          <a:xfrm>
            <a:off x="6479049" y="3237256"/>
            <a:ext cx="2016221" cy="1381045"/>
          </a:xfrm>
          <a:prstGeom prst="rect">
            <a:avLst/>
          </a:prstGeom>
        </p:spPr>
      </p:pic>
      <p:sp>
        <p:nvSpPr>
          <p:cNvPr id="2" name="CuadroTexto 1">
            <a:extLst>
              <a:ext uri="{FF2B5EF4-FFF2-40B4-BE49-F238E27FC236}">
                <a16:creationId xmlns:a16="http://schemas.microsoft.com/office/drawing/2014/main" id="{94871E35-9E45-9DEE-42F1-2B23B3B34838}"/>
              </a:ext>
            </a:extLst>
          </p:cNvPr>
          <p:cNvSpPr txBox="1"/>
          <p:nvPr/>
        </p:nvSpPr>
        <p:spPr>
          <a:xfrm>
            <a:off x="5605904" y="465939"/>
            <a:ext cx="3348578" cy="584775"/>
          </a:xfrm>
          <a:prstGeom prst="rect">
            <a:avLst/>
          </a:prstGeom>
          <a:noFill/>
        </p:spPr>
        <p:txBody>
          <a:bodyPr wrap="square" rtlCol="0">
            <a:spAutoFit/>
          </a:bodyPr>
          <a:lstStyle/>
          <a:p>
            <a:pPr algn="r"/>
            <a:r>
              <a:rPr lang="es-ES" sz="800" b="1" dirty="0">
                <a:latin typeface="Tahoma" panose="020B0604030504040204" pitchFamily="34" charset="0"/>
                <a:ea typeface="Tahoma" panose="020B0604030504040204" pitchFamily="34" charset="0"/>
                <a:cs typeface="Tahoma" panose="020B0604030504040204" pitchFamily="34" charset="0"/>
              </a:rPr>
              <a:t>C. Gallego González</a:t>
            </a:r>
            <a:r>
              <a:rPr lang="es-ES" sz="800" dirty="0">
                <a:latin typeface="Tahoma" panose="020B0604030504040204" pitchFamily="34" charset="0"/>
                <a:ea typeface="Tahoma" panose="020B0604030504040204" pitchFamily="34" charset="0"/>
                <a:cs typeface="Tahoma" panose="020B0604030504040204" pitchFamily="34" charset="0"/>
              </a:rPr>
              <a:t>,  M. R. Gil López, M. Leo Castela, A. González Barroso, X. Trelles Guzmán, M. García Sáez, R. Risco Rojas, D. León Medina, S. García Barajas. Servicio de Cirugía Torácica. Hospital Universitario de Badajoz.</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7" name="Grupo 16">
            <a:extLst>
              <a:ext uri="{FF2B5EF4-FFF2-40B4-BE49-F238E27FC236}">
                <a16:creationId xmlns:a16="http://schemas.microsoft.com/office/drawing/2014/main" id="{D2203C0A-4382-CD8C-46E8-AB4B49A75BA7}"/>
              </a:ext>
            </a:extLst>
          </p:cNvPr>
          <p:cNvGrpSpPr/>
          <p:nvPr/>
        </p:nvGrpSpPr>
        <p:grpSpPr>
          <a:xfrm>
            <a:off x="3678282" y="123478"/>
            <a:ext cx="5320679" cy="4896544"/>
            <a:chOff x="269021" y="292242"/>
            <a:chExt cx="5147041" cy="4422530"/>
          </a:xfrm>
        </p:grpSpPr>
        <p:sp>
          <p:nvSpPr>
            <p:cNvPr id="5" name="Rectángulo redondeado 4">
              <a:extLst>
                <a:ext uri="{FF2B5EF4-FFF2-40B4-BE49-F238E27FC236}">
                  <a16:creationId xmlns:a16="http://schemas.microsoft.com/office/drawing/2014/main" id="{48A06275-FEC1-8A99-7333-4132FB396FBE}"/>
                </a:ext>
              </a:extLst>
            </p:cNvPr>
            <p:cNvSpPr/>
            <p:nvPr/>
          </p:nvSpPr>
          <p:spPr>
            <a:xfrm>
              <a:off x="269021" y="292242"/>
              <a:ext cx="5147041" cy="4422530"/>
            </a:xfrm>
            <a:prstGeom prst="roundRect">
              <a:avLst>
                <a:gd name="adj" fmla="val 3276"/>
              </a:avLst>
            </a:prstGeom>
            <a:solidFill>
              <a:schemeClr val="accent2">
                <a:lumMod val="20000"/>
                <a:lumOff val="80000"/>
              </a:schemeClr>
            </a:solidFill>
            <a:ln w="19050">
              <a:solidFill>
                <a:schemeClr val="accent2">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sz="1013" dirty="0"/>
            </a:p>
          </p:txBody>
        </p:sp>
        <p:sp>
          <p:nvSpPr>
            <p:cNvPr id="6" name="CuadroTexto 5">
              <a:extLst>
                <a:ext uri="{FF2B5EF4-FFF2-40B4-BE49-F238E27FC236}">
                  <a16:creationId xmlns:a16="http://schemas.microsoft.com/office/drawing/2014/main" id="{34918858-5E49-0B19-99F9-83024E33228F}"/>
                </a:ext>
              </a:extLst>
            </p:cNvPr>
            <p:cNvSpPr txBox="1"/>
            <p:nvPr/>
          </p:nvSpPr>
          <p:spPr>
            <a:xfrm>
              <a:off x="348455" y="361671"/>
              <a:ext cx="4988172" cy="250184"/>
            </a:xfrm>
            <a:prstGeom prst="rect">
              <a:avLst/>
            </a:prstGeom>
            <a:noFill/>
          </p:spPr>
          <p:txBody>
            <a:bodyPr wrap="square" rtlCol="0">
              <a:spAutoFit/>
            </a:bodyPr>
            <a:lstStyle/>
            <a:p>
              <a:pPr algn="ctr"/>
              <a:r>
                <a:rPr lang="es-ES" sz="1200" b="1" dirty="0">
                  <a:solidFill>
                    <a:schemeClr val="accent2">
                      <a:lumMod val="75000"/>
                    </a:schemeClr>
                  </a:solidFill>
                  <a:latin typeface="Tahoma" panose="020B0604030504040204" pitchFamily="34" charset="0"/>
                  <a:ea typeface="Tahoma" panose="020B0604030504040204" pitchFamily="34" charset="0"/>
                  <a:cs typeface="Tahoma" panose="020B0604030504040204" pitchFamily="34" charset="0"/>
                  <a:sym typeface="Wingdings" pitchFamily="2" charset="2"/>
                </a:rPr>
                <a:t>Cirugía de resección diagnóstico-terapéutica</a:t>
              </a:r>
            </a:p>
          </p:txBody>
        </p:sp>
        <p:pic>
          <p:nvPicPr>
            <p:cNvPr id="7" name="Imagen 6">
              <a:extLst>
                <a:ext uri="{FF2B5EF4-FFF2-40B4-BE49-F238E27FC236}">
                  <a16:creationId xmlns:a16="http://schemas.microsoft.com/office/drawing/2014/main" id="{16904D43-75E9-A1A8-51CD-42B25F7BA029}"/>
                </a:ext>
              </a:extLst>
            </p:cNvPr>
            <p:cNvPicPr>
              <a:picLocks noChangeAspect="1"/>
            </p:cNvPicPr>
            <p:nvPr/>
          </p:nvPicPr>
          <p:blipFill>
            <a:blip r:embed="rId2" cstate="hqprint">
              <a:extLst>
                <a:ext uri="{28A0092B-C50C-407E-A947-70E740481C1C}">
                  <a14:useLocalDpi xmlns:a14="http://schemas.microsoft.com/office/drawing/2010/main"/>
                </a:ext>
              </a:extLst>
            </a:blip>
            <a:stretch>
              <a:fillRect/>
            </a:stretch>
          </p:blipFill>
          <p:spPr>
            <a:xfrm>
              <a:off x="759052" y="672957"/>
              <a:ext cx="1141113" cy="1600232"/>
            </a:xfrm>
            <a:prstGeom prst="rect">
              <a:avLst/>
            </a:prstGeom>
            <a:effectLst>
              <a:softEdge rad="66213"/>
            </a:effectLst>
          </p:spPr>
        </p:pic>
        <p:sp>
          <p:nvSpPr>
            <p:cNvPr id="8" name="CuadroTexto 7">
              <a:extLst>
                <a:ext uri="{FF2B5EF4-FFF2-40B4-BE49-F238E27FC236}">
                  <a16:creationId xmlns:a16="http://schemas.microsoft.com/office/drawing/2014/main" id="{8F14CAD3-8CC4-881A-BA7C-1CFC80EF4CC8}"/>
                </a:ext>
              </a:extLst>
            </p:cNvPr>
            <p:cNvSpPr txBox="1"/>
            <p:nvPr/>
          </p:nvSpPr>
          <p:spPr>
            <a:xfrm>
              <a:off x="403766" y="2371473"/>
              <a:ext cx="1851685" cy="333579"/>
            </a:xfrm>
            <a:prstGeom prst="rect">
              <a:avLst/>
            </a:prstGeom>
            <a:solidFill>
              <a:schemeClr val="bg1"/>
            </a:solidFill>
            <a:ln w="22225">
              <a:solidFill>
                <a:schemeClr val="accent2">
                  <a:lumMod val="50000"/>
                </a:schemeClr>
              </a:solidFill>
              <a:prstDash val="sysDash"/>
            </a:ln>
          </p:spPr>
          <p:txBody>
            <a:bodyPr wrap="square">
              <a:spAutoFit/>
            </a:bodyPr>
            <a:lstStyle/>
            <a:p>
              <a:pPr algn="just"/>
              <a:r>
                <a:rPr lang="es-ES" sz="900" dirty="0">
                  <a:solidFill>
                    <a:srgbClr val="30190B"/>
                  </a:solidFill>
                  <a:latin typeface="Tahoma" panose="020B0604030504040204" pitchFamily="34" charset="0"/>
                  <a:ea typeface="Tahoma" panose="020B0604030504040204" pitchFamily="34" charset="0"/>
                  <a:cs typeface="Tahoma" panose="020B0604030504040204" pitchFamily="34" charset="0"/>
                </a:rPr>
                <a:t>Toracotomía postero-lateral derecha por 5º EIC ampliada.</a:t>
              </a:r>
              <a:endParaRPr lang="es-ES" sz="900" dirty="0">
                <a:latin typeface="Tahoma" panose="020B0604030504040204" pitchFamily="34" charset="0"/>
                <a:ea typeface="Tahoma" panose="020B0604030504040204" pitchFamily="34" charset="0"/>
                <a:cs typeface="Tahoma" panose="020B0604030504040204" pitchFamily="34" charset="0"/>
              </a:endParaRPr>
            </a:p>
          </p:txBody>
        </p:sp>
        <p:pic>
          <p:nvPicPr>
            <p:cNvPr id="9" name="Imagen 8">
              <a:extLst>
                <a:ext uri="{FF2B5EF4-FFF2-40B4-BE49-F238E27FC236}">
                  <a16:creationId xmlns:a16="http://schemas.microsoft.com/office/drawing/2014/main" id="{E026D451-E62E-8050-CACF-F1C8CD743B8F}"/>
                </a:ext>
              </a:extLst>
            </p:cNvPr>
            <p:cNvPicPr>
              <a:picLocks noChangeAspect="1"/>
            </p:cNvPicPr>
            <p:nvPr/>
          </p:nvPicPr>
          <p:blipFill>
            <a:blip r:embed="rId3" cstate="hqprint">
              <a:extLst>
                <a:ext uri="{28A0092B-C50C-407E-A947-70E740481C1C}">
                  <a14:useLocalDpi xmlns:a14="http://schemas.microsoft.com/office/drawing/2010/main"/>
                </a:ext>
              </a:extLst>
            </a:blip>
            <a:stretch>
              <a:fillRect/>
            </a:stretch>
          </p:blipFill>
          <p:spPr>
            <a:xfrm>
              <a:off x="2459548" y="666810"/>
              <a:ext cx="1250557" cy="1600232"/>
            </a:xfrm>
            <a:prstGeom prst="rect">
              <a:avLst/>
            </a:prstGeom>
            <a:effectLst>
              <a:softEdge rad="51431"/>
            </a:effectLst>
          </p:spPr>
        </p:pic>
        <p:pic>
          <p:nvPicPr>
            <p:cNvPr id="10" name="Imagen 9">
              <a:extLst>
                <a:ext uri="{FF2B5EF4-FFF2-40B4-BE49-F238E27FC236}">
                  <a16:creationId xmlns:a16="http://schemas.microsoft.com/office/drawing/2014/main" id="{129FD039-D652-0AC9-F498-FB7A1E076CB1}"/>
                </a:ext>
              </a:extLst>
            </p:cNvPr>
            <p:cNvPicPr>
              <a:picLocks noChangeAspect="1"/>
            </p:cNvPicPr>
            <p:nvPr/>
          </p:nvPicPr>
          <p:blipFill>
            <a:blip r:embed="rId4" cstate="hqprint">
              <a:extLst>
                <a:ext uri="{28A0092B-C50C-407E-A947-70E740481C1C}">
                  <a14:useLocalDpi xmlns:a14="http://schemas.microsoft.com/office/drawing/2010/main"/>
                </a:ext>
              </a:extLst>
            </a:blip>
            <a:stretch>
              <a:fillRect/>
            </a:stretch>
          </p:blipFill>
          <p:spPr>
            <a:xfrm>
              <a:off x="3929216" y="640501"/>
              <a:ext cx="1178735" cy="1628226"/>
            </a:xfrm>
            <a:prstGeom prst="rect">
              <a:avLst/>
            </a:prstGeom>
            <a:effectLst>
              <a:softEdge rad="62011"/>
            </a:effectLst>
          </p:spPr>
        </p:pic>
        <p:sp>
          <p:nvSpPr>
            <p:cNvPr id="11" name="CuadroTexto 10">
              <a:extLst>
                <a:ext uri="{FF2B5EF4-FFF2-40B4-BE49-F238E27FC236}">
                  <a16:creationId xmlns:a16="http://schemas.microsoft.com/office/drawing/2014/main" id="{6C84C43A-0AEE-2AF3-0015-AC86EA0EC17C}"/>
                </a:ext>
              </a:extLst>
            </p:cNvPr>
            <p:cNvSpPr txBox="1"/>
            <p:nvPr/>
          </p:nvSpPr>
          <p:spPr>
            <a:xfrm>
              <a:off x="2459548" y="2348191"/>
              <a:ext cx="2688637" cy="458670"/>
            </a:xfrm>
            <a:prstGeom prst="rect">
              <a:avLst/>
            </a:prstGeom>
            <a:solidFill>
              <a:schemeClr val="bg1"/>
            </a:solidFill>
            <a:ln w="22225">
              <a:solidFill>
                <a:schemeClr val="accent2">
                  <a:lumMod val="50000"/>
                </a:schemeClr>
              </a:solidFill>
              <a:prstDash val="sysDash"/>
            </a:ln>
          </p:spPr>
          <p:txBody>
            <a:bodyPr wrap="square">
              <a:spAutoFit/>
            </a:bodyPr>
            <a:lstStyle/>
            <a:p>
              <a:pPr algn="just"/>
              <a:r>
                <a:rPr lang="es-ES" sz="900" dirty="0">
                  <a:solidFill>
                    <a:srgbClr val="30190B"/>
                  </a:solidFill>
                  <a:latin typeface="Tahoma" panose="020B0604030504040204" pitchFamily="34" charset="0"/>
                  <a:ea typeface="Tahoma" panose="020B0604030504040204" pitchFamily="34" charset="0"/>
                  <a:cs typeface="Tahoma" panose="020B0604030504040204" pitchFamily="34" charset="0"/>
                </a:rPr>
                <a:t>Identificación de la lesión dependiente de mediastino medio. Disección circunferencial con maniobras hemostáticas.</a:t>
              </a:r>
              <a:endParaRPr lang="es-ES" sz="900" dirty="0">
                <a:latin typeface="Tahoma" panose="020B0604030504040204" pitchFamily="34" charset="0"/>
                <a:ea typeface="Tahoma" panose="020B0604030504040204" pitchFamily="34" charset="0"/>
                <a:cs typeface="Tahoma" panose="020B0604030504040204" pitchFamily="34" charset="0"/>
              </a:endParaRPr>
            </a:p>
          </p:txBody>
        </p:sp>
        <p:pic>
          <p:nvPicPr>
            <p:cNvPr id="12" name="Imagen 11">
              <a:extLst>
                <a:ext uri="{FF2B5EF4-FFF2-40B4-BE49-F238E27FC236}">
                  <a16:creationId xmlns:a16="http://schemas.microsoft.com/office/drawing/2014/main" id="{0203450A-8A6A-157F-15D3-031C53D9F1D1}"/>
                </a:ext>
              </a:extLst>
            </p:cNvPr>
            <p:cNvPicPr>
              <a:picLocks noChangeAspect="1"/>
            </p:cNvPicPr>
            <p:nvPr/>
          </p:nvPicPr>
          <p:blipFill>
            <a:blip r:embed="rId5" cstate="hqprint">
              <a:extLst>
                <a:ext uri="{28A0092B-C50C-407E-A947-70E740481C1C}">
                  <a14:useLocalDpi xmlns:a14="http://schemas.microsoft.com/office/drawing/2010/main"/>
                </a:ext>
              </a:extLst>
            </a:blip>
            <a:stretch>
              <a:fillRect/>
            </a:stretch>
          </p:blipFill>
          <p:spPr>
            <a:xfrm>
              <a:off x="629117" y="2752517"/>
              <a:ext cx="1400985" cy="1599738"/>
            </a:xfrm>
            <a:prstGeom prst="rect">
              <a:avLst/>
            </a:prstGeom>
            <a:effectLst>
              <a:softEdge rad="60221"/>
            </a:effectLst>
          </p:spPr>
        </p:pic>
        <p:sp>
          <p:nvSpPr>
            <p:cNvPr id="13" name="CuadroTexto 12">
              <a:extLst>
                <a:ext uri="{FF2B5EF4-FFF2-40B4-BE49-F238E27FC236}">
                  <a16:creationId xmlns:a16="http://schemas.microsoft.com/office/drawing/2014/main" id="{10AED7FA-0417-8DF2-2BC7-F0512B419FDE}"/>
                </a:ext>
              </a:extLst>
            </p:cNvPr>
            <p:cNvSpPr txBox="1"/>
            <p:nvPr/>
          </p:nvSpPr>
          <p:spPr>
            <a:xfrm>
              <a:off x="679428" y="4423001"/>
              <a:ext cx="1300364" cy="208486"/>
            </a:xfrm>
            <a:prstGeom prst="rect">
              <a:avLst/>
            </a:prstGeom>
            <a:solidFill>
              <a:schemeClr val="bg1"/>
            </a:solidFill>
            <a:ln w="22225">
              <a:solidFill>
                <a:schemeClr val="accent2">
                  <a:lumMod val="50000"/>
                </a:schemeClr>
              </a:solidFill>
              <a:prstDash val="sysDash"/>
            </a:ln>
          </p:spPr>
          <p:txBody>
            <a:bodyPr wrap="square">
              <a:spAutoFit/>
            </a:bodyPr>
            <a:lstStyle/>
            <a:p>
              <a:pPr algn="ctr"/>
              <a:r>
                <a:rPr lang="es-ES" sz="900" dirty="0">
                  <a:solidFill>
                    <a:srgbClr val="30190B"/>
                  </a:solidFill>
                  <a:latin typeface="Tahoma" panose="020B0604030504040204" pitchFamily="34" charset="0"/>
                  <a:ea typeface="Tahoma" panose="020B0604030504040204" pitchFamily="34" charset="0"/>
                  <a:cs typeface="Tahoma" panose="020B0604030504040204" pitchFamily="34" charset="0"/>
                </a:rPr>
                <a:t>Extracción en bloque.</a:t>
              </a:r>
              <a:endParaRPr lang="es-ES" sz="900" dirty="0">
                <a:latin typeface="Tahoma" panose="020B0604030504040204" pitchFamily="34" charset="0"/>
                <a:ea typeface="Tahoma" panose="020B0604030504040204" pitchFamily="34" charset="0"/>
                <a:cs typeface="Tahoma" panose="020B0604030504040204" pitchFamily="34" charset="0"/>
              </a:endParaRPr>
            </a:p>
          </p:txBody>
        </p:sp>
        <p:sp>
          <p:nvSpPr>
            <p:cNvPr id="14" name="Subtítulo 2">
              <a:extLst>
                <a:ext uri="{FF2B5EF4-FFF2-40B4-BE49-F238E27FC236}">
                  <a16:creationId xmlns:a16="http://schemas.microsoft.com/office/drawing/2014/main" id="{C9685751-DB62-F2F2-B8A4-E298838A2AEA}"/>
                </a:ext>
              </a:extLst>
            </p:cNvPr>
            <p:cNvSpPr txBox="1">
              <a:spLocks/>
            </p:cNvSpPr>
            <p:nvPr/>
          </p:nvSpPr>
          <p:spPr>
            <a:xfrm>
              <a:off x="2148131" y="2854326"/>
              <a:ext cx="3123947" cy="963034"/>
            </a:xfrm>
            <a:prstGeom prst="rect">
              <a:avLst/>
            </a:prstGeom>
          </p:spPr>
          <p:txBody>
            <a:bodyPr vert="horz" lIns="68580" tIns="34290" rIns="68580" bIns="34290" rtlCol="0">
              <a:normAutofit/>
            </a:bodyPr>
            <a:lstStyle>
              <a:lvl1pPr marL="0" indent="0" algn="ctr" defTabSz="685800" rtl="0" eaLnBrk="1" latinLnBrk="0" hangingPunct="1">
                <a:lnSpc>
                  <a:spcPct val="90000"/>
                </a:lnSpc>
                <a:spcBef>
                  <a:spcPts val="750"/>
                </a:spcBef>
                <a:buFont typeface="Arial" panose="020B0604020202020204" pitchFamily="34" charset="0"/>
                <a:buNone/>
                <a:defRPr sz="1800" kern="1200">
                  <a:solidFill>
                    <a:schemeClr val="tx1"/>
                  </a:solidFill>
                  <a:latin typeface="+mn-lt"/>
                  <a:ea typeface="+mn-ea"/>
                  <a:cs typeface="+mn-cs"/>
                </a:defRPr>
              </a:lvl1pPr>
              <a:lvl2pPr marL="342900" indent="0" algn="ctr" defTabSz="685800" rtl="0" eaLnBrk="1" latinLnBrk="0" hangingPunct="1">
                <a:lnSpc>
                  <a:spcPct val="90000"/>
                </a:lnSpc>
                <a:spcBef>
                  <a:spcPts val="375"/>
                </a:spcBef>
                <a:buFont typeface="Arial" panose="020B0604020202020204" pitchFamily="34" charset="0"/>
                <a:buNone/>
                <a:defRPr sz="1500" kern="1200">
                  <a:solidFill>
                    <a:schemeClr val="tx1"/>
                  </a:solidFill>
                  <a:latin typeface="+mn-lt"/>
                  <a:ea typeface="+mn-ea"/>
                  <a:cs typeface="+mn-cs"/>
                </a:defRPr>
              </a:lvl2pPr>
              <a:lvl3pPr marL="685800" indent="0" algn="ctr" defTabSz="685800" rtl="0" eaLnBrk="1" latinLnBrk="0" hangingPunct="1">
                <a:lnSpc>
                  <a:spcPct val="90000"/>
                </a:lnSpc>
                <a:spcBef>
                  <a:spcPts val="375"/>
                </a:spcBef>
                <a:buFont typeface="Arial" panose="020B0604020202020204" pitchFamily="34" charset="0"/>
                <a:buNone/>
                <a:defRPr sz="1350" kern="1200">
                  <a:solidFill>
                    <a:schemeClr val="tx1"/>
                  </a:solidFill>
                  <a:latin typeface="+mn-lt"/>
                  <a:ea typeface="+mn-ea"/>
                  <a:cs typeface="+mn-cs"/>
                </a:defRPr>
              </a:lvl3pPr>
              <a:lvl4pPr marL="10287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4pPr>
              <a:lvl5pPr marL="13716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5pPr>
              <a:lvl6pPr marL="17145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6pPr>
              <a:lvl7pPr marL="20574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7pPr>
              <a:lvl8pPr marL="24003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8pPr>
              <a:lvl9pPr marL="27432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9pPr>
            </a:lstStyle>
            <a:p>
              <a:pPr>
                <a:lnSpc>
                  <a:spcPct val="100000"/>
                </a:lnSpc>
              </a:pPr>
              <a:r>
                <a:rPr lang="es-ES" sz="1200" b="1" i="1" u="sng" dirty="0">
                  <a:solidFill>
                    <a:schemeClr val="accent2">
                      <a:lumMod val="50000"/>
                    </a:schemeClr>
                  </a:solidFill>
                  <a:latin typeface="Tahoma" panose="020B0604030504040204" pitchFamily="34" charset="0"/>
                  <a:ea typeface="Tahoma" panose="020B0604030504040204" pitchFamily="34" charset="0"/>
                  <a:cs typeface="Tahoma" panose="020B0604030504040204" pitchFamily="34" charset="0"/>
                </a:rPr>
                <a:t>RESULTADOS:</a:t>
              </a:r>
            </a:p>
            <a:p>
              <a:pPr algn="just">
                <a:lnSpc>
                  <a:spcPct val="100000"/>
                </a:lnSpc>
              </a:pPr>
              <a:r>
                <a:rPr lang="es-ES" sz="900" kern="100" dirty="0">
                  <a:latin typeface="Tahoma" panose="020B0604030504040204" pitchFamily="34" charset="0"/>
                  <a:ea typeface="Tahoma" panose="020B0604030504040204" pitchFamily="34" charset="0"/>
                  <a:cs typeface="Tahoma" panose="020B0604030504040204" pitchFamily="34" charset="0"/>
                </a:rPr>
                <a:t>AP concluyente con </a:t>
              </a:r>
              <a:r>
                <a:rPr lang="es-ES" sz="900" b="1" kern="100" dirty="0" err="1">
                  <a:latin typeface="Tahoma" panose="020B0604030504040204" pitchFamily="34" charset="0"/>
                  <a:ea typeface="Tahoma" panose="020B0604030504040204" pitchFamily="34" charset="0"/>
                  <a:cs typeface="Tahoma" panose="020B0604030504040204" pitchFamily="34" charset="0"/>
                </a:rPr>
                <a:t>timoma</a:t>
              </a:r>
              <a:r>
                <a:rPr lang="es-ES" sz="900" b="1" kern="100" dirty="0">
                  <a:latin typeface="Tahoma" panose="020B0604030504040204" pitchFamily="34" charset="0"/>
                  <a:ea typeface="Tahoma" panose="020B0604030504040204" pitchFamily="34" charset="0"/>
                  <a:cs typeface="Tahoma" panose="020B0604030504040204" pitchFamily="34" charset="0"/>
                </a:rPr>
                <a:t> (B2 60% y B1 40%), estadio pT1a y </a:t>
              </a:r>
              <a:r>
                <a:rPr lang="es-ES" sz="900" b="1" kern="100" dirty="0" err="1">
                  <a:latin typeface="Tahoma" panose="020B0604030504040204" pitchFamily="34" charset="0"/>
                  <a:ea typeface="Tahoma" panose="020B0604030504040204" pitchFamily="34" charset="0"/>
                  <a:cs typeface="Tahoma" panose="020B0604030504040204" pitchFamily="34" charset="0"/>
                </a:rPr>
                <a:t>Masaoka</a:t>
              </a:r>
              <a:r>
                <a:rPr lang="es-ES" sz="900" b="1" kern="100" dirty="0">
                  <a:latin typeface="Tahoma" panose="020B0604030504040204" pitchFamily="34" charset="0"/>
                  <a:ea typeface="Tahoma" panose="020B0604030504040204" pitchFamily="34" charset="0"/>
                  <a:cs typeface="Tahoma" panose="020B0604030504040204" pitchFamily="34" charset="0"/>
                </a:rPr>
                <a:t> I</a:t>
              </a:r>
              <a:r>
                <a:rPr lang="es-ES" sz="900" kern="100" dirty="0">
                  <a:latin typeface="Tahoma" panose="020B0604030504040204" pitchFamily="34" charset="0"/>
                  <a:ea typeface="Tahoma" panose="020B0604030504040204" pitchFamily="34" charset="0"/>
                  <a:cs typeface="Tahoma" panose="020B0604030504040204" pitchFamily="34" charset="0"/>
                </a:rPr>
                <a:t>. Se informa como tumor encapsulado con márgenes libres e ILV ausente.</a:t>
              </a:r>
              <a:endParaRPr lang="es-ES" sz="900" b="1" i="1" u="sng" dirty="0">
                <a:solidFill>
                  <a:schemeClr val="accent2">
                    <a:lumMod val="50000"/>
                  </a:schemeClr>
                </a:solidFill>
                <a:latin typeface="Tahoma" panose="020B0604030504040204" pitchFamily="34" charset="0"/>
                <a:ea typeface="Tahoma" panose="020B0604030504040204" pitchFamily="34" charset="0"/>
                <a:cs typeface="Tahoma" panose="020B0604030504040204" pitchFamily="34" charset="0"/>
              </a:endParaRPr>
            </a:p>
          </p:txBody>
        </p:sp>
        <p:pic>
          <p:nvPicPr>
            <p:cNvPr id="15" name="Imagen 14">
              <a:extLst>
                <a:ext uri="{FF2B5EF4-FFF2-40B4-BE49-F238E27FC236}">
                  <a16:creationId xmlns:a16="http://schemas.microsoft.com/office/drawing/2014/main" id="{2103213D-6162-9539-1EF9-32D5A9858B29}"/>
                </a:ext>
              </a:extLst>
            </p:cNvPr>
            <p:cNvPicPr>
              <a:picLocks noChangeAspect="1"/>
            </p:cNvPicPr>
            <p:nvPr/>
          </p:nvPicPr>
          <p:blipFill>
            <a:blip r:embed="rId6" cstate="hqprint">
              <a:extLst>
                <a:ext uri="{BEBA8EAE-BF5A-486C-A8C5-ECC9F3942E4B}">
                  <a14:imgProps xmlns:a14="http://schemas.microsoft.com/office/drawing/2010/main">
                    <a14:imgLayer r:embed="rId7">
                      <a14:imgEffect>
                        <a14:colorTemperature colorTemp="8800"/>
                      </a14:imgEffect>
                    </a14:imgLayer>
                  </a14:imgProps>
                </a:ext>
                <a:ext uri="{28A0092B-C50C-407E-A947-70E740481C1C}">
                  <a14:useLocalDpi xmlns:a14="http://schemas.microsoft.com/office/drawing/2010/main"/>
                </a:ext>
              </a:extLst>
            </a:blip>
            <a:stretch>
              <a:fillRect/>
            </a:stretch>
          </p:blipFill>
          <p:spPr>
            <a:xfrm>
              <a:off x="3083998" y="3552384"/>
              <a:ext cx="1217784" cy="1097409"/>
            </a:xfrm>
            <a:prstGeom prst="rect">
              <a:avLst/>
            </a:prstGeom>
            <a:effectLst>
              <a:softEdge rad="65707"/>
            </a:effectLst>
          </p:spPr>
        </p:pic>
      </p:grpSp>
      <p:sp>
        <p:nvSpPr>
          <p:cNvPr id="16" name="Subtítulo 2">
            <a:extLst>
              <a:ext uri="{FF2B5EF4-FFF2-40B4-BE49-F238E27FC236}">
                <a16:creationId xmlns:a16="http://schemas.microsoft.com/office/drawing/2014/main" id="{6C38A4D4-03CA-A6BE-DA42-699FAFEE2A36}"/>
              </a:ext>
            </a:extLst>
          </p:cNvPr>
          <p:cNvSpPr txBox="1">
            <a:spLocks/>
          </p:cNvSpPr>
          <p:nvPr/>
        </p:nvSpPr>
        <p:spPr>
          <a:xfrm>
            <a:off x="109647" y="1848626"/>
            <a:ext cx="3422969" cy="2491936"/>
          </a:xfrm>
          <a:prstGeom prst="rect">
            <a:avLst/>
          </a:prstGeom>
        </p:spPr>
        <p:txBody>
          <a:bodyPr vert="horz" lIns="68580" tIns="34290" rIns="68580" bIns="34290" rtlCol="0">
            <a:noAutofit/>
          </a:bodyPr>
          <a:lstStyle>
            <a:lvl1pPr marL="0" indent="0" algn="ctr" defTabSz="685800" rtl="0" eaLnBrk="1" latinLnBrk="0" hangingPunct="1">
              <a:lnSpc>
                <a:spcPct val="90000"/>
              </a:lnSpc>
              <a:spcBef>
                <a:spcPts val="750"/>
              </a:spcBef>
              <a:buFont typeface="Arial" panose="020B0604020202020204" pitchFamily="34" charset="0"/>
              <a:buNone/>
              <a:defRPr sz="1800" kern="1200">
                <a:solidFill>
                  <a:schemeClr val="tx1"/>
                </a:solidFill>
                <a:latin typeface="+mn-lt"/>
                <a:ea typeface="+mn-ea"/>
                <a:cs typeface="+mn-cs"/>
              </a:defRPr>
            </a:lvl1pPr>
            <a:lvl2pPr marL="342900" indent="0" algn="ctr" defTabSz="685800" rtl="0" eaLnBrk="1" latinLnBrk="0" hangingPunct="1">
              <a:lnSpc>
                <a:spcPct val="90000"/>
              </a:lnSpc>
              <a:spcBef>
                <a:spcPts val="375"/>
              </a:spcBef>
              <a:buFont typeface="Arial" panose="020B0604020202020204" pitchFamily="34" charset="0"/>
              <a:buNone/>
              <a:defRPr sz="1500" kern="1200">
                <a:solidFill>
                  <a:schemeClr val="tx1"/>
                </a:solidFill>
                <a:latin typeface="+mn-lt"/>
                <a:ea typeface="+mn-ea"/>
                <a:cs typeface="+mn-cs"/>
              </a:defRPr>
            </a:lvl2pPr>
            <a:lvl3pPr marL="685800" indent="0" algn="ctr" defTabSz="685800" rtl="0" eaLnBrk="1" latinLnBrk="0" hangingPunct="1">
              <a:lnSpc>
                <a:spcPct val="90000"/>
              </a:lnSpc>
              <a:spcBef>
                <a:spcPts val="375"/>
              </a:spcBef>
              <a:buFont typeface="Arial" panose="020B0604020202020204" pitchFamily="34" charset="0"/>
              <a:buNone/>
              <a:defRPr sz="1350" kern="1200">
                <a:solidFill>
                  <a:schemeClr val="tx1"/>
                </a:solidFill>
                <a:latin typeface="+mn-lt"/>
                <a:ea typeface="+mn-ea"/>
                <a:cs typeface="+mn-cs"/>
              </a:defRPr>
            </a:lvl3pPr>
            <a:lvl4pPr marL="10287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4pPr>
            <a:lvl5pPr marL="13716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5pPr>
            <a:lvl6pPr marL="17145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6pPr>
            <a:lvl7pPr marL="20574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7pPr>
            <a:lvl8pPr marL="24003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8pPr>
            <a:lvl9pPr marL="27432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9pPr>
          </a:lstStyle>
          <a:p>
            <a:pPr>
              <a:lnSpc>
                <a:spcPct val="100000"/>
              </a:lnSpc>
            </a:pPr>
            <a:r>
              <a:rPr lang="es-ES" sz="1100" b="1" u="sng" dirty="0">
                <a:solidFill>
                  <a:schemeClr val="accent2">
                    <a:lumMod val="50000"/>
                  </a:schemeClr>
                </a:solidFill>
                <a:latin typeface="Tahoma" panose="020B0604030504040204" pitchFamily="34" charset="0"/>
                <a:ea typeface="Tahoma" panose="020B0604030504040204" pitchFamily="34" charset="0"/>
                <a:cs typeface="Tahoma" panose="020B0604030504040204" pitchFamily="34" charset="0"/>
              </a:rPr>
              <a:t>CONCLUSIONES:</a:t>
            </a:r>
          </a:p>
          <a:p>
            <a:pPr marL="128588" indent="-128588" algn="just">
              <a:lnSpc>
                <a:spcPct val="100000"/>
              </a:lnSpc>
              <a:buFont typeface="Wingdings" pitchFamily="2" charset="2"/>
              <a:buChar char="§"/>
            </a:pPr>
            <a:r>
              <a:rPr lang="es-ES" sz="1100" dirty="0">
                <a:latin typeface="Tahoma" panose="020B0604030504040204" pitchFamily="34" charset="0"/>
                <a:ea typeface="Tahoma" panose="020B0604030504040204" pitchFamily="34" charset="0"/>
                <a:cs typeface="Tahoma" panose="020B0604030504040204" pitchFamily="34" charset="0"/>
              </a:rPr>
              <a:t>El caso que nos ocupa constituye una excepción de tumor en mediastino medio donde las lesiones más frecuentes son los quistes. </a:t>
            </a:r>
          </a:p>
          <a:p>
            <a:pPr marL="128588" indent="-128588" algn="just">
              <a:lnSpc>
                <a:spcPct val="100000"/>
              </a:lnSpc>
              <a:buFont typeface="Wingdings" pitchFamily="2" charset="2"/>
              <a:buChar char="§"/>
            </a:pPr>
            <a:r>
              <a:rPr lang="es-ES" sz="1100" dirty="0">
                <a:latin typeface="Tahoma" panose="020B0604030504040204" pitchFamily="34" charset="0"/>
                <a:ea typeface="Tahoma" panose="020B0604030504040204" pitchFamily="34" charset="0"/>
                <a:cs typeface="Tahoma" panose="020B0604030504040204" pitchFamily="34" charset="0"/>
              </a:rPr>
              <a:t>Aunque la situación compartimental, así como la radiología pueden orientar hacia la etiología de las lesiones mediastínicas, la AP es fundamental.</a:t>
            </a:r>
          </a:p>
          <a:p>
            <a:pPr marL="128588" indent="-128588" algn="just">
              <a:lnSpc>
                <a:spcPct val="100000"/>
              </a:lnSpc>
              <a:buFont typeface="Wingdings" pitchFamily="2" charset="2"/>
              <a:buChar char="§"/>
            </a:pPr>
            <a:r>
              <a:rPr lang="es-ES" sz="1100" dirty="0">
                <a:latin typeface="Tahoma" panose="020B0604030504040204" pitchFamily="34" charset="0"/>
                <a:ea typeface="Tahoma" panose="020B0604030504040204" pitchFamily="34" charset="0"/>
                <a:cs typeface="Tahoma" panose="020B0604030504040204" pitchFamily="34" charset="0"/>
              </a:rPr>
              <a:t>Se muestra la importancia de la </a:t>
            </a:r>
            <a:r>
              <a:rPr lang="es-ES" sz="1100" b="1" dirty="0">
                <a:latin typeface="Tahoma" panose="020B0604030504040204" pitchFamily="34" charset="0"/>
                <a:ea typeface="Tahoma" panose="020B0604030504040204" pitchFamily="34" charset="0"/>
                <a:cs typeface="Tahoma" panose="020B0604030504040204" pitchFamily="34" charset="0"/>
              </a:rPr>
              <a:t>cirugía como elemento fundamental </a:t>
            </a:r>
            <a:r>
              <a:rPr lang="es-ES" sz="1100" dirty="0">
                <a:latin typeface="Tahoma" panose="020B0604030504040204" pitchFamily="34" charset="0"/>
                <a:ea typeface="Tahoma" panose="020B0604030504040204" pitchFamily="34" charset="0"/>
                <a:cs typeface="Tahoma" panose="020B0604030504040204" pitchFamily="34" charset="0"/>
              </a:rPr>
              <a:t>para la correcta tipificación y tratamiento de estas lesiones.</a:t>
            </a:r>
            <a:endParaRPr lang="es-ES" sz="1100" b="1" i="1" u="sng" dirty="0">
              <a:solidFill>
                <a:schemeClr val="accent2">
                  <a:lumMod val="50000"/>
                </a:schemeClr>
              </a:solidFill>
              <a:latin typeface="Tahoma" panose="020B0604030504040204" pitchFamily="34" charset="0"/>
              <a:ea typeface="Tahoma" panose="020B0604030504040204" pitchFamily="34" charset="0"/>
              <a:cs typeface="Tahoma" panose="020B0604030504040204" pitchFamily="34" charset="0"/>
            </a:endParaRPr>
          </a:p>
        </p:txBody>
      </p:sp>
    </p:spTree>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1254</TotalTime>
  <Words>328</Words>
  <Application>Microsoft Macintosh PowerPoint</Application>
  <PresentationFormat>Presentación en pantalla (16:9)</PresentationFormat>
  <Paragraphs>22</Paragraphs>
  <Slides>2</Slides>
  <Notes>0</Notes>
  <HiddenSlides>0</HiddenSlides>
  <MMClips>0</MMClips>
  <ScaleCrop>false</ScaleCrop>
  <HeadingPairs>
    <vt:vector size="6" baseType="variant">
      <vt:variant>
        <vt:lpstr>Fuentes usadas</vt:lpstr>
      </vt:variant>
      <vt:variant>
        <vt:i4>4</vt:i4>
      </vt:variant>
      <vt:variant>
        <vt:lpstr>Tema</vt:lpstr>
      </vt:variant>
      <vt:variant>
        <vt:i4>1</vt:i4>
      </vt:variant>
      <vt:variant>
        <vt:lpstr>Títulos de diapositiva</vt:lpstr>
      </vt:variant>
      <vt:variant>
        <vt:i4>2</vt:i4>
      </vt:variant>
    </vt:vector>
  </HeadingPairs>
  <TitlesOfParts>
    <vt:vector size="7" baseType="lpstr">
      <vt:lpstr>Arial</vt:lpstr>
      <vt:lpstr>Calibri</vt:lpstr>
      <vt:lpstr>Tahoma</vt:lpstr>
      <vt:lpstr>Wingdings</vt:lpstr>
      <vt:lpstr>Tema de Office</vt:lpstr>
      <vt:lpstr>TUMOR GIGANTE DE MEDIASTINO MEDIO.  A PROPÓSITO DE UN CASO.</vt:lpstr>
      <vt:lpstr>Presentación de PowerPoint</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Diapositiva 1</dc:title>
  <dc:subject/>
  <dc:creator>LUNA</dc:creator>
  <cp:keywords/>
  <dc:description/>
  <cp:lastModifiedBy>Maria Del Rocio Gil Lopez</cp:lastModifiedBy>
  <cp:revision>14</cp:revision>
  <dcterms:created xsi:type="dcterms:W3CDTF">2024-02-05T13:08:18Z</dcterms:created>
  <dcterms:modified xsi:type="dcterms:W3CDTF">2025-02-28T18:06:59Z</dcterms:modified>
  <cp:category/>
</cp:coreProperties>
</file>