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4368" autoAdjust="0"/>
    <p:restoredTop sz="94660"/>
  </p:normalViewPr>
  <p:slideViewPr>
    <p:cSldViewPr>
      <p:cViewPr varScale="1">
        <p:scale>
          <a:sx n="131" d="100"/>
          <a:sy n="131" d="100"/>
        </p:scale>
        <p:origin x="-280" y="-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18/2/25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Portatil\Desktop\Macintosh%20HD:Users:Portatil:Desktop:TESTO%20POSTER%20NEUMOSUR.docx!OLE_LINK5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oleObject" Target="file:///\\localhost\Users\Portatil\Desktop\Macintosh%20HD:Users:Portatil:Desktop:TESTO%20POSTER%20NEUMOSUR.docx!OLE_LINK1" TargetMode="External"/><Relationship Id="rId7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03648" y="34918"/>
            <a:ext cx="7772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>
                <a:latin typeface="Arial"/>
                <a:cs typeface="Arial"/>
              </a:rPr>
              <a:t>CRIBADO DEL DÉ</a:t>
            </a:r>
            <a:r>
              <a:rPr lang="nl-NL" b="1" dirty="0">
                <a:latin typeface="Arial"/>
                <a:cs typeface="Arial"/>
              </a:rPr>
              <a:t>FICIT DE ALFA1 </a:t>
            </a:r>
            <a:r>
              <a:rPr lang="nl-NL" b="1" dirty="0" smtClean="0">
                <a:latin typeface="Arial"/>
                <a:cs typeface="Arial"/>
              </a:rPr>
              <a:t>ANTITRIPSINA (DAAT) </a:t>
            </a:r>
            <a:r>
              <a:rPr lang="es-ES_tradnl" b="1" dirty="0">
                <a:latin typeface="Arial"/>
                <a:cs typeface="Arial"/>
              </a:rPr>
              <a:t>EN UNA CONSULTA MONOGR</a:t>
            </a:r>
            <a:r>
              <a:rPr lang="es-ES" b="1" dirty="0">
                <a:latin typeface="Arial"/>
                <a:cs typeface="Arial"/>
              </a:rPr>
              <a:t>Á</a:t>
            </a:r>
            <a:r>
              <a:rPr lang="pt-PT" b="1" dirty="0">
                <a:latin typeface="Arial"/>
                <a:cs typeface="Arial"/>
              </a:rPr>
              <a:t>FICA DE C</a:t>
            </a:r>
            <a:r>
              <a:rPr lang="es-ES" b="1" dirty="0">
                <a:latin typeface="Arial"/>
                <a:cs typeface="Arial"/>
              </a:rPr>
              <a:t>Á</a:t>
            </a:r>
            <a:r>
              <a:rPr lang="fr-FR" b="1" dirty="0">
                <a:latin typeface="Arial"/>
                <a:cs typeface="Arial"/>
              </a:rPr>
              <a:t>NCER DE PULM</a:t>
            </a:r>
            <a:r>
              <a:rPr lang="es-ES" b="1" dirty="0">
                <a:latin typeface="Arial"/>
                <a:cs typeface="Arial"/>
              </a:rPr>
              <a:t>Ó</a:t>
            </a:r>
            <a:r>
              <a:rPr lang="es-ES_tradnl" b="1" dirty="0">
                <a:latin typeface="Arial"/>
                <a:cs typeface="Arial"/>
              </a:rPr>
              <a:t>N Y SU RELACI</a:t>
            </a:r>
            <a:r>
              <a:rPr lang="es-ES" b="1" dirty="0">
                <a:latin typeface="Arial"/>
                <a:cs typeface="Arial"/>
              </a:rPr>
              <a:t>Ó</a:t>
            </a:r>
            <a:r>
              <a:rPr lang="es-ES_tradnl" b="1" dirty="0">
                <a:latin typeface="Arial"/>
                <a:cs typeface="Arial"/>
              </a:rPr>
              <a:t>N CON LA ESTIRPE CELULAR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F1813AFB-350F-9E0E-BA17-600E47588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728" y="843558"/>
            <a:ext cx="6624736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M. </a:t>
            </a:r>
            <a:r>
              <a:rPr lang="ca-ES" altLang="es-ES" sz="1200" dirty="0" err="1">
                <a:latin typeface="Arial"/>
                <a:ea typeface="HELVETICA NEUE CONDENSED" panose="02000503000000020004" pitchFamily="2" charset="0"/>
                <a:cs typeface="Arial"/>
              </a:rPr>
              <a:t>Baena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 Bustos</a:t>
            </a:r>
            <a:r>
              <a:rPr lang="ca-ES" altLang="es-ES" sz="1200" baseline="30000" dirty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, </a:t>
            </a:r>
            <a:r>
              <a:rPr lang="ca-ES" altLang="es-ES" sz="1200" dirty="0" err="1" smtClean="0">
                <a:latin typeface="Arial"/>
                <a:ea typeface="HELVETICA NEUE CONDENSED" panose="02000503000000020004" pitchFamily="2" charset="0"/>
                <a:cs typeface="Arial"/>
              </a:rPr>
              <a:t>J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. Peña Franco</a:t>
            </a:r>
            <a:r>
              <a:rPr lang="ca-ES" altLang="es-ES" sz="1200" baseline="30000" dirty="0" smtClean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, </a:t>
            </a:r>
            <a:r>
              <a:rPr lang="ca-ES" altLang="es-ES" sz="1200" dirty="0" err="1" smtClean="0">
                <a:latin typeface="Arial"/>
                <a:ea typeface="HELVETICA NEUE CONDENSED" panose="02000503000000020004" pitchFamily="2" charset="0"/>
                <a:cs typeface="Arial"/>
              </a:rPr>
              <a:t>G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. Hurtado Gañán</a:t>
            </a:r>
            <a:r>
              <a:rPr lang="ca-ES" altLang="es-ES" sz="1200" baseline="30000" dirty="0" smtClean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, </a:t>
            </a:r>
            <a:r>
              <a:rPr lang="ca-ES" altLang="es-ES" sz="1200" dirty="0" err="1" smtClean="0">
                <a:latin typeface="Arial"/>
                <a:ea typeface="HELVETICA NEUE CONDENSED" panose="02000503000000020004" pitchFamily="2" charset="0"/>
                <a:cs typeface="Arial"/>
              </a:rPr>
              <a:t>R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. </a:t>
            </a:r>
            <a:r>
              <a:rPr lang="ca-ES" altLang="es-ES" sz="1200" dirty="0" err="1" smtClean="0">
                <a:latin typeface="Arial"/>
                <a:ea typeface="HELVETICA NEUE CONDENSED" panose="02000503000000020004" pitchFamily="2" charset="0"/>
                <a:cs typeface="Arial"/>
              </a:rPr>
              <a:t>Ayerbe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 García</a:t>
            </a:r>
            <a:r>
              <a:rPr lang="ca-ES" altLang="es-ES" sz="1200" baseline="30000" dirty="0" smtClean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, 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E. Luque Crespo</a:t>
            </a:r>
            <a:r>
              <a:rPr lang="ca-ES" altLang="es-ES" sz="1200" baseline="30000" dirty="0" smtClean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,  V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. </a:t>
            </a:r>
            <a:r>
              <a:rPr lang="ca-ES" altLang="es-ES" sz="1200" dirty="0" err="1" smtClean="0">
                <a:latin typeface="Arial"/>
                <a:ea typeface="HELVETICA NEUE CONDENSED" panose="02000503000000020004" pitchFamily="2" charset="0"/>
                <a:cs typeface="Arial"/>
              </a:rPr>
              <a:t>Almadana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 Pacheco</a:t>
            </a:r>
            <a:r>
              <a:rPr lang="ca-ES" altLang="es-ES" sz="1200" baseline="30000" dirty="0" smtClean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endParaRPr lang="ca-ES" altLang="es-ES" sz="1200" dirty="0">
              <a:latin typeface="Arial"/>
              <a:ea typeface="HELVETICA NEUE CONDENSED" panose="02000503000000020004" pitchFamily="2" charset="0"/>
              <a:cs typeface="Arial"/>
            </a:endParaRPr>
          </a:p>
          <a:p>
            <a:pPr algn="ctr">
              <a:lnSpc>
                <a:spcPct val="110000"/>
              </a:lnSpc>
            </a:pPr>
            <a:r>
              <a:rPr lang="ca-ES" altLang="es-ES" sz="1200" baseline="30000" dirty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Servicio </a:t>
            </a:r>
            <a:r>
              <a:rPr lang="ca-ES" altLang="es-ES" sz="1200" dirty="0" err="1">
                <a:latin typeface="Arial"/>
                <a:ea typeface="HELVETICA NEUE CONDENSED" panose="02000503000000020004" pitchFamily="2" charset="0"/>
                <a:cs typeface="Arial"/>
              </a:rPr>
              <a:t>Neumología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. H.U. </a:t>
            </a:r>
            <a:r>
              <a:rPr lang="ca-ES" altLang="es-ES" sz="1200" dirty="0" err="1">
                <a:latin typeface="Arial"/>
                <a:ea typeface="HELVETICA NEUE CONDENSED" panose="02000503000000020004" pitchFamily="2" charset="0"/>
                <a:cs typeface="Arial"/>
              </a:rPr>
              <a:t>Virgen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 </a:t>
            </a:r>
            <a:r>
              <a:rPr lang="ca-ES" altLang="es-ES" sz="1200" dirty="0" err="1">
                <a:latin typeface="Arial"/>
                <a:ea typeface="HELVETICA NEUE CONDENSED" panose="02000503000000020004" pitchFamily="2" charset="0"/>
                <a:cs typeface="Arial"/>
              </a:rPr>
              <a:t>Macarena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. 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Sevilla</a:t>
            </a:r>
            <a:endParaRPr lang="ca-ES" altLang="es-ES" sz="1200" baseline="30000" dirty="0">
              <a:latin typeface="Arial"/>
              <a:ea typeface="HELVETICA NEUE CONDENSED" panose="02000503000000020004" pitchFamily="2" charset="0"/>
              <a:cs typeface="Arial"/>
            </a:endParaRPr>
          </a:p>
        </p:txBody>
      </p:sp>
      <p:cxnSp>
        <p:nvCxnSpPr>
          <p:cNvPr id="12" name="Conector recto 11"/>
          <p:cNvCxnSpPr/>
          <p:nvPr/>
        </p:nvCxnSpPr>
        <p:spPr>
          <a:xfrm>
            <a:off x="107504" y="3651870"/>
            <a:ext cx="8640960" cy="0"/>
          </a:xfrm>
          <a:prstGeom prst="lin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13" name="Rectángulo redondeado 12"/>
          <p:cNvSpPr/>
          <p:nvPr/>
        </p:nvSpPr>
        <p:spPr>
          <a:xfrm>
            <a:off x="7164288" y="3435846"/>
            <a:ext cx="1800200" cy="288032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METODOLOGÍA</a:t>
            </a:r>
            <a:endParaRPr lang="es-ES" sz="1600" b="1" dirty="0">
              <a:latin typeface="Arial"/>
              <a:cs typeface="Arial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2336" y="3758138"/>
            <a:ext cx="90849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400" dirty="0" smtClean="0">
                <a:latin typeface="Arial"/>
                <a:cs typeface="Arial"/>
              </a:rPr>
              <a:t>Estudio </a:t>
            </a:r>
            <a:r>
              <a:rPr lang="es-ES_tradnl" sz="1400" dirty="0">
                <a:latin typeface="Arial"/>
                <a:cs typeface="Arial"/>
              </a:rPr>
              <a:t>observacional prospectivo </a:t>
            </a:r>
            <a:r>
              <a:rPr lang="es-ES_tradnl" sz="1400" dirty="0" smtClean="0">
                <a:latin typeface="Arial"/>
                <a:cs typeface="Arial"/>
              </a:rPr>
              <a:t>de </a:t>
            </a:r>
            <a:r>
              <a:rPr lang="es-ES_tradnl" sz="1400" dirty="0">
                <a:latin typeface="Arial"/>
                <a:cs typeface="Arial"/>
              </a:rPr>
              <a:t>pacientes </a:t>
            </a:r>
            <a:r>
              <a:rPr lang="es-ES_tradnl" sz="1400" dirty="0" smtClean="0">
                <a:latin typeface="Arial"/>
                <a:cs typeface="Arial"/>
              </a:rPr>
              <a:t>con c</a:t>
            </a:r>
            <a:r>
              <a:rPr lang="en-US" sz="1400" dirty="0" err="1" smtClean="0">
                <a:latin typeface="Arial"/>
                <a:cs typeface="Arial"/>
              </a:rPr>
              <a:t>á</a:t>
            </a:r>
            <a:r>
              <a:rPr lang="fr-FR" sz="1400" dirty="0" err="1" smtClean="0">
                <a:latin typeface="Arial"/>
                <a:cs typeface="Arial"/>
              </a:rPr>
              <a:t>ncer</a:t>
            </a:r>
            <a:r>
              <a:rPr lang="fr-FR" sz="1400" dirty="0" smtClean="0">
                <a:latin typeface="Arial"/>
                <a:cs typeface="Arial"/>
              </a:rPr>
              <a:t> </a:t>
            </a:r>
            <a:r>
              <a:rPr lang="fr-FR" sz="1400" dirty="0">
                <a:latin typeface="Arial"/>
                <a:cs typeface="Arial"/>
              </a:rPr>
              <a:t>de </a:t>
            </a:r>
            <a:r>
              <a:rPr lang="fr-FR" sz="1400" dirty="0" err="1" smtClean="0">
                <a:latin typeface="Arial"/>
                <a:cs typeface="Arial"/>
              </a:rPr>
              <a:t>pulm</a:t>
            </a:r>
            <a:r>
              <a:rPr lang="en-US" sz="1400" dirty="0" err="1" smtClean="0">
                <a:latin typeface="Arial"/>
                <a:cs typeface="Arial"/>
              </a:rPr>
              <a:t>ó</a:t>
            </a:r>
            <a:r>
              <a:rPr lang="es-ES_tradnl" sz="1400" dirty="0" smtClean="0">
                <a:latin typeface="Arial"/>
                <a:cs typeface="Arial"/>
              </a:rPr>
              <a:t>n </a:t>
            </a:r>
            <a:r>
              <a:rPr lang="es-ES" sz="1400" dirty="0" smtClean="0">
                <a:latin typeface="Arial"/>
                <a:cs typeface="Arial"/>
              </a:rPr>
              <a:t>de </a:t>
            </a:r>
            <a:r>
              <a:rPr lang="es-ES" sz="1400" dirty="0">
                <a:latin typeface="Arial"/>
                <a:cs typeface="Arial"/>
              </a:rPr>
              <a:t>cualquier estirpe </a:t>
            </a:r>
            <a:r>
              <a:rPr lang="es-ES" sz="1400" dirty="0" smtClean="0">
                <a:latin typeface="Arial"/>
                <a:cs typeface="Arial"/>
              </a:rPr>
              <a:t>celular</a:t>
            </a:r>
            <a:r>
              <a:rPr lang="es-ES_tradnl" sz="1400" dirty="0" smtClean="0">
                <a:latin typeface="Arial"/>
                <a:cs typeface="Arial"/>
              </a:rPr>
              <a:t>, procedente </a:t>
            </a:r>
            <a:r>
              <a:rPr lang="es-ES_tradnl" sz="1400" dirty="0">
                <a:latin typeface="Arial"/>
                <a:cs typeface="Arial"/>
              </a:rPr>
              <a:t>de una consulta </a:t>
            </a:r>
            <a:r>
              <a:rPr lang="es-ES_tradnl" sz="1400" dirty="0" err="1">
                <a:latin typeface="Arial"/>
                <a:cs typeface="Arial"/>
              </a:rPr>
              <a:t>monogr</a:t>
            </a:r>
            <a:r>
              <a:rPr lang="en-US" sz="1400" dirty="0" err="1">
                <a:latin typeface="Arial"/>
                <a:cs typeface="Arial"/>
              </a:rPr>
              <a:t>á</a:t>
            </a:r>
            <a:r>
              <a:rPr lang="pt-PT" sz="1400" dirty="0">
                <a:latin typeface="Arial"/>
                <a:cs typeface="Arial"/>
              </a:rPr>
              <a:t>fica de C</a:t>
            </a:r>
            <a:r>
              <a:rPr lang="en-US" sz="1400" dirty="0" err="1">
                <a:latin typeface="Arial"/>
                <a:cs typeface="Arial"/>
              </a:rPr>
              <a:t>á</a:t>
            </a:r>
            <a:r>
              <a:rPr lang="es-ES_tradnl" sz="1400" dirty="0" err="1">
                <a:latin typeface="Arial"/>
                <a:cs typeface="Arial"/>
              </a:rPr>
              <a:t>ncer</a:t>
            </a:r>
            <a:r>
              <a:rPr lang="es-ES_tradnl" sz="1400" dirty="0">
                <a:latin typeface="Arial"/>
                <a:cs typeface="Arial"/>
              </a:rPr>
              <a:t> de Pulmón del </a:t>
            </a:r>
            <a:r>
              <a:rPr lang="es-ES_tradnl" sz="1400" dirty="0" smtClean="0">
                <a:latin typeface="Arial"/>
                <a:cs typeface="Arial"/>
              </a:rPr>
              <a:t>HUVM entre </a:t>
            </a:r>
            <a:r>
              <a:rPr lang="es-ES_tradnl" sz="1400" dirty="0">
                <a:latin typeface="Arial"/>
                <a:cs typeface="Arial"/>
              </a:rPr>
              <a:t>Enero y Junio de 2024</a:t>
            </a:r>
            <a:r>
              <a:rPr lang="es-ES_tradnl" sz="1400" dirty="0" smtClean="0">
                <a:effectLst/>
                <a:latin typeface="Arial"/>
                <a:cs typeface="Arial"/>
              </a:rPr>
              <a:t> 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82351" y="4209350"/>
            <a:ext cx="82068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sz="1400" dirty="0" err="1">
                <a:latin typeface="Arial"/>
                <a:cs typeface="Arial"/>
              </a:rPr>
              <a:t>Determinación</a:t>
            </a:r>
            <a:r>
              <a:rPr lang="en-US" sz="1400" dirty="0">
                <a:latin typeface="Arial"/>
                <a:cs typeface="Arial"/>
              </a:rPr>
              <a:t>  AAT y PCR en </a:t>
            </a:r>
            <a:r>
              <a:rPr lang="en-US" sz="1400" dirty="0" err="1">
                <a:latin typeface="Arial"/>
                <a:cs typeface="Arial"/>
              </a:rPr>
              <a:t>muestra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sanguínea</a:t>
            </a:r>
            <a:endParaRPr lang="en-US" sz="1400" dirty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400" dirty="0" err="1" smtClean="0">
                <a:latin typeface="Arial"/>
                <a:cs typeface="Arial"/>
              </a:rPr>
              <a:t>Estudio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genético</a:t>
            </a:r>
            <a:r>
              <a:rPr lang="en-US" sz="1400" dirty="0" smtClean="0">
                <a:latin typeface="Arial"/>
                <a:cs typeface="Arial"/>
              </a:rPr>
              <a:t>: </a:t>
            </a:r>
            <a:r>
              <a:rPr lang="en-US" sz="1400" dirty="0" err="1" smtClean="0">
                <a:latin typeface="Arial"/>
                <a:cs typeface="Arial"/>
              </a:rPr>
              <a:t>toma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 </a:t>
            </a:r>
            <a:r>
              <a:rPr lang="en-US" sz="1400" dirty="0" err="1">
                <a:latin typeface="Arial"/>
                <a:cs typeface="Arial"/>
              </a:rPr>
              <a:t>muestra</a:t>
            </a:r>
            <a:r>
              <a:rPr lang="en-US" sz="1400" dirty="0">
                <a:latin typeface="Arial"/>
                <a:cs typeface="Arial"/>
              </a:rPr>
              <a:t> de saliva </a:t>
            </a:r>
            <a:r>
              <a:rPr lang="en-US" sz="1400" dirty="0" err="1" smtClean="0">
                <a:latin typeface="Arial"/>
                <a:cs typeface="Arial"/>
              </a:rPr>
              <a:t>para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genotipado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mediante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smtClean="0">
                <a:latin typeface="Arial"/>
                <a:cs typeface="Arial"/>
              </a:rPr>
              <a:t>test </a:t>
            </a:r>
            <a:r>
              <a:rPr lang="en-US" sz="1400" dirty="0">
                <a:latin typeface="Arial"/>
                <a:cs typeface="Arial"/>
              </a:rPr>
              <a:t>de </a:t>
            </a:r>
            <a:r>
              <a:rPr lang="en-US" sz="1400" dirty="0" err="1">
                <a:latin typeface="Arial"/>
                <a:cs typeface="Arial"/>
              </a:rPr>
              <a:t>diagnóstico</a:t>
            </a:r>
            <a:r>
              <a:rPr lang="en-US" sz="1400" dirty="0">
                <a:latin typeface="Arial"/>
                <a:cs typeface="Arial"/>
              </a:rPr>
              <a:t> in vitro </a:t>
            </a:r>
            <a:r>
              <a:rPr lang="en-US" sz="1400" dirty="0" err="1" smtClean="0">
                <a:latin typeface="Arial"/>
                <a:cs typeface="Arial"/>
              </a:rPr>
              <a:t>cualitativo</a:t>
            </a:r>
            <a:endParaRPr lang="en-US" sz="1400" dirty="0" smtClean="0">
              <a:latin typeface="Arial"/>
              <a:cs typeface="Arial"/>
            </a:endParaRPr>
          </a:p>
        </p:txBody>
      </p:sp>
      <p:sp>
        <p:nvSpPr>
          <p:cNvPr id="2" name="Rectángulo redondeado 1"/>
          <p:cNvSpPr/>
          <p:nvPr/>
        </p:nvSpPr>
        <p:spPr>
          <a:xfrm>
            <a:off x="179512" y="1635646"/>
            <a:ext cx="4320480" cy="1728192"/>
          </a:xfrm>
          <a:prstGeom prst="roundRect">
            <a:avLst/>
          </a:prstGeom>
          <a:ln w="57150" cmpd="sng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/>
              <a:buChar char="•"/>
            </a:pPr>
            <a:r>
              <a:rPr lang="es-ES_tradnl" sz="1400" dirty="0" smtClean="0">
                <a:latin typeface="Arial"/>
                <a:cs typeface="Arial"/>
              </a:rPr>
              <a:t>DAAT es trastorno </a:t>
            </a:r>
            <a:r>
              <a:rPr lang="es-ES_tradnl" sz="1400" dirty="0">
                <a:latin typeface="Arial"/>
                <a:cs typeface="Arial"/>
              </a:rPr>
              <a:t>hereditario autos</a:t>
            </a:r>
            <a:r>
              <a:rPr lang="es-ES" sz="1400" dirty="0">
                <a:latin typeface="Arial"/>
                <a:cs typeface="Arial"/>
              </a:rPr>
              <a:t>ó</a:t>
            </a:r>
            <a:r>
              <a:rPr lang="es-ES_tradnl" sz="1400" dirty="0">
                <a:latin typeface="Arial"/>
                <a:cs typeface="Arial"/>
              </a:rPr>
              <a:t>mico </a:t>
            </a:r>
            <a:r>
              <a:rPr lang="es-ES_tradnl" sz="1400" dirty="0" err="1">
                <a:latin typeface="Arial"/>
                <a:cs typeface="Arial"/>
              </a:rPr>
              <a:t>codominante</a:t>
            </a:r>
            <a:r>
              <a:rPr lang="es-ES_tradnl" sz="1400" dirty="0">
                <a:latin typeface="Arial"/>
                <a:cs typeface="Arial"/>
              </a:rPr>
              <a:t> cuya prevalencia es difícil de estimar</a:t>
            </a:r>
          </a:p>
          <a:p>
            <a:pPr marL="285750" indent="-285750" algn="just">
              <a:buFont typeface="Arial"/>
              <a:buChar char="•"/>
            </a:pPr>
            <a:r>
              <a:rPr lang="es-ES" sz="1400" dirty="0">
                <a:latin typeface="Arial"/>
                <a:cs typeface="Arial"/>
              </a:rPr>
              <a:t>Es el factor de riesgo genético mejor documentado para el desarrollo de EPOC</a:t>
            </a:r>
            <a:endParaRPr lang="es-ES_tradnl" sz="1400" dirty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s-ES_tradnl" sz="1400" dirty="0">
                <a:latin typeface="Arial"/>
                <a:cs typeface="Arial"/>
              </a:rPr>
              <a:t>La </a:t>
            </a:r>
            <a:r>
              <a:rPr lang="es-ES_tradnl" sz="1400" dirty="0" err="1">
                <a:latin typeface="Arial"/>
                <a:cs typeface="Arial"/>
              </a:rPr>
              <a:t>relaci</a:t>
            </a:r>
            <a:r>
              <a:rPr lang="es-ES" sz="1400" dirty="0">
                <a:latin typeface="Arial"/>
                <a:cs typeface="Arial"/>
              </a:rPr>
              <a:t>ó</a:t>
            </a:r>
            <a:r>
              <a:rPr lang="es-ES_tradnl" sz="1400" dirty="0">
                <a:latin typeface="Arial"/>
                <a:cs typeface="Arial"/>
              </a:rPr>
              <a:t>n entre este déficit y el c</a:t>
            </a:r>
            <a:r>
              <a:rPr lang="es-ES" sz="1400" dirty="0">
                <a:latin typeface="Arial"/>
                <a:cs typeface="Arial"/>
              </a:rPr>
              <a:t>á</a:t>
            </a:r>
            <a:r>
              <a:rPr lang="fr-FR" sz="1400" dirty="0" err="1">
                <a:latin typeface="Arial"/>
                <a:cs typeface="Arial"/>
              </a:rPr>
              <a:t>ncer</a:t>
            </a:r>
            <a:r>
              <a:rPr lang="fr-FR" sz="1400" dirty="0">
                <a:latin typeface="Arial"/>
                <a:cs typeface="Arial"/>
              </a:rPr>
              <a:t> de </a:t>
            </a:r>
            <a:r>
              <a:rPr lang="fr-FR" sz="1400" dirty="0" err="1">
                <a:latin typeface="Arial"/>
                <a:cs typeface="Arial"/>
              </a:rPr>
              <a:t>pulm</a:t>
            </a:r>
            <a:r>
              <a:rPr lang="es-ES" sz="1400" dirty="0">
                <a:latin typeface="Arial"/>
                <a:cs typeface="Arial"/>
              </a:rPr>
              <a:t>ó</a:t>
            </a:r>
            <a:r>
              <a:rPr lang="es-ES_tradnl" sz="1400" dirty="0">
                <a:latin typeface="Arial"/>
                <a:cs typeface="Arial"/>
              </a:rPr>
              <a:t>n no </a:t>
            </a:r>
            <a:r>
              <a:rPr lang="es-ES_tradnl" sz="1400" dirty="0" err="1">
                <a:latin typeface="Arial"/>
                <a:cs typeface="Arial"/>
              </a:rPr>
              <a:t>est</a:t>
            </a:r>
            <a:r>
              <a:rPr lang="pt-PT" sz="1400" dirty="0" err="1">
                <a:latin typeface="Arial"/>
                <a:cs typeface="Arial"/>
              </a:rPr>
              <a:t>á</a:t>
            </a:r>
            <a:r>
              <a:rPr lang="pt-PT" sz="1400" dirty="0">
                <a:latin typeface="Arial"/>
                <a:cs typeface="Arial"/>
              </a:rPr>
              <a:t> </a:t>
            </a:r>
            <a:r>
              <a:rPr lang="es-ES_tradnl" sz="1400" dirty="0">
                <a:latin typeface="Arial"/>
                <a:cs typeface="Arial"/>
              </a:rPr>
              <a:t>del todo clara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4644008" y="1851670"/>
            <a:ext cx="4392488" cy="1368152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dirty="0" err="1" smtClean="0">
                <a:latin typeface="Arial"/>
                <a:cs typeface="Arial"/>
              </a:rPr>
              <a:t>Evaluar</a:t>
            </a:r>
            <a:r>
              <a:rPr lang="en-US" sz="1400" dirty="0" smtClean="0">
                <a:latin typeface="Arial"/>
                <a:cs typeface="Arial"/>
              </a:rPr>
              <a:t> la prevalencia </a:t>
            </a:r>
            <a:r>
              <a:rPr lang="en-US" sz="1400" dirty="0">
                <a:latin typeface="Arial"/>
                <a:cs typeface="Arial"/>
              </a:rPr>
              <a:t>de DAAT en </a:t>
            </a:r>
            <a:r>
              <a:rPr lang="en-US" sz="1400" dirty="0" err="1">
                <a:latin typeface="Arial"/>
                <a:cs typeface="Arial"/>
              </a:rPr>
              <a:t>pacientes</a:t>
            </a:r>
            <a:r>
              <a:rPr lang="en-US" sz="1400" dirty="0">
                <a:latin typeface="Arial"/>
                <a:cs typeface="Arial"/>
              </a:rPr>
              <a:t> con </a:t>
            </a:r>
            <a:r>
              <a:rPr lang="en-US" sz="1400" dirty="0" err="1">
                <a:latin typeface="Arial"/>
                <a:cs typeface="Arial"/>
              </a:rPr>
              <a:t>diagnóstico</a:t>
            </a:r>
            <a:r>
              <a:rPr lang="en-US" sz="1400" dirty="0">
                <a:latin typeface="Arial"/>
                <a:cs typeface="Arial"/>
              </a:rPr>
              <a:t> de </a:t>
            </a:r>
            <a:r>
              <a:rPr lang="en-US" sz="1400" dirty="0" err="1">
                <a:latin typeface="Arial"/>
                <a:cs typeface="Arial"/>
              </a:rPr>
              <a:t>cáncer</a:t>
            </a:r>
            <a:r>
              <a:rPr lang="en-US" sz="1400" dirty="0">
                <a:latin typeface="Arial"/>
                <a:cs typeface="Arial"/>
              </a:rPr>
              <a:t> de </a:t>
            </a:r>
            <a:r>
              <a:rPr lang="en-US" sz="1400" dirty="0" err="1">
                <a:latin typeface="Arial"/>
                <a:cs typeface="Arial"/>
              </a:rPr>
              <a:t>pulmón</a:t>
            </a:r>
            <a:r>
              <a:rPr lang="en-US" sz="1400" dirty="0">
                <a:latin typeface="Arial"/>
                <a:cs typeface="Arial"/>
              </a:rPr>
              <a:t> y </a:t>
            </a:r>
            <a:r>
              <a:rPr lang="en-US" sz="1400" dirty="0" err="1">
                <a:latin typeface="Arial"/>
                <a:cs typeface="Arial"/>
              </a:rPr>
              <a:t>su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relación</a:t>
            </a:r>
            <a:r>
              <a:rPr lang="en-US" sz="1400" dirty="0">
                <a:latin typeface="Arial"/>
                <a:cs typeface="Arial"/>
              </a:rPr>
              <a:t> con la </a:t>
            </a:r>
            <a:r>
              <a:rPr lang="en-US" sz="1400" dirty="0" err="1">
                <a:latin typeface="Arial"/>
                <a:cs typeface="Arial"/>
              </a:rPr>
              <a:t>estirpe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celular</a:t>
            </a:r>
            <a:endParaRPr lang="en-US" sz="1400" dirty="0" smtClean="0">
              <a:latin typeface="Arial"/>
              <a:cs typeface="Arial"/>
            </a:endParaRPr>
          </a:p>
          <a:p>
            <a:pPr algn="just"/>
            <a:r>
              <a:rPr lang="en-US" sz="1400" dirty="0" err="1" smtClean="0">
                <a:latin typeface="Arial"/>
                <a:cs typeface="Arial"/>
              </a:rPr>
              <a:t>Analizar</a:t>
            </a:r>
            <a:r>
              <a:rPr lang="en-US" sz="1400" dirty="0" smtClean="0">
                <a:latin typeface="Arial"/>
                <a:cs typeface="Arial"/>
              </a:rPr>
              <a:t> la </a:t>
            </a:r>
            <a:r>
              <a:rPr lang="en-US" sz="1400" dirty="0" err="1" smtClean="0">
                <a:latin typeface="Arial"/>
                <a:cs typeface="Arial"/>
              </a:rPr>
              <a:t>relación</a:t>
            </a:r>
            <a:r>
              <a:rPr lang="en-US" sz="1400" dirty="0" smtClean="0">
                <a:latin typeface="Arial"/>
                <a:cs typeface="Arial"/>
              </a:rPr>
              <a:t> de los </a:t>
            </a:r>
            <a:r>
              <a:rPr lang="en-US" sz="1400" dirty="0" err="1" smtClean="0">
                <a:latin typeface="Arial"/>
                <a:cs typeface="Arial"/>
              </a:rPr>
              <a:t>niveles</a:t>
            </a:r>
            <a:r>
              <a:rPr lang="en-US" sz="1400" dirty="0" smtClean="0">
                <a:latin typeface="Arial"/>
                <a:cs typeface="Arial"/>
              </a:rPr>
              <a:t> de AAT con la </a:t>
            </a:r>
            <a:r>
              <a:rPr lang="en-US" sz="1400" dirty="0" err="1" smtClean="0">
                <a:latin typeface="Arial"/>
                <a:cs typeface="Arial"/>
              </a:rPr>
              <a:t>gravedad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del </a:t>
            </a:r>
            <a:r>
              <a:rPr lang="en-US" sz="1400" dirty="0" err="1">
                <a:latin typeface="Arial"/>
                <a:cs typeface="Arial"/>
              </a:rPr>
              <a:t>cáncer</a:t>
            </a:r>
            <a:r>
              <a:rPr lang="en-US" sz="1400" dirty="0">
                <a:latin typeface="Arial"/>
                <a:cs typeface="Arial"/>
              </a:rPr>
              <a:t> en el </a:t>
            </a:r>
            <a:r>
              <a:rPr lang="en-US" sz="1400" dirty="0" err="1">
                <a:latin typeface="Arial"/>
                <a:cs typeface="Arial"/>
              </a:rPr>
              <a:t>momento</a:t>
            </a:r>
            <a:r>
              <a:rPr lang="en-US" sz="1400" dirty="0">
                <a:latin typeface="Arial"/>
                <a:cs typeface="Arial"/>
              </a:rPr>
              <a:t> del </a:t>
            </a:r>
            <a:r>
              <a:rPr lang="en-US" sz="1400" dirty="0" err="1">
                <a:latin typeface="Arial"/>
                <a:cs typeface="Arial"/>
              </a:rPr>
              <a:t>diagnóstico</a:t>
            </a:r>
            <a:r>
              <a:rPr lang="en-US" sz="1400" dirty="0">
                <a:latin typeface="Arial"/>
                <a:cs typeface="Arial"/>
              </a:rPr>
              <a:t> (</a:t>
            </a:r>
            <a:r>
              <a:rPr lang="en-US" sz="1400" dirty="0" err="1">
                <a:latin typeface="Arial"/>
                <a:cs typeface="Arial"/>
              </a:rPr>
              <a:t>estadiaje</a:t>
            </a:r>
            <a:r>
              <a:rPr lang="en-US" sz="1400" dirty="0">
                <a:latin typeface="Arial"/>
                <a:cs typeface="Arial"/>
              </a:rPr>
              <a:t> TNM)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7" name="Rectángulo redondeado 16"/>
          <p:cNvSpPr/>
          <p:nvPr/>
        </p:nvSpPr>
        <p:spPr>
          <a:xfrm>
            <a:off x="5940152" y="1635646"/>
            <a:ext cx="1800200" cy="288032"/>
          </a:xfrm>
          <a:prstGeom prst="roundRect">
            <a:avLst/>
          </a:prstGeom>
          <a:ln w="38100" cmpd="sng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OBJETIVO</a:t>
            </a:r>
            <a:endParaRPr lang="es-ES" sz="1600" b="1" dirty="0">
              <a:latin typeface="Arial"/>
              <a:cs typeface="Arial"/>
            </a:endParaRPr>
          </a:p>
        </p:txBody>
      </p:sp>
      <p:sp>
        <p:nvSpPr>
          <p:cNvPr id="18" name="Rectángulo redondeado 17"/>
          <p:cNvSpPr/>
          <p:nvPr/>
        </p:nvSpPr>
        <p:spPr>
          <a:xfrm>
            <a:off x="1331640" y="1419622"/>
            <a:ext cx="1800200" cy="288032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INTRODUCCIÓN</a:t>
            </a:r>
            <a:endParaRPr lang="es-ES" sz="1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5821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051720" cy="13476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/>
          <p:cNvSpPr/>
          <p:nvPr/>
        </p:nvSpPr>
        <p:spPr>
          <a:xfrm>
            <a:off x="213344" y="111544"/>
            <a:ext cx="1800200" cy="288032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RESULTADOS</a:t>
            </a:r>
            <a:endParaRPr lang="es-ES" sz="1600" b="1" dirty="0">
              <a:latin typeface="Arial"/>
              <a:cs typeface="Arial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041739" y="72956"/>
            <a:ext cx="658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>
                <a:latin typeface="Arial"/>
                <a:cs typeface="Arial"/>
              </a:rPr>
              <a:t>n=49 </a:t>
            </a:r>
            <a:endParaRPr lang="es-ES" sz="1600" b="1" dirty="0">
              <a:latin typeface="Arial"/>
              <a:cs typeface="Arial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204999" y="31725"/>
            <a:ext cx="1087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14 </a:t>
            </a:r>
            <a:r>
              <a:rPr lang="es-ES" sz="1400" dirty="0" smtClean="0">
                <a:sym typeface="Wingdings"/>
              </a:rPr>
              <a:t> PI*MS </a:t>
            </a:r>
            <a:endParaRPr lang="es-ES" sz="14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277007" y="247749"/>
            <a:ext cx="925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1 </a:t>
            </a:r>
            <a:r>
              <a:rPr lang="es-ES" sz="1400" dirty="0" smtClean="0">
                <a:sym typeface="Wingdings"/>
              </a:rPr>
              <a:t> PI*SS</a:t>
            </a:r>
            <a:endParaRPr lang="es-ES" sz="1400" dirty="0"/>
          </a:p>
        </p:txBody>
      </p:sp>
      <p:sp>
        <p:nvSpPr>
          <p:cNvPr id="20" name="Rectángulo 19"/>
          <p:cNvSpPr/>
          <p:nvPr/>
        </p:nvSpPr>
        <p:spPr>
          <a:xfrm>
            <a:off x="2772729" y="-40283"/>
            <a:ext cx="12628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dirty="0"/>
              <a:t>n</a:t>
            </a:r>
            <a:r>
              <a:rPr lang="es-ES" sz="1400" dirty="0" smtClean="0"/>
              <a:t>=34: </a:t>
            </a:r>
            <a:r>
              <a:rPr lang="es-ES" sz="1400" dirty="0"/>
              <a:t>PI</a:t>
            </a:r>
            <a:r>
              <a:rPr lang="es-ES" sz="1400" dirty="0" smtClean="0"/>
              <a:t>*=MM</a:t>
            </a:r>
            <a:endParaRPr lang="es-ES" sz="1400" dirty="0"/>
          </a:p>
        </p:txBody>
      </p:sp>
      <p:grpSp>
        <p:nvGrpSpPr>
          <p:cNvPr id="59" name="Agrupar 58"/>
          <p:cNvGrpSpPr/>
          <p:nvPr/>
        </p:nvGrpSpPr>
        <p:grpSpPr>
          <a:xfrm>
            <a:off x="2620823" y="103733"/>
            <a:ext cx="216024" cy="288032"/>
            <a:chOff x="3419872" y="51470"/>
            <a:chExt cx="216024" cy="288032"/>
          </a:xfrm>
        </p:grpSpPr>
        <p:cxnSp>
          <p:nvCxnSpPr>
            <p:cNvPr id="22" name="Conector recto de flecha 21"/>
            <p:cNvCxnSpPr/>
            <p:nvPr/>
          </p:nvCxnSpPr>
          <p:spPr>
            <a:xfrm flipV="1">
              <a:off x="3419872" y="51470"/>
              <a:ext cx="216024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Conector recto de flecha 23"/>
            <p:cNvCxnSpPr/>
            <p:nvPr/>
          </p:nvCxnSpPr>
          <p:spPr>
            <a:xfrm>
              <a:off x="3419872" y="195486"/>
              <a:ext cx="216024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30" name="Conector recto de flecha 29"/>
          <p:cNvCxnSpPr/>
          <p:nvPr/>
        </p:nvCxnSpPr>
        <p:spPr>
          <a:xfrm flipV="1">
            <a:off x="3988975" y="175741"/>
            <a:ext cx="21602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>
            <a:off x="3988975" y="319757"/>
            <a:ext cx="21602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58" name="Agrupar 57"/>
          <p:cNvGrpSpPr/>
          <p:nvPr/>
        </p:nvGrpSpPr>
        <p:grpSpPr>
          <a:xfrm>
            <a:off x="2765847" y="195486"/>
            <a:ext cx="1276611" cy="307777"/>
            <a:chOff x="3708912" y="215231"/>
            <a:chExt cx="1276611" cy="307777"/>
          </a:xfrm>
        </p:grpSpPr>
        <p:sp>
          <p:nvSpPr>
            <p:cNvPr id="12" name="CuadroTexto 11"/>
            <p:cNvSpPr txBox="1"/>
            <p:nvPr/>
          </p:nvSpPr>
          <p:spPr>
            <a:xfrm>
              <a:off x="3708912" y="215231"/>
              <a:ext cx="12766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/>
                <a:t>n</a:t>
              </a:r>
              <a:r>
                <a:rPr lang="es-ES" sz="1400" dirty="0" smtClean="0"/>
                <a:t>=15</a:t>
              </a:r>
              <a:r>
                <a:rPr lang="es-ES" sz="1400" b="1" dirty="0" smtClean="0"/>
                <a:t>: PI*≠MM</a:t>
              </a:r>
            </a:p>
          </p:txBody>
        </p:sp>
        <p:sp>
          <p:nvSpPr>
            <p:cNvPr id="32" name="Rectángulo 31"/>
            <p:cNvSpPr/>
            <p:nvPr/>
          </p:nvSpPr>
          <p:spPr>
            <a:xfrm>
              <a:off x="3779912" y="267494"/>
              <a:ext cx="1152128" cy="216024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sz="1400"/>
            </a:p>
          </p:txBody>
        </p:sp>
      </p:grpSp>
      <p:sp>
        <p:nvSpPr>
          <p:cNvPr id="61" name="CuadroTexto 60"/>
          <p:cNvSpPr txBox="1"/>
          <p:nvPr/>
        </p:nvSpPr>
        <p:spPr>
          <a:xfrm>
            <a:off x="14712" y="3795886"/>
            <a:ext cx="5328592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s-ES" sz="1200" b="1" dirty="0" smtClean="0">
                <a:latin typeface="Arial"/>
                <a:cs typeface="Arial"/>
              </a:rPr>
              <a:t>Tabla 1: </a:t>
            </a:r>
            <a:r>
              <a:rPr lang="es-ES" sz="1200" dirty="0" smtClean="0">
                <a:latin typeface="Arial"/>
                <a:cs typeface="Arial"/>
              </a:rPr>
              <a:t>Características </a:t>
            </a:r>
            <a:r>
              <a:rPr lang="es-ES" sz="1200" dirty="0">
                <a:latin typeface="Arial"/>
                <a:cs typeface="Arial"/>
              </a:rPr>
              <a:t>generales de los pacientes con cáncer de pulmón de acuerdo con la presencia de DAAT</a:t>
            </a:r>
            <a:r>
              <a:rPr lang="es-ES_tradnl" sz="1200" dirty="0" smtClean="0">
                <a:effectLst/>
                <a:latin typeface="Arial"/>
                <a:cs typeface="Arial"/>
              </a:rPr>
              <a:t> </a:t>
            </a:r>
            <a:r>
              <a:rPr lang="es-ES" sz="1200" dirty="0" smtClean="0">
                <a:latin typeface="Arial"/>
                <a:cs typeface="Arial"/>
              </a:rPr>
              <a:t> 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5364088" y="2787774"/>
            <a:ext cx="3707904" cy="541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s-ES" sz="1200" b="1" dirty="0" smtClean="0">
                <a:latin typeface="Arial"/>
                <a:cs typeface="Arial"/>
              </a:rPr>
              <a:t>Tabla 2 y figura 1</a:t>
            </a:r>
            <a:r>
              <a:rPr lang="es-ES" sz="1200" dirty="0" smtClean="0">
                <a:latin typeface="Arial"/>
                <a:cs typeface="Arial"/>
              </a:rPr>
              <a:t>: Relación </a:t>
            </a:r>
            <a:r>
              <a:rPr lang="es-ES" sz="1200" dirty="0">
                <a:latin typeface="Arial"/>
                <a:cs typeface="Arial"/>
              </a:rPr>
              <a:t>niveles de </a:t>
            </a:r>
            <a:r>
              <a:rPr lang="es-ES" sz="1200" dirty="0" smtClean="0">
                <a:latin typeface="Arial"/>
                <a:cs typeface="Arial"/>
              </a:rPr>
              <a:t>AAT con la gravedad de la </a:t>
            </a:r>
            <a:r>
              <a:rPr lang="es-ES" sz="1200" dirty="0">
                <a:latin typeface="Arial"/>
                <a:cs typeface="Arial"/>
              </a:rPr>
              <a:t>clasificación TNM para el cáncer de </a:t>
            </a:r>
            <a:r>
              <a:rPr lang="es-ES" sz="1200" dirty="0" smtClean="0">
                <a:latin typeface="Arial"/>
                <a:cs typeface="Arial"/>
              </a:rPr>
              <a:t>pulmón</a:t>
            </a:r>
            <a:endParaRPr lang="es-ES_tradnl" sz="1200" dirty="0">
              <a:latin typeface="Arial"/>
              <a:cs typeface="Arial"/>
            </a:endParaRPr>
          </a:p>
        </p:txBody>
      </p:sp>
      <p:cxnSp>
        <p:nvCxnSpPr>
          <p:cNvPr id="65" name="Conector recto 64"/>
          <p:cNvCxnSpPr/>
          <p:nvPr/>
        </p:nvCxnSpPr>
        <p:spPr>
          <a:xfrm>
            <a:off x="107504" y="4155926"/>
            <a:ext cx="8784976" cy="0"/>
          </a:xfrm>
          <a:prstGeom prst="lin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64" name="Rectángulo redondeado 63"/>
          <p:cNvSpPr/>
          <p:nvPr/>
        </p:nvSpPr>
        <p:spPr>
          <a:xfrm>
            <a:off x="7092280" y="3939902"/>
            <a:ext cx="1872208" cy="288032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CONCLUSIONES</a:t>
            </a:r>
            <a:endParaRPr lang="es-ES" sz="1600" b="1" dirty="0">
              <a:latin typeface="Arial"/>
              <a:cs typeface="Arial"/>
            </a:endParaRPr>
          </a:p>
        </p:txBody>
      </p:sp>
      <p:sp>
        <p:nvSpPr>
          <p:cNvPr id="66" name="Rectángulo 65"/>
          <p:cNvSpPr/>
          <p:nvPr/>
        </p:nvSpPr>
        <p:spPr>
          <a:xfrm>
            <a:off x="107504" y="4189393"/>
            <a:ext cx="9036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400" dirty="0">
                <a:latin typeface="Arial"/>
                <a:cs typeface="Arial"/>
              </a:rPr>
              <a:t>P</a:t>
            </a:r>
            <a:r>
              <a:rPr lang="es-ES" sz="1400" dirty="0" smtClean="0">
                <a:latin typeface="Arial"/>
                <a:cs typeface="Arial"/>
              </a:rPr>
              <a:t>orcentaje </a:t>
            </a:r>
            <a:r>
              <a:rPr lang="es-ES" sz="1400" dirty="0">
                <a:latin typeface="Arial"/>
                <a:cs typeface="Arial"/>
              </a:rPr>
              <a:t>considerable de </a:t>
            </a:r>
            <a:r>
              <a:rPr lang="es-ES" sz="1400" dirty="0" smtClean="0">
                <a:latin typeface="Arial"/>
                <a:cs typeface="Arial"/>
              </a:rPr>
              <a:t>pacientes </a:t>
            </a:r>
            <a:r>
              <a:rPr lang="es-ES" sz="1400" dirty="0">
                <a:latin typeface="Arial"/>
                <a:cs typeface="Arial"/>
              </a:rPr>
              <a:t>con cáncer de pulmón presentaron un alelo deficiente</a:t>
            </a:r>
            <a:r>
              <a:rPr lang="es-ES_tradnl" sz="1400" dirty="0">
                <a:latin typeface="Arial"/>
                <a:cs typeface="Arial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pt-PT" sz="1400" dirty="0" smtClean="0">
                <a:latin typeface="Arial"/>
                <a:cs typeface="Arial"/>
              </a:rPr>
              <a:t>No </a:t>
            </a:r>
            <a:r>
              <a:rPr lang="pt-PT" sz="1400" dirty="0">
                <a:latin typeface="Arial"/>
                <a:cs typeface="Arial"/>
              </a:rPr>
              <a:t>se </a:t>
            </a:r>
            <a:r>
              <a:rPr lang="pt-PT" sz="1400" dirty="0" err="1">
                <a:latin typeface="Arial"/>
                <a:cs typeface="Arial"/>
              </a:rPr>
              <a:t>encontr</a:t>
            </a:r>
            <a:r>
              <a:rPr lang="es-ES" sz="1400" dirty="0">
                <a:latin typeface="Arial"/>
                <a:cs typeface="Arial"/>
              </a:rPr>
              <a:t>ó </a:t>
            </a:r>
            <a:r>
              <a:rPr lang="es-ES_tradnl" sz="1400" dirty="0" err="1">
                <a:latin typeface="Arial"/>
                <a:cs typeface="Arial"/>
              </a:rPr>
              <a:t>relaci</a:t>
            </a:r>
            <a:r>
              <a:rPr lang="es-ES" sz="1400" dirty="0">
                <a:latin typeface="Arial"/>
                <a:cs typeface="Arial"/>
              </a:rPr>
              <a:t>ó</a:t>
            </a:r>
            <a:r>
              <a:rPr lang="es-ES_tradnl" sz="1400" dirty="0">
                <a:latin typeface="Arial"/>
                <a:cs typeface="Arial"/>
              </a:rPr>
              <a:t>n entre la presencia </a:t>
            </a:r>
            <a:r>
              <a:rPr lang="es-ES_tradnl" sz="1400" dirty="0" smtClean="0">
                <a:latin typeface="Arial"/>
                <a:cs typeface="Arial"/>
              </a:rPr>
              <a:t>de </a:t>
            </a:r>
            <a:r>
              <a:rPr lang="es-ES_tradnl" sz="1400" dirty="0">
                <a:latin typeface="Arial"/>
                <a:cs typeface="Arial"/>
              </a:rPr>
              <a:t>alelo </a:t>
            </a:r>
            <a:r>
              <a:rPr lang="es-ES_tradnl" sz="1400" dirty="0" smtClean="0">
                <a:latin typeface="Arial"/>
                <a:cs typeface="Arial"/>
              </a:rPr>
              <a:t>deficiente, la </a:t>
            </a:r>
            <a:r>
              <a:rPr lang="es-ES_tradnl" sz="1400" dirty="0" err="1">
                <a:latin typeface="Arial"/>
                <a:cs typeface="Arial"/>
              </a:rPr>
              <a:t>histolog</a:t>
            </a:r>
            <a:r>
              <a:rPr lang="es-ES" sz="1400" dirty="0">
                <a:latin typeface="Arial"/>
                <a:cs typeface="Arial"/>
              </a:rPr>
              <a:t>í</a:t>
            </a:r>
            <a:r>
              <a:rPr lang="es-ES_tradnl" sz="1400" dirty="0">
                <a:latin typeface="Arial"/>
                <a:cs typeface="Arial"/>
              </a:rPr>
              <a:t>a del </a:t>
            </a:r>
            <a:r>
              <a:rPr lang="es-ES_tradnl" sz="1400" dirty="0" smtClean="0">
                <a:latin typeface="Arial"/>
                <a:cs typeface="Arial"/>
              </a:rPr>
              <a:t>tumor, </a:t>
            </a:r>
            <a:r>
              <a:rPr lang="es-ES" sz="1400" dirty="0" smtClean="0">
                <a:latin typeface="Arial"/>
                <a:cs typeface="Arial"/>
              </a:rPr>
              <a:t>presencia </a:t>
            </a:r>
            <a:r>
              <a:rPr lang="es-ES" sz="1400" dirty="0">
                <a:latin typeface="Arial"/>
                <a:cs typeface="Arial"/>
              </a:rPr>
              <a:t>de mutaciones genéticas para el cáncer de pulmón </a:t>
            </a:r>
            <a:r>
              <a:rPr lang="es-ES_tradnl" sz="1400" dirty="0" smtClean="0">
                <a:latin typeface="Arial"/>
                <a:cs typeface="Arial"/>
              </a:rPr>
              <a:t>u </a:t>
            </a:r>
            <a:r>
              <a:rPr lang="es-ES_tradnl" sz="1400" dirty="0">
                <a:latin typeface="Arial"/>
                <a:cs typeface="Arial"/>
              </a:rPr>
              <a:t>otras variables </a:t>
            </a:r>
            <a:r>
              <a:rPr lang="es-ES_tradnl" sz="1400" dirty="0" smtClean="0">
                <a:latin typeface="Arial"/>
                <a:cs typeface="Arial"/>
              </a:rPr>
              <a:t>estudiadas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err="1">
                <a:latin typeface="Arial"/>
                <a:cs typeface="Arial"/>
              </a:rPr>
              <a:t>N</a:t>
            </a:r>
            <a:r>
              <a:rPr lang="en-US" sz="1400" dirty="0" err="1" smtClean="0">
                <a:latin typeface="Arial"/>
                <a:cs typeface="Arial"/>
              </a:rPr>
              <a:t>iveles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 AAT </a:t>
            </a:r>
            <a:r>
              <a:rPr lang="en-US" sz="1400" dirty="0" err="1">
                <a:latin typeface="Arial"/>
                <a:cs typeface="Arial"/>
              </a:rPr>
              <a:t>podrían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estar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relacionados</a:t>
            </a:r>
            <a:r>
              <a:rPr lang="en-US" sz="1400" dirty="0">
                <a:latin typeface="Arial"/>
                <a:cs typeface="Arial"/>
              </a:rPr>
              <a:t> con la </a:t>
            </a:r>
            <a:r>
              <a:rPr lang="en-US" sz="1400" dirty="0" err="1">
                <a:latin typeface="Arial"/>
                <a:cs typeface="Arial"/>
              </a:rPr>
              <a:t>gravedad</a:t>
            </a:r>
            <a:r>
              <a:rPr lang="en-US" sz="1400" dirty="0">
                <a:latin typeface="Arial"/>
                <a:cs typeface="Arial"/>
              </a:rPr>
              <a:t> del </a:t>
            </a:r>
            <a:r>
              <a:rPr lang="en-US" sz="1400" dirty="0" err="1">
                <a:latin typeface="Arial"/>
                <a:cs typeface="Arial"/>
              </a:rPr>
              <a:t>cáncer</a:t>
            </a:r>
            <a:r>
              <a:rPr lang="en-US" sz="1400" dirty="0">
                <a:latin typeface="Arial"/>
                <a:cs typeface="Arial"/>
              </a:rPr>
              <a:t> de </a:t>
            </a:r>
            <a:r>
              <a:rPr lang="en-US" sz="1400" dirty="0" err="1">
                <a:latin typeface="Arial"/>
                <a:cs typeface="Arial"/>
              </a:rPr>
              <a:t>pulmón</a:t>
            </a:r>
            <a:r>
              <a:rPr lang="en-US" sz="1400" dirty="0">
                <a:latin typeface="Arial"/>
                <a:cs typeface="Arial"/>
              </a:rPr>
              <a:t> al </a:t>
            </a:r>
            <a:r>
              <a:rPr lang="en-US" sz="1400" dirty="0" err="1" smtClean="0">
                <a:latin typeface="Arial"/>
                <a:cs typeface="Arial"/>
              </a:rPr>
              <a:t>diagnóstico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endParaRPr lang="es-ES_tradnl" sz="1400" dirty="0">
              <a:latin typeface="Arial"/>
              <a:cs typeface="Arial"/>
            </a:endParaRPr>
          </a:p>
        </p:txBody>
      </p:sp>
      <p:graphicFrame>
        <p:nvGraphicFramePr>
          <p:cNvPr id="21" name="Objeto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3739667"/>
              </p:ext>
            </p:extLst>
          </p:nvPr>
        </p:nvGraphicFramePr>
        <p:xfrm>
          <a:off x="5292080" y="51470"/>
          <a:ext cx="4521324" cy="1253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Documento" r:id="rId3" imgW="8610600" imgH="2387600" progId="Word.Document.12">
                  <p:link updateAutomatic="1"/>
                </p:oleObj>
              </mc:Choice>
              <mc:Fallback>
                <p:oleObj name="Documento" r:id="rId3" imgW="8610600" imgH="23876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92080" y="51470"/>
                        <a:ext cx="4521324" cy="1253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" name="Agrupar 59"/>
          <p:cNvGrpSpPr/>
          <p:nvPr/>
        </p:nvGrpSpPr>
        <p:grpSpPr>
          <a:xfrm>
            <a:off x="5652120" y="1275606"/>
            <a:ext cx="3168352" cy="1477687"/>
            <a:chOff x="5361466" y="1995686"/>
            <a:chExt cx="3242982" cy="2016224"/>
          </a:xfrm>
        </p:grpSpPr>
        <p:grpSp>
          <p:nvGrpSpPr>
            <p:cNvPr id="57" name="Agrupar 56"/>
            <p:cNvGrpSpPr/>
            <p:nvPr/>
          </p:nvGrpSpPr>
          <p:grpSpPr>
            <a:xfrm>
              <a:off x="5361466" y="1995686"/>
              <a:ext cx="3242982" cy="2016224"/>
              <a:chOff x="5505482" y="2067694"/>
              <a:chExt cx="3242982" cy="2016224"/>
            </a:xfrm>
          </p:grpSpPr>
          <p:pic>
            <p:nvPicPr>
              <p:cNvPr id="33" name="Imagen 32"/>
              <p:cNvPicPr/>
              <p:nvPr/>
            </p:nvPicPr>
            <p:blipFill>
              <a:blip r:embed="rId5"/>
              <a:stretch>
                <a:fillRect/>
              </a:stretch>
            </p:blipFill>
            <p:spPr bwMode="auto">
              <a:xfrm>
                <a:off x="5580112" y="2139702"/>
                <a:ext cx="3096344" cy="1799649"/>
              </a:xfrm>
              <a:prstGeom prst="rect">
                <a:avLst/>
              </a:prstGeom>
            </p:spPr>
          </p:pic>
          <p:sp>
            <p:nvSpPr>
              <p:cNvPr id="35" name="Rectángulo 34"/>
              <p:cNvSpPr/>
              <p:nvPr/>
            </p:nvSpPr>
            <p:spPr>
              <a:xfrm>
                <a:off x="5652120" y="2139702"/>
                <a:ext cx="288032" cy="158417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" name="Rectángulo 35"/>
              <p:cNvSpPr/>
              <p:nvPr/>
            </p:nvSpPr>
            <p:spPr>
              <a:xfrm rot="5400000">
                <a:off x="7164288" y="2427734"/>
                <a:ext cx="288032" cy="2736304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3" name="CuadroTexto 42"/>
              <p:cNvSpPr txBox="1"/>
              <p:nvPr/>
            </p:nvSpPr>
            <p:spPr>
              <a:xfrm>
                <a:off x="5647958" y="2067694"/>
                <a:ext cx="36420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dirty="0" smtClean="0"/>
                  <a:t>300</a:t>
                </a:r>
                <a:endParaRPr lang="es-ES" sz="900" dirty="0"/>
              </a:p>
            </p:txBody>
          </p:sp>
          <p:sp>
            <p:nvSpPr>
              <p:cNvPr id="44" name="CuadroTexto 43"/>
              <p:cNvSpPr txBox="1"/>
              <p:nvPr/>
            </p:nvSpPr>
            <p:spPr>
              <a:xfrm>
                <a:off x="5652120" y="2427734"/>
                <a:ext cx="36420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dirty="0" smtClean="0"/>
                  <a:t>250</a:t>
                </a:r>
                <a:endParaRPr lang="es-ES" sz="900" dirty="0"/>
              </a:p>
            </p:txBody>
          </p:sp>
          <p:sp>
            <p:nvSpPr>
              <p:cNvPr id="45" name="CuadroTexto 44"/>
              <p:cNvSpPr txBox="1"/>
              <p:nvPr/>
            </p:nvSpPr>
            <p:spPr>
              <a:xfrm>
                <a:off x="5652120" y="2787774"/>
                <a:ext cx="36420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dirty="0" smtClean="0"/>
                  <a:t>200</a:t>
                </a:r>
                <a:endParaRPr lang="es-ES" sz="900" dirty="0"/>
              </a:p>
            </p:txBody>
          </p:sp>
          <p:sp>
            <p:nvSpPr>
              <p:cNvPr id="46" name="CuadroTexto 45"/>
              <p:cNvSpPr txBox="1"/>
              <p:nvPr/>
            </p:nvSpPr>
            <p:spPr>
              <a:xfrm>
                <a:off x="5652120" y="3133006"/>
                <a:ext cx="36420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dirty="0" smtClean="0"/>
                  <a:t>150</a:t>
                </a:r>
                <a:endParaRPr lang="es-ES" sz="900" dirty="0"/>
              </a:p>
            </p:txBody>
          </p:sp>
          <p:sp>
            <p:nvSpPr>
              <p:cNvPr id="47" name="CuadroTexto 46"/>
              <p:cNvSpPr txBox="1"/>
              <p:nvPr/>
            </p:nvSpPr>
            <p:spPr>
              <a:xfrm>
                <a:off x="5652120" y="3507854"/>
                <a:ext cx="36420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dirty="0" smtClean="0"/>
                  <a:t>100</a:t>
                </a:r>
                <a:endParaRPr lang="es-ES" sz="900" dirty="0"/>
              </a:p>
            </p:txBody>
          </p:sp>
          <p:sp>
            <p:nvSpPr>
              <p:cNvPr id="48" name="CuadroTexto 47"/>
              <p:cNvSpPr txBox="1"/>
              <p:nvPr/>
            </p:nvSpPr>
            <p:spPr>
              <a:xfrm rot="16200000">
                <a:off x="5127510" y="2799064"/>
                <a:ext cx="992022" cy="2360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b="1" dirty="0" smtClean="0"/>
                  <a:t>AAT (mg/dl)</a:t>
                </a:r>
                <a:endParaRPr lang="es-ES" sz="900" b="1" dirty="0"/>
              </a:p>
            </p:txBody>
          </p:sp>
          <p:sp>
            <p:nvSpPr>
              <p:cNvPr id="49" name="CuadroTexto 48"/>
              <p:cNvSpPr txBox="1"/>
              <p:nvPr/>
            </p:nvSpPr>
            <p:spPr>
              <a:xfrm>
                <a:off x="6228184" y="3723878"/>
                <a:ext cx="21374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dirty="0" smtClean="0"/>
                  <a:t>I</a:t>
                </a:r>
                <a:endParaRPr lang="es-ES" sz="900" dirty="0"/>
              </a:p>
            </p:txBody>
          </p:sp>
          <p:sp>
            <p:nvSpPr>
              <p:cNvPr id="50" name="CuadroTexto 49"/>
              <p:cNvSpPr txBox="1"/>
              <p:nvPr/>
            </p:nvSpPr>
            <p:spPr>
              <a:xfrm>
                <a:off x="6804248" y="3723878"/>
                <a:ext cx="24282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dirty="0" smtClean="0"/>
                  <a:t>II</a:t>
                </a:r>
                <a:endParaRPr lang="es-ES" sz="900" dirty="0"/>
              </a:p>
            </p:txBody>
          </p:sp>
          <p:sp>
            <p:nvSpPr>
              <p:cNvPr id="51" name="CuadroTexto 50"/>
              <p:cNvSpPr txBox="1"/>
              <p:nvPr/>
            </p:nvSpPr>
            <p:spPr>
              <a:xfrm>
                <a:off x="7452320" y="3723878"/>
                <a:ext cx="274434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dirty="0" smtClean="0"/>
                  <a:t>III</a:t>
                </a:r>
                <a:endParaRPr lang="es-ES" sz="900" dirty="0"/>
              </a:p>
            </p:txBody>
          </p:sp>
          <p:sp>
            <p:nvSpPr>
              <p:cNvPr id="52" name="CuadroTexto 51"/>
              <p:cNvSpPr txBox="1"/>
              <p:nvPr/>
            </p:nvSpPr>
            <p:spPr>
              <a:xfrm>
                <a:off x="8100392" y="3723878"/>
                <a:ext cx="28725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dirty="0" smtClean="0"/>
                  <a:t>IV</a:t>
                </a:r>
                <a:endParaRPr lang="es-ES" sz="900" dirty="0"/>
              </a:p>
            </p:txBody>
          </p:sp>
          <p:sp>
            <p:nvSpPr>
              <p:cNvPr id="53" name="CuadroTexto 52"/>
              <p:cNvSpPr txBox="1"/>
              <p:nvPr/>
            </p:nvSpPr>
            <p:spPr>
              <a:xfrm>
                <a:off x="7092280" y="3805523"/>
                <a:ext cx="41871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900" b="1" dirty="0" smtClean="0"/>
                  <a:t>TNM</a:t>
                </a:r>
                <a:endParaRPr lang="es-ES" sz="900" b="1" dirty="0"/>
              </a:p>
            </p:txBody>
          </p:sp>
          <p:sp>
            <p:nvSpPr>
              <p:cNvPr id="56" name="Rectángulo 55"/>
              <p:cNvSpPr/>
              <p:nvPr/>
            </p:nvSpPr>
            <p:spPr>
              <a:xfrm>
                <a:off x="5508104" y="2067694"/>
                <a:ext cx="3240360" cy="2016224"/>
              </a:xfrm>
              <a:prstGeom prst="rect">
                <a:avLst/>
              </a:prstGeom>
              <a:noFill/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42" name="Conector recto 41"/>
            <p:cNvCxnSpPr/>
            <p:nvPr/>
          </p:nvCxnSpPr>
          <p:spPr>
            <a:xfrm>
              <a:off x="5796136" y="3651870"/>
              <a:ext cx="2736304" cy="0"/>
            </a:xfrm>
            <a:prstGeom prst="line">
              <a:avLst/>
            </a:prstGeom>
            <a:ln w="317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cto 37"/>
            <p:cNvCxnSpPr/>
            <p:nvPr/>
          </p:nvCxnSpPr>
          <p:spPr>
            <a:xfrm>
              <a:off x="5796136" y="2067694"/>
              <a:ext cx="0" cy="1584176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ángulo 1"/>
          <p:cNvSpPr/>
          <p:nvPr/>
        </p:nvSpPr>
        <p:spPr>
          <a:xfrm>
            <a:off x="5292080" y="3291830"/>
            <a:ext cx="3744416" cy="76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buFont typeface="Arial"/>
              <a:buChar char="•"/>
            </a:pPr>
            <a:r>
              <a:rPr lang="es-ES_tradnl" sz="1200" dirty="0">
                <a:latin typeface="Arial"/>
                <a:cs typeface="Arial"/>
              </a:rPr>
              <a:t>Mutaciones genéticas </a:t>
            </a:r>
            <a:r>
              <a:rPr lang="es-ES_tradnl" sz="1200" b="1" dirty="0" smtClean="0">
                <a:latin typeface="Arial"/>
                <a:cs typeface="Arial"/>
              </a:rPr>
              <a:t>(</a:t>
            </a:r>
            <a:r>
              <a:rPr lang="es-ES_tradnl" sz="1200" b="1" dirty="0">
                <a:latin typeface="Arial"/>
                <a:cs typeface="Arial"/>
              </a:rPr>
              <a:t>EGFR, ALK, ROS, PDL-1, MET</a:t>
            </a:r>
            <a:r>
              <a:rPr lang="es-ES_tradnl" sz="1200" b="1" dirty="0" smtClean="0">
                <a:latin typeface="Arial"/>
                <a:cs typeface="Arial"/>
              </a:rPr>
              <a:t>)</a:t>
            </a:r>
            <a:r>
              <a:rPr lang="es-ES_tradnl" sz="1200" dirty="0" smtClean="0">
                <a:latin typeface="Arial"/>
                <a:cs typeface="Arial"/>
              </a:rPr>
              <a:t>:  28 </a:t>
            </a:r>
            <a:r>
              <a:rPr lang="es-ES_tradnl" sz="1200" dirty="0">
                <a:latin typeface="Arial"/>
                <a:cs typeface="Arial"/>
              </a:rPr>
              <a:t>pacientes </a:t>
            </a:r>
            <a:r>
              <a:rPr lang="es-ES_tradnl" sz="1200" b="1" dirty="0">
                <a:solidFill>
                  <a:srgbClr val="C0504D"/>
                </a:solidFill>
                <a:latin typeface="Arial"/>
                <a:cs typeface="Arial"/>
              </a:rPr>
              <a:t>(59,6%</a:t>
            </a:r>
            <a:r>
              <a:rPr lang="es-ES_tradnl" sz="1200" b="1" dirty="0" smtClean="0">
                <a:solidFill>
                  <a:srgbClr val="C0504D"/>
                </a:solidFill>
                <a:latin typeface="Arial"/>
                <a:cs typeface="Arial"/>
              </a:rPr>
              <a:t>)</a:t>
            </a:r>
            <a:r>
              <a:rPr lang="es-ES_tradnl" sz="1200" dirty="0" smtClean="0">
                <a:latin typeface="Arial"/>
                <a:cs typeface="Arial"/>
              </a:rPr>
              <a:t>. Sin </a:t>
            </a:r>
            <a:r>
              <a:rPr lang="es-ES_tradnl" sz="1200" dirty="0">
                <a:latin typeface="Arial"/>
                <a:cs typeface="Arial"/>
              </a:rPr>
              <a:t>diferencias </a:t>
            </a:r>
            <a:r>
              <a:rPr lang="es-ES_tradnl" sz="1200" dirty="0" smtClean="0">
                <a:latin typeface="Arial"/>
                <a:cs typeface="Arial"/>
              </a:rPr>
              <a:t>en </a:t>
            </a:r>
            <a:r>
              <a:rPr lang="es-ES_tradnl" sz="1200" dirty="0">
                <a:latin typeface="Arial"/>
                <a:cs typeface="Arial"/>
              </a:rPr>
              <a:t>relación a la presencia de alelos deficitarios para DAAT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0444242"/>
              </p:ext>
            </p:extLst>
          </p:nvPr>
        </p:nvGraphicFramePr>
        <p:xfrm>
          <a:off x="179512" y="555526"/>
          <a:ext cx="5112568" cy="3408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Documento" r:id="rId6" imgW="6019800" imgH="4013200" progId="Word.Document.12">
                  <p:link updateAutomatic="1"/>
                </p:oleObj>
              </mc:Choice>
              <mc:Fallback>
                <p:oleObj name="Documento" r:id="rId6" imgW="6019800" imgH="40132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9512" y="555526"/>
                        <a:ext cx="5112568" cy="3408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8309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8833</TotalTime>
  <Words>381</Words>
  <Application>Microsoft Macintosh PowerPoint</Application>
  <PresentationFormat>Presentación en pantalla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Tema de Office</vt:lpstr>
      <vt:lpstr>\\localhost\Users\Portatil\Desktop\Macintosh HD:Users:Portatil:Desktop:TESTO POSTER NEUMOSUR.docx!OLE_LINK5</vt:lpstr>
      <vt:lpstr>\\localhost\Users\Portatil\Desktop\Macintosh HD:Users:Portatil:Desktop:TESTO POSTER NEUMOSUR.docx!OLE_LINK1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Portatil</cp:lastModifiedBy>
  <cp:revision>29</cp:revision>
  <dcterms:created xsi:type="dcterms:W3CDTF">2024-02-05T13:08:18Z</dcterms:created>
  <dcterms:modified xsi:type="dcterms:W3CDTF">2025-02-18T17:45:05Z</dcterms:modified>
</cp:coreProperties>
</file>