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5"/>
  </p:notesMasterIdLst>
  <p:sldIdLst>
    <p:sldId id="261" r:id="rId3"/>
    <p:sldId id="263" r:id="rId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89"/>
    <p:restoredTop sz="77871"/>
  </p:normalViewPr>
  <p:slideViewPr>
    <p:cSldViewPr snapToGrid="0">
      <p:cViewPr>
        <p:scale>
          <a:sx n="99" d="100"/>
          <a:sy n="99" d="100"/>
        </p:scale>
        <p:origin x="536" y="32"/>
      </p:cViewPr>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Users\mario\Desktop\CONGRESOS%20Y%20CURSOS\COMUNICACIONES%202025\PPT%20NEUMOSUR\Libro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mario\Desktop\CONGRESOS%20Y%20CURSOS\COMUNICACIONES%202025\PPT%20NEUMOSUR\Libro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Users\mario\Desktop\CONGRESOS%20Y%20CURSOS\COMUNICACIONES%202025\PPT%20NEUMOSUR\Libro1.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Users\mario\Desktop\CONGRESOS%20Y%20CURSOS\COMUNICACIONES%202025\PPT%20NEUMOSUR\Libro1.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3"/>
              </a:solidFill>
              <a:ln w="19050">
                <a:solidFill>
                  <a:schemeClr val="lt1"/>
                </a:solidFill>
              </a:ln>
              <a:effectLst/>
            </c:spPr>
            <c:extLst>
              <c:ext xmlns:c16="http://schemas.microsoft.com/office/drawing/2014/chart" uri="{C3380CC4-5D6E-409C-BE32-E72D297353CC}">
                <c16:uniqueId val="{00000001-F472-4B41-8409-04EF95B81616}"/>
              </c:ext>
            </c:extLst>
          </c:dPt>
          <c:dPt>
            <c:idx val="1"/>
            <c:bubble3D val="0"/>
            <c:spPr>
              <a:solidFill>
                <a:schemeClr val="accent1"/>
              </a:solidFill>
              <a:ln w="19050">
                <a:solidFill>
                  <a:schemeClr val="lt1"/>
                </a:solidFill>
              </a:ln>
              <a:effectLst/>
            </c:spPr>
            <c:extLst>
              <c:ext xmlns:c16="http://schemas.microsoft.com/office/drawing/2014/chart" uri="{C3380CC4-5D6E-409C-BE32-E72D297353CC}">
                <c16:uniqueId val="{00000003-F472-4B41-8409-04EF95B81616}"/>
              </c:ext>
            </c:extLst>
          </c:dPt>
          <c:dLbls>
            <c:dLbl>
              <c:idx val="0"/>
              <c:spPr>
                <a:noFill/>
                <a:ln>
                  <a:noFill/>
                </a:ln>
                <a:effectLst/>
              </c:spPr>
              <c:txPr>
                <a:bodyPr rot="0" spcFirstLastPara="1" vertOverflow="ellipsis" vert="horz" wrap="square" anchor="ctr" anchorCtr="0"/>
                <a:lstStyle/>
                <a:p>
                  <a:pPr algn="just">
                    <a:defRPr sz="1400" b="1" i="0" u="none" strike="noStrike" kern="1200" baseline="0">
                      <a:ln>
                        <a:noFill/>
                      </a:ln>
                      <a:solidFill>
                        <a:schemeClr val="tx1">
                          <a:lumMod val="75000"/>
                          <a:lumOff val="25000"/>
                        </a:schemeClr>
                      </a:solidFill>
                      <a:latin typeface="Helvetica" pitchFamily="2" charset="0"/>
                      <a:ea typeface="+mn-ea"/>
                      <a:cs typeface="+mn-cs"/>
                    </a:defRPr>
                  </a:pPr>
                  <a:endParaRPr lang="es-ES"/>
                </a:p>
              </c:txPr>
              <c:dLblPos val="outEnd"/>
              <c:showLegendKey val="0"/>
              <c:showVal val="1"/>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472-4B41-8409-04EF95B81616}"/>
                </c:ext>
              </c:extLst>
            </c:dLbl>
            <c:spPr>
              <a:noFill/>
              <a:ln>
                <a:noFill/>
              </a:ln>
              <a:effectLst/>
            </c:spPr>
            <c:txPr>
              <a:bodyPr rot="0" spcFirstLastPara="1" vertOverflow="ellipsis" vert="horz" wrap="square" anchor="ctr" anchorCtr="0"/>
              <a:lstStyle/>
              <a:p>
                <a:pPr algn="just">
                  <a:defRPr sz="1197" b="0" i="0" u="none" strike="noStrike" kern="1200" baseline="0">
                    <a:ln>
                      <a:noFill/>
                    </a:ln>
                    <a:solidFill>
                      <a:schemeClr val="tx1">
                        <a:lumMod val="75000"/>
                        <a:lumOff val="25000"/>
                      </a:schemeClr>
                    </a:solidFill>
                    <a:latin typeface="Helvetica" pitchFamily="2" charset="0"/>
                    <a:ea typeface="+mn-ea"/>
                    <a:cs typeface="+mn-cs"/>
                  </a:defRPr>
                </a:pPr>
                <a:endParaRPr lang="es-ES"/>
              </a:p>
            </c:txPr>
            <c:dLblPos val="outEnd"/>
            <c:showLegendKey val="0"/>
            <c:showVal val="1"/>
            <c:showCatName val="0"/>
            <c:showSerName val="0"/>
            <c:showPercent val="1"/>
            <c:showBubbleSize val="0"/>
            <c:separator> </c:separator>
            <c:showLeaderLines val="0"/>
            <c:extLst>
              <c:ext xmlns:c15="http://schemas.microsoft.com/office/drawing/2012/chart" uri="{CE6537A1-D6FC-4f65-9D91-7224C49458BB}"/>
            </c:extLst>
          </c:dLbls>
          <c:cat>
            <c:strRef>
              <c:f>Hoja6!$D$10:$D$11</c:f>
              <c:strCache>
                <c:ptCount val="2"/>
                <c:pt idx="0">
                  <c:v>Estudio completo</c:v>
                </c:pt>
                <c:pt idx="1">
                  <c:v>Excluidos</c:v>
                </c:pt>
              </c:strCache>
            </c:strRef>
          </c:cat>
          <c:val>
            <c:numRef>
              <c:f>Hoja6!$E$10:$E$11</c:f>
              <c:numCache>
                <c:formatCode>General</c:formatCode>
                <c:ptCount val="2"/>
                <c:pt idx="0">
                  <c:v>131</c:v>
                </c:pt>
                <c:pt idx="1">
                  <c:v>222</c:v>
                </c:pt>
              </c:numCache>
            </c:numRef>
          </c:val>
          <c:extLst>
            <c:ext xmlns:c16="http://schemas.microsoft.com/office/drawing/2014/chart" uri="{C3380CC4-5D6E-409C-BE32-E72D297353CC}">
              <c16:uniqueId val="{00000004-F472-4B41-8409-04EF95B81616}"/>
            </c:ext>
          </c:extLst>
        </c:ser>
        <c:dLbls>
          <c:dLblPos val="ctr"/>
          <c:showLegendKey val="0"/>
          <c:showVal val="0"/>
          <c:showCatName val="0"/>
          <c:showSerName val="0"/>
          <c:showPercent val="1"/>
          <c:showBubbleSize val="0"/>
          <c:showLeaderLines val="0"/>
        </c:dLbls>
        <c:firstSliceAng val="0"/>
      </c:pieChart>
      <c:spPr>
        <a:noFill/>
        <a:ln>
          <a:noFill/>
        </a:ln>
        <a:effectLst/>
      </c:spPr>
    </c:plotArea>
    <c:legend>
      <c:legendPos val="b"/>
      <c:layout>
        <c:manualLayout>
          <c:xMode val="edge"/>
          <c:yMode val="edge"/>
          <c:x val="4.9999873624933966E-2"/>
          <c:y val="0.75849521519050367"/>
          <c:w val="0.89999983149991192"/>
          <c:h val="0.1312130298274064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Helvetica" pitchFamily="2" charset="0"/>
              <a:ea typeface="+mn-ea"/>
              <a:cs typeface="+mn-cs"/>
            </a:defRPr>
          </a:pPr>
          <a:endParaRPr lang="es-ES"/>
        </a:p>
      </c:txPr>
    </c:legend>
    <c:plotVisOnly val="1"/>
    <c:dispBlanksAs val="gap"/>
    <c:showDLblsOverMax val="0"/>
  </c:chart>
  <c:spPr>
    <a:noFill/>
    <a:ln>
      <a:noFill/>
    </a:ln>
    <a:effectLst/>
  </c:spPr>
  <c:txPr>
    <a:bodyPr/>
    <a:lstStyle/>
    <a:p>
      <a:pPr>
        <a:defRPr>
          <a:latin typeface="Helvetica" pitchFamily="2" charset="0"/>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80" b="1" i="0" u="sng" strike="noStrike" kern="1200" spc="0" baseline="0">
                <a:solidFill>
                  <a:schemeClr val="tx1">
                    <a:lumMod val="65000"/>
                    <a:lumOff val="35000"/>
                  </a:schemeClr>
                </a:solidFill>
                <a:highlight>
                  <a:srgbClr val="FFFF00"/>
                </a:highlight>
                <a:latin typeface="Helvetica" pitchFamily="2" charset="0"/>
                <a:ea typeface="+mn-ea"/>
                <a:cs typeface="+mn-cs"/>
              </a:defRPr>
            </a:pPr>
            <a:r>
              <a:rPr lang="es-ES" b="1" u="sng" dirty="0">
                <a:highlight>
                  <a:srgbClr val="FFFF00"/>
                </a:highlight>
              </a:rPr>
              <a:t>Tiempo Solicitud – Valoración en CAR-CP</a:t>
            </a:r>
          </a:p>
        </c:rich>
      </c:tx>
      <c:overlay val="0"/>
      <c:spPr>
        <a:noFill/>
        <a:ln>
          <a:noFill/>
        </a:ln>
        <a:effectLst/>
      </c:spPr>
      <c:txPr>
        <a:bodyPr rot="0" spcFirstLastPara="1" vertOverflow="ellipsis" vert="horz" wrap="square" anchor="ctr" anchorCtr="1"/>
        <a:lstStyle/>
        <a:p>
          <a:pPr>
            <a:defRPr sz="1080" b="1" i="0" u="sng" strike="noStrike" kern="1200" spc="0" baseline="0">
              <a:solidFill>
                <a:schemeClr val="tx1">
                  <a:lumMod val="65000"/>
                  <a:lumOff val="35000"/>
                </a:schemeClr>
              </a:solidFill>
              <a:highlight>
                <a:srgbClr val="FFFF00"/>
              </a:highlight>
              <a:latin typeface="Helvetica" pitchFamily="2" charset="0"/>
              <a:ea typeface="+mn-ea"/>
              <a:cs typeface="+mn-cs"/>
            </a:defRPr>
          </a:pPr>
          <a:endParaRPr lang="es-E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1-15C6-8249-B5BD-07B115A119D6}"/>
              </c:ext>
            </c:extLst>
          </c:dPt>
          <c:dLbls>
            <c:dLbl>
              <c:idx val="0"/>
              <c:delete val="1"/>
              <c:extLst>
                <c:ext xmlns:c15="http://schemas.microsoft.com/office/drawing/2012/chart" uri="{CE6537A1-D6FC-4f65-9D91-7224C49458BB}">
                  <c15:layout>
                    <c:manualLayout>
                      <c:w val="0.14571621672582283"/>
                      <c:h val="0.11940732132481116"/>
                    </c:manualLayout>
                  </c15:layout>
                </c:ext>
                <c:ext xmlns:c16="http://schemas.microsoft.com/office/drawing/2014/chart" uri="{C3380CC4-5D6E-409C-BE32-E72D297353CC}">
                  <c16:uniqueId val="{00000001-15C6-8249-B5BD-07B115A119D6}"/>
                </c:ext>
              </c:extLst>
            </c:dLbl>
            <c:dLbl>
              <c:idx val="1"/>
              <c:tx>
                <c:rich>
                  <a:bodyPr/>
                  <a:lstStyle/>
                  <a:p>
                    <a:r>
                      <a:rPr lang="en-US" dirty="0"/>
                      <a:t>1.45%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15C6-8249-B5BD-07B115A119D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Helvetica" pitchFamily="2" charset="0"/>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Hoja6!$A$16:$A$17</c:f>
              <c:strCache>
                <c:ptCount val="2"/>
                <c:pt idx="0">
                  <c:v>Menor o igual a 7 días</c:v>
                </c:pt>
                <c:pt idx="1">
                  <c:v>Mayor a 7 días</c:v>
                </c:pt>
              </c:strCache>
            </c:strRef>
          </c:cat>
          <c:val>
            <c:numRef>
              <c:f>Hoja6!$B$16:$B$17</c:f>
              <c:numCache>
                <c:formatCode>General</c:formatCode>
                <c:ptCount val="2"/>
                <c:pt idx="0">
                  <c:v>129</c:v>
                </c:pt>
                <c:pt idx="1">
                  <c:v>3</c:v>
                </c:pt>
              </c:numCache>
            </c:numRef>
          </c:val>
          <c:extLst>
            <c:ext xmlns:c16="http://schemas.microsoft.com/office/drawing/2014/chart" uri="{C3380CC4-5D6E-409C-BE32-E72D297353CC}">
              <c16:uniqueId val="{00000000-15C6-8249-B5BD-07B115A119D6}"/>
            </c:ext>
          </c:extLst>
        </c:ser>
        <c:dLbls>
          <c:dLblPos val="outEnd"/>
          <c:showLegendKey val="0"/>
          <c:showVal val="1"/>
          <c:showCatName val="0"/>
          <c:showSerName val="0"/>
          <c:showPercent val="0"/>
          <c:showBubbleSize val="0"/>
        </c:dLbls>
        <c:gapWidth val="182"/>
        <c:axId val="111472304"/>
        <c:axId val="111474576"/>
      </c:barChart>
      <c:catAx>
        <c:axId val="1114723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Helvetica" pitchFamily="2" charset="0"/>
                <a:ea typeface="+mn-ea"/>
                <a:cs typeface="+mn-cs"/>
              </a:defRPr>
            </a:pPr>
            <a:endParaRPr lang="es-ES"/>
          </a:p>
        </c:txPr>
        <c:crossAx val="111474576"/>
        <c:crosses val="autoZero"/>
        <c:auto val="1"/>
        <c:lblAlgn val="ctr"/>
        <c:lblOffset val="100"/>
        <c:noMultiLvlLbl val="0"/>
      </c:catAx>
      <c:valAx>
        <c:axId val="1114745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s-ES"/>
          </a:p>
        </c:txPr>
        <c:crossAx val="111472304"/>
        <c:crosses val="autoZero"/>
        <c:crossBetween val="between"/>
      </c:valAx>
      <c:spPr>
        <a:noFill/>
        <a:ln>
          <a:noFill/>
        </a:ln>
        <a:effectLst/>
      </c:spPr>
    </c:plotArea>
    <c:plotVisOnly val="1"/>
    <c:dispBlanksAs val="gap"/>
    <c:showDLblsOverMax val="0"/>
  </c:chart>
  <c:spPr>
    <a:solidFill>
      <a:schemeClr val="bg1">
        <a:lumMod val="95000"/>
      </a:schemeClr>
    </a:solidFill>
    <a:ln>
      <a:noFill/>
    </a:ln>
    <a:effectLst/>
  </c:spPr>
  <c:txPr>
    <a:bodyPr/>
    <a:lstStyle/>
    <a:p>
      <a:pPr>
        <a:defRPr sz="900" b="0">
          <a:latin typeface="Helvetica" pitchFamily="2" charset="0"/>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sng" strike="noStrike" kern="1200" spc="0" baseline="0">
                <a:solidFill>
                  <a:prstClr val="black">
                    <a:lumMod val="65000"/>
                    <a:lumOff val="35000"/>
                  </a:prstClr>
                </a:solidFill>
                <a:highlight>
                  <a:srgbClr val="FFFF00"/>
                </a:highlight>
                <a:latin typeface="Helvetica" pitchFamily="2" charset="0"/>
                <a:ea typeface="+mn-ea"/>
                <a:cs typeface="+mn-cs"/>
              </a:defRPr>
            </a:pPr>
            <a:r>
              <a:rPr kumimoji="0" lang="es-ES" sz="1080" b="1" i="0" u="sng" strike="noStrike" kern="1200" cap="none" spc="0" normalizeH="0" baseline="0" noProof="0" dirty="0">
                <a:ln>
                  <a:noFill/>
                </a:ln>
                <a:solidFill>
                  <a:prstClr val="black">
                    <a:lumMod val="65000"/>
                    <a:lumOff val="35000"/>
                  </a:prstClr>
                </a:solidFill>
                <a:effectLst/>
                <a:highlight>
                  <a:srgbClr val="FFFF00"/>
                </a:highlight>
                <a:uLnTx/>
                <a:uFillTx/>
                <a:latin typeface="Helvetica" pitchFamily="2" charset="0"/>
                <a:ea typeface="+mn-ea"/>
                <a:cs typeface="+mn-cs"/>
              </a:rPr>
              <a:t>Tiempo Valoración - </a:t>
            </a:r>
            <a:r>
              <a:rPr kumimoji="0" lang="es-ES" sz="1080" b="1" i="0" u="sng" strike="noStrike" kern="1200" cap="none" spc="0" normalizeH="0" baseline="0" noProof="0">
                <a:ln>
                  <a:noFill/>
                </a:ln>
                <a:solidFill>
                  <a:prstClr val="black">
                    <a:lumMod val="65000"/>
                    <a:lumOff val="35000"/>
                  </a:prstClr>
                </a:solidFill>
                <a:effectLst/>
                <a:highlight>
                  <a:srgbClr val="FFFF00"/>
                </a:highlight>
                <a:uLnTx/>
                <a:uFillTx/>
                <a:latin typeface="Helvetica" pitchFamily="2" charset="0"/>
                <a:ea typeface="+mn-ea"/>
                <a:cs typeface="+mn-cs"/>
              </a:rPr>
              <a:t>Diagnóstico  AP </a:t>
            </a:r>
            <a:endParaRPr kumimoji="0" lang="es-ES" sz="1080" b="1" i="0" u="sng" strike="noStrike" kern="1200" cap="none" spc="0" normalizeH="0" baseline="0" noProof="0" dirty="0">
              <a:ln>
                <a:noFill/>
              </a:ln>
              <a:solidFill>
                <a:prstClr val="black">
                  <a:lumMod val="65000"/>
                  <a:lumOff val="35000"/>
                </a:prstClr>
              </a:solidFill>
              <a:effectLst/>
              <a:highlight>
                <a:srgbClr val="FFFF00"/>
              </a:highlight>
              <a:uLnTx/>
              <a:uFillTx/>
              <a:latin typeface="Helvetica" pitchFamily="2" charset="0"/>
              <a:ea typeface="+mn-ea"/>
              <a:cs typeface="+mn-cs"/>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400" b="0" i="0" u="sng" strike="noStrike" kern="1200" spc="0" baseline="0">
              <a:solidFill>
                <a:prstClr val="black">
                  <a:lumMod val="65000"/>
                  <a:lumOff val="35000"/>
                </a:prstClr>
              </a:solidFill>
              <a:highlight>
                <a:srgbClr val="FFFF00"/>
              </a:highlight>
              <a:latin typeface="Helvetica" pitchFamily="2" charset="0"/>
              <a:ea typeface="+mn-ea"/>
              <a:cs typeface="+mn-cs"/>
            </a:defRPr>
          </a:pPr>
          <a:endParaRPr lang="es-ES"/>
        </a:p>
      </c:txPr>
    </c:title>
    <c:autoTitleDeleted val="0"/>
    <c:plotArea>
      <c:layout/>
      <c:barChart>
        <c:barDir val="bar"/>
        <c:grouping val="clustered"/>
        <c:varyColors val="0"/>
        <c:ser>
          <c:idx val="0"/>
          <c:order val="0"/>
          <c:spPr>
            <a:solidFill>
              <a:schemeClr val="accent1"/>
            </a:solidFill>
            <a:ln>
              <a:noFill/>
            </a:ln>
            <a:effectLst/>
          </c:spPr>
          <c:invertIfNegative val="0"/>
          <c:dPt>
            <c:idx val="0"/>
            <c:invertIfNegative val="0"/>
            <c:bubble3D val="0"/>
            <c:spPr>
              <a:solidFill>
                <a:srgbClr val="9BBB59"/>
              </a:solidFill>
              <a:ln>
                <a:noFill/>
              </a:ln>
              <a:effectLst/>
            </c:spPr>
            <c:extLst>
              <c:ext xmlns:c16="http://schemas.microsoft.com/office/drawing/2014/chart" uri="{C3380CC4-5D6E-409C-BE32-E72D297353CC}">
                <c16:uniqueId val="{00000001-5371-B14C-9054-8E95B5C5B4A5}"/>
              </c:ext>
            </c:extLst>
          </c:dPt>
          <c:cat>
            <c:strRef>
              <c:f>Hoja6!$F$29:$F$30</c:f>
              <c:strCache>
                <c:ptCount val="2"/>
                <c:pt idx="0">
                  <c:v>Menor o igual a 1 mes</c:v>
                </c:pt>
                <c:pt idx="1">
                  <c:v>Mayor a 1 mes</c:v>
                </c:pt>
              </c:strCache>
            </c:strRef>
          </c:cat>
          <c:val>
            <c:numRef>
              <c:f>Hoja6!$G$29:$G$30</c:f>
              <c:numCache>
                <c:formatCode>General</c:formatCode>
                <c:ptCount val="2"/>
                <c:pt idx="0">
                  <c:v>99</c:v>
                </c:pt>
                <c:pt idx="1">
                  <c:v>32</c:v>
                </c:pt>
              </c:numCache>
            </c:numRef>
          </c:val>
          <c:extLst>
            <c:ext xmlns:c16="http://schemas.microsoft.com/office/drawing/2014/chart" uri="{C3380CC4-5D6E-409C-BE32-E72D297353CC}">
              <c16:uniqueId val="{00000000-5371-B14C-9054-8E95B5C5B4A5}"/>
            </c:ext>
          </c:extLst>
        </c:ser>
        <c:dLbls>
          <c:showLegendKey val="0"/>
          <c:showVal val="0"/>
          <c:showCatName val="0"/>
          <c:showSerName val="0"/>
          <c:showPercent val="0"/>
          <c:showBubbleSize val="0"/>
        </c:dLbls>
        <c:gapWidth val="182"/>
        <c:axId val="111839232"/>
        <c:axId val="111840960"/>
      </c:barChart>
      <c:catAx>
        <c:axId val="1118392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tx1">
                    <a:lumMod val="65000"/>
                    <a:lumOff val="35000"/>
                  </a:schemeClr>
                </a:solidFill>
                <a:latin typeface="Helvetica" pitchFamily="2" charset="0"/>
                <a:ea typeface="+mn-ea"/>
                <a:cs typeface="+mn-cs"/>
              </a:defRPr>
            </a:pPr>
            <a:endParaRPr lang="es-ES"/>
          </a:p>
        </c:txPr>
        <c:crossAx val="111840960"/>
        <c:crosses val="autoZero"/>
        <c:auto val="1"/>
        <c:lblAlgn val="ctr"/>
        <c:lblOffset val="100"/>
        <c:noMultiLvlLbl val="0"/>
      </c:catAx>
      <c:valAx>
        <c:axId val="111840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Helvetica" pitchFamily="2" charset="0"/>
                <a:ea typeface="+mn-ea"/>
                <a:cs typeface="+mn-cs"/>
              </a:defRPr>
            </a:pPr>
            <a:endParaRPr lang="es-ES"/>
          </a:p>
        </c:txPr>
        <c:crossAx val="111839232"/>
        <c:crosses val="autoZero"/>
        <c:crossBetween val="between"/>
      </c:valAx>
      <c:spPr>
        <a:noFill/>
        <a:ln>
          <a:noFill/>
        </a:ln>
        <a:effectLst/>
      </c:spPr>
    </c:plotArea>
    <c:plotVisOnly val="1"/>
    <c:dispBlanksAs val="gap"/>
    <c:showDLblsOverMax val="0"/>
  </c:chart>
  <c:spPr>
    <a:solidFill>
      <a:sysClr val="window" lastClr="FFFFFF">
        <a:lumMod val="95000"/>
      </a:sysClr>
    </a:solidFill>
    <a:ln>
      <a:noFill/>
    </a:ln>
    <a:effectLst/>
  </c:spPr>
  <c:txPr>
    <a:bodyPr/>
    <a:lstStyle/>
    <a:p>
      <a:pPr>
        <a:defRPr b="0">
          <a:latin typeface="Helvetica" pitchFamily="2" charset="0"/>
        </a:defRPr>
      </a:pPr>
      <a:endParaRPr lang="es-E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r>
              <a:rPr lang="es-ES" b="1" dirty="0">
                <a:latin typeface="Helvetica" pitchFamily="2" charset="0"/>
              </a:rPr>
              <a:t>Registro</a:t>
            </a:r>
            <a:r>
              <a:rPr lang="es-ES" b="1" baseline="0" dirty="0">
                <a:latin typeface="Helvetica" pitchFamily="2" charset="0"/>
              </a:rPr>
              <a:t> TNM</a:t>
            </a:r>
            <a:endParaRPr lang="es-ES" b="1" dirty="0">
              <a:latin typeface="Helvetica" pitchFamily="2" charset="0"/>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Helvetica" pitchFamily="2" charset="0"/>
              <a:ea typeface="+mn-ea"/>
              <a:cs typeface="+mn-cs"/>
            </a:defRPr>
          </a:pPr>
          <a:endParaRPr lang="es-ES"/>
        </a:p>
      </c:txPr>
    </c:title>
    <c:autoTitleDeleted val="0"/>
    <c:plotArea>
      <c:layout/>
      <c:barChart>
        <c:barDir val="col"/>
        <c:grouping val="clustered"/>
        <c:varyColors val="0"/>
        <c:ser>
          <c:idx val="0"/>
          <c:order val="0"/>
          <c:spPr>
            <a:solidFill>
              <a:schemeClr val="accent1"/>
            </a:solidFill>
            <a:ln>
              <a:noFill/>
            </a:ln>
            <a:effectLst/>
          </c:spPr>
          <c:invertIfNegative val="0"/>
          <c:dLbls>
            <c:dLbl>
              <c:idx val="1"/>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6="http://schemas.microsoft.com/office/drawing/2014/chart" uri="{C3380CC4-5D6E-409C-BE32-E72D297353CC}">
                  <c16:uniqueId val="{00000002-54EA-5844-8615-CE39F4B137EB}"/>
                </c:ext>
              </c:extLst>
            </c:dLbl>
            <c:dLbl>
              <c:idx val="6"/>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6="http://schemas.microsoft.com/office/drawing/2014/chart" uri="{C3380CC4-5D6E-409C-BE32-E72D297353CC}">
                  <c16:uniqueId val="{00000004-54EA-5844-8615-CE39F4B137EB}"/>
                </c:ext>
              </c:extLst>
            </c:dLbl>
            <c:dLbl>
              <c:idx val="9"/>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6="http://schemas.microsoft.com/office/drawing/2014/chart" uri="{C3380CC4-5D6E-409C-BE32-E72D297353CC}">
                  <c16:uniqueId val="{00000003-54EA-5844-8615-CE39F4B137EB}"/>
                </c:ext>
              </c:extLst>
            </c:dLbl>
            <c:dLbl>
              <c:idx val="10"/>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extLst>
                <c:ext xmlns:c16="http://schemas.microsoft.com/office/drawing/2014/chart" uri="{C3380CC4-5D6E-409C-BE32-E72D297353CC}">
                  <c16:uniqueId val="{00000001-54EA-5844-8615-CE39F4B137E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Hoja8!$D$27:$D$37</c:f>
              <c:strCache>
                <c:ptCount val="11"/>
                <c:pt idx="0">
                  <c:v>IA1</c:v>
                </c:pt>
                <c:pt idx="1">
                  <c:v>IA2</c:v>
                </c:pt>
                <c:pt idx="2">
                  <c:v>IA3</c:v>
                </c:pt>
                <c:pt idx="3">
                  <c:v>IB</c:v>
                </c:pt>
                <c:pt idx="4">
                  <c:v>IIA</c:v>
                </c:pt>
                <c:pt idx="5">
                  <c:v>IIB</c:v>
                </c:pt>
                <c:pt idx="6">
                  <c:v>IIIA</c:v>
                </c:pt>
                <c:pt idx="7">
                  <c:v>IIIB</c:v>
                </c:pt>
                <c:pt idx="8">
                  <c:v>IIIC</c:v>
                </c:pt>
                <c:pt idx="9">
                  <c:v>IVA</c:v>
                </c:pt>
                <c:pt idx="10">
                  <c:v>IVB</c:v>
                </c:pt>
              </c:strCache>
            </c:strRef>
          </c:cat>
          <c:val>
            <c:numRef>
              <c:f>Hoja8!$E$27:$E$37</c:f>
              <c:numCache>
                <c:formatCode>General</c:formatCode>
                <c:ptCount val="11"/>
                <c:pt idx="0">
                  <c:v>3.15</c:v>
                </c:pt>
                <c:pt idx="1">
                  <c:v>17.32</c:v>
                </c:pt>
                <c:pt idx="2">
                  <c:v>0</c:v>
                </c:pt>
                <c:pt idx="3">
                  <c:v>3.94</c:v>
                </c:pt>
                <c:pt idx="4">
                  <c:v>1.57</c:v>
                </c:pt>
                <c:pt idx="5">
                  <c:v>5.51</c:v>
                </c:pt>
                <c:pt idx="6">
                  <c:v>14.96</c:v>
                </c:pt>
                <c:pt idx="7">
                  <c:v>8.66</c:v>
                </c:pt>
                <c:pt idx="8">
                  <c:v>4.72</c:v>
                </c:pt>
                <c:pt idx="9">
                  <c:v>16.54</c:v>
                </c:pt>
                <c:pt idx="10">
                  <c:v>22.83</c:v>
                </c:pt>
              </c:numCache>
            </c:numRef>
          </c:val>
          <c:extLst>
            <c:ext xmlns:c16="http://schemas.microsoft.com/office/drawing/2014/chart" uri="{C3380CC4-5D6E-409C-BE32-E72D297353CC}">
              <c16:uniqueId val="{00000000-54EA-5844-8615-CE39F4B137EB}"/>
            </c:ext>
          </c:extLst>
        </c:ser>
        <c:dLbls>
          <c:dLblPos val="outEnd"/>
          <c:showLegendKey val="0"/>
          <c:showVal val="1"/>
          <c:showCatName val="0"/>
          <c:showSerName val="0"/>
          <c:showPercent val="0"/>
          <c:showBubbleSize val="0"/>
        </c:dLbls>
        <c:gapWidth val="219"/>
        <c:overlap val="-27"/>
        <c:axId val="75798592"/>
        <c:axId val="75800592"/>
      </c:barChart>
      <c:catAx>
        <c:axId val="7579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5800592"/>
        <c:crosses val="autoZero"/>
        <c:auto val="1"/>
        <c:lblAlgn val="ctr"/>
        <c:lblOffset val="100"/>
        <c:noMultiLvlLbl val="0"/>
      </c:catAx>
      <c:valAx>
        <c:axId val="75800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757985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7E6F014-F379-7D40-9182-07B0C91E57B1}" type="doc">
      <dgm:prSet loTypeId="urn:microsoft.com/office/officeart/2005/8/layout/process1" loCatId="" qsTypeId="urn:microsoft.com/office/officeart/2005/8/quickstyle/simple1" qsCatId="simple" csTypeId="urn:microsoft.com/office/officeart/2005/8/colors/accent1_2" csCatId="accent1" phldr="1"/>
      <dgm:spPr/>
    </dgm:pt>
    <dgm:pt modelId="{16463832-315B-4540-AC3E-AB0878CF5F93}">
      <dgm:prSet phldrT="[Texto]" custT="1"/>
      <dgm:spPr/>
      <dgm:t>
        <a:bodyPr/>
        <a:lstStyle/>
        <a:p>
          <a:r>
            <a:rPr lang="es-ES" sz="1200" dirty="0">
              <a:latin typeface="Helvetica" pitchFamily="2" charset="0"/>
            </a:rPr>
            <a:t>Cáncer de pulmón (CP)</a:t>
          </a:r>
        </a:p>
      </dgm:t>
    </dgm:pt>
    <dgm:pt modelId="{EB8C9AD7-172D-8344-85B2-D623F88B93EF}" type="parTrans" cxnId="{2EA14D65-6FD5-1B4E-B069-EA541902519E}">
      <dgm:prSet/>
      <dgm:spPr/>
      <dgm:t>
        <a:bodyPr/>
        <a:lstStyle/>
        <a:p>
          <a:endParaRPr lang="es-ES" sz="1200">
            <a:latin typeface="Helvetica" pitchFamily="2" charset="0"/>
          </a:endParaRPr>
        </a:p>
      </dgm:t>
    </dgm:pt>
    <dgm:pt modelId="{10E1D296-BDA3-0E45-B478-B6C0599C6B39}" type="sibTrans" cxnId="{2EA14D65-6FD5-1B4E-B069-EA541902519E}">
      <dgm:prSet custT="1"/>
      <dgm:spPr/>
      <dgm:t>
        <a:bodyPr/>
        <a:lstStyle/>
        <a:p>
          <a:endParaRPr lang="es-ES" sz="1200">
            <a:latin typeface="Helvetica" pitchFamily="2" charset="0"/>
          </a:endParaRPr>
        </a:p>
      </dgm:t>
    </dgm:pt>
    <dgm:pt modelId="{B55ED0A7-4D72-254F-9B1E-DED7E47985A6}">
      <dgm:prSet phldrT="[Texto]" custT="1"/>
      <dgm:spPr/>
      <dgm:t>
        <a:bodyPr/>
        <a:lstStyle/>
        <a:p>
          <a:r>
            <a:rPr lang="es-ES" sz="1200" dirty="0">
              <a:latin typeface="Helvetica" pitchFamily="2" charset="0"/>
            </a:rPr>
            <a:t>Proceso diagnóstico complejo</a:t>
          </a:r>
        </a:p>
      </dgm:t>
    </dgm:pt>
    <dgm:pt modelId="{A1CD11E9-27CA-6449-8648-20569D1E5D27}" type="parTrans" cxnId="{26F63374-DA5E-254C-AD03-AC1A4EA22E0C}">
      <dgm:prSet/>
      <dgm:spPr/>
      <dgm:t>
        <a:bodyPr/>
        <a:lstStyle/>
        <a:p>
          <a:endParaRPr lang="es-ES" sz="1200">
            <a:latin typeface="Helvetica" pitchFamily="2" charset="0"/>
          </a:endParaRPr>
        </a:p>
      </dgm:t>
    </dgm:pt>
    <dgm:pt modelId="{3EA14737-3E06-8B41-8A34-F4325C5D14FE}" type="sibTrans" cxnId="{26F63374-DA5E-254C-AD03-AC1A4EA22E0C}">
      <dgm:prSet custT="1"/>
      <dgm:spPr/>
      <dgm:t>
        <a:bodyPr/>
        <a:lstStyle/>
        <a:p>
          <a:endParaRPr lang="es-ES" sz="1200">
            <a:latin typeface="Helvetica" pitchFamily="2" charset="0"/>
          </a:endParaRPr>
        </a:p>
      </dgm:t>
    </dgm:pt>
    <dgm:pt modelId="{A2159FB0-1527-3C46-9086-C476CC2FD827}">
      <dgm:prSet phldrT="[Texto]" custT="1"/>
      <dgm:spPr/>
      <dgm:t>
        <a:bodyPr/>
        <a:lstStyle/>
        <a:p>
          <a:r>
            <a:rPr lang="es-ES" sz="1200" dirty="0">
              <a:latin typeface="Helvetica" pitchFamily="2" charset="0"/>
            </a:rPr>
            <a:t>Coordinación</a:t>
          </a:r>
        </a:p>
        <a:p>
          <a:r>
            <a:rPr lang="es-ES" sz="1200" dirty="0">
              <a:latin typeface="Helvetica" pitchFamily="2" charset="0"/>
            </a:rPr>
            <a:t>Precisión.</a:t>
          </a:r>
        </a:p>
        <a:p>
          <a:r>
            <a:rPr lang="es-ES" sz="1200" dirty="0" err="1">
              <a:latin typeface="Helvetica" pitchFamily="2" charset="0"/>
            </a:rPr>
            <a:t>Rápidez</a:t>
          </a:r>
          <a:r>
            <a:rPr lang="es-ES" sz="1200" dirty="0">
              <a:latin typeface="Helvetica" pitchFamily="2" charset="0"/>
            </a:rPr>
            <a:t>.</a:t>
          </a:r>
        </a:p>
        <a:p>
          <a:r>
            <a:rPr lang="es-ES" sz="1200" dirty="0">
              <a:latin typeface="Helvetica" pitchFamily="2" charset="0"/>
            </a:rPr>
            <a:t>Multidisciplinar </a:t>
          </a:r>
        </a:p>
      </dgm:t>
    </dgm:pt>
    <dgm:pt modelId="{483102E0-32AA-0B41-A470-81DC3843301A}" type="parTrans" cxnId="{F4AA0D80-BDB4-7C45-AFFD-3B8A141BD884}">
      <dgm:prSet/>
      <dgm:spPr/>
      <dgm:t>
        <a:bodyPr/>
        <a:lstStyle/>
        <a:p>
          <a:endParaRPr lang="es-ES" sz="1200">
            <a:latin typeface="Helvetica" pitchFamily="2" charset="0"/>
          </a:endParaRPr>
        </a:p>
      </dgm:t>
    </dgm:pt>
    <dgm:pt modelId="{4A140D7F-A30E-184F-9BDF-CE5A49148D4E}" type="sibTrans" cxnId="{F4AA0D80-BDB4-7C45-AFFD-3B8A141BD884}">
      <dgm:prSet/>
      <dgm:spPr/>
      <dgm:t>
        <a:bodyPr/>
        <a:lstStyle/>
        <a:p>
          <a:endParaRPr lang="es-ES" sz="1200">
            <a:latin typeface="Helvetica" pitchFamily="2" charset="0"/>
          </a:endParaRPr>
        </a:p>
      </dgm:t>
    </dgm:pt>
    <dgm:pt modelId="{E7860F51-DA5A-984B-A8CE-A986CFA2B2F0}" type="pres">
      <dgm:prSet presAssocID="{27E6F014-F379-7D40-9182-07B0C91E57B1}" presName="Name0" presStyleCnt="0">
        <dgm:presLayoutVars>
          <dgm:dir/>
          <dgm:resizeHandles val="exact"/>
        </dgm:presLayoutVars>
      </dgm:prSet>
      <dgm:spPr/>
    </dgm:pt>
    <dgm:pt modelId="{DD3613B9-06CE-E24E-99B4-FECE2FDFAF96}" type="pres">
      <dgm:prSet presAssocID="{16463832-315B-4540-AC3E-AB0878CF5F93}" presName="node" presStyleLbl="node1" presStyleIdx="0" presStyleCnt="3">
        <dgm:presLayoutVars>
          <dgm:bulletEnabled val="1"/>
        </dgm:presLayoutVars>
      </dgm:prSet>
      <dgm:spPr/>
    </dgm:pt>
    <dgm:pt modelId="{8C686521-DA5E-2C48-ADD9-417FD01C565D}" type="pres">
      <dgm:prSet presAssocID="{10E1D296-BDA3-0E45-B478-B6C0599C6B39}" presName="sibTrans" presStyleLbl="sibTrans2D1" presStyleIdx="0" presStyleCnt="2"/>
      <dgm:spPr/>
    </dgm:pt>
    <dgm:pt modelId="{54E2DA6F-FFF1-F34C-AC6F-C16359C44021}" type="pres">
      <dgm:prSet presAssocID="{10E1D296-BDA3-0E45-B478-B6C0599C6B39}" presName="connectorText" presStyleLbl="sibTrans2D1" presStyleIdx="0" presStyleCnt="2"/>
      <dgm:spPr/>
    </dgm:pt>
    <dgm:pt modelId="{5197635D-2B9A-9747-AD83-58122F5D7F13}" type="pres">
      <dgm:prSet presAssocID="{B55ED0A7-4D72-254F-9B1E-DED7E47985A6}" presName="node" presStyleLbl="node1" presStyleIdx="1" presStyleCnt="3">
        <dgm:presLayoutVars>
          <dgm:bulletEnabled val="1"/>
        </dgm:presLayoutVars>
      </dgm:prSet>
      <dgm:spPr/>
    </dgm:pt>
    <dgm:pt modelId="{747B56E6-EEDF-704C-ADC4-54C3284450A4}" type="pres">
      <dgm:prSet presAssocID="{3EA14737-3E06-8B41-8A34-F4325C5D14FE}" presName="sibTrans" presStyleLbl="sibTrans2D1" presStyleIdx="1" presStyleCnt="2"/>
      <dgm:spPr/>
    </dgm:pt>
    <dgm:pt modelId="{02BFED6C-029F-1D44-84E2-8EAF79EFF9E6}" type="pres">
      <dgm:prSet presAssocID="{3EA14737-3E06-8B41-8A34-F4325C5D14FE}" presName="connectorText" presStyleLbl="sibTrans2D1" presStyleIdx="1" presStyleCnt="2"/>
      <dgm:spPr/>
    </dgm:pt>
    <dgm:pt modelId="{A7260BA4-4881-7E4F-9001-A72C360B143D}" type="pres">
      <dgm:prSet presAssocID="{A2159FB0-1527-3C46-9086-C476CC2FD827}" presName="node" presStyleLbl="node1" presStyleIdx="2" presStyleCnt="3" custScaleX="129575">
        <dgm:presLayoutVars>
          <dgm:bulletEnabled val="1"/>
        </dgm:presLayoutVars>
      </dgm:prSet>
      <dgm:spPr/>
    </dgm:pt>
  </dgm:ptLst>
  <dgm:cxnLst>
    <dgm:cxn modelId="{E38B3E08-1B3A-174E-91CC-45126042D710}" type="presOf" srcId="{10E1D296-BDA3-0E45-B478-B6C0599C6B39}" destId="{8C686521-DA5E-2C48-ADD9-417FD01C565D}" srcOrd="0" destOrd="0" presId="urn:microsoft.com/office/officeart/2005/8/layout/process1"/>
    <dgm:cxn modelId="{ABBB7910-64A7-0247-8DE0-453452843A1A}" type="presOf" srcId="{B55ED0A7-4D72-254F-9B1E-DED7E47985A6}" destId="{5197635D-2B9A-9747-AD83-58122F5D7F13}" srcOrd="0" destOrd="0" presId="urn:microsoft.com/office/officeart/2005/8/layout/process1"/>
    <dgm:cxn modelId="{A862EB2E-1443-964A-8434-24489614B20D}" type="presOf" srcId="{10E1D296-BDA3-0E45-B478-B6C0599C6B39}" destId="{54E2DA6F-FFF1-F34C-AC6F-C16359C44021}" srcOrd="1" destOrd="0" presId="urn:microsoft.com/office/officeart/2005/8/layout/process1"/>
    <dgm:cxn modelId="{2EA14D65-6FD5-1B4E-B069-EA541902519E}" srcId="{27E6F014-F379-7D40-9182-07B0C91E57B1}" destId="{16463832-315B-4540-AC3E-AB0878CF5F93}" srcOrd="0" destOrd="0" parTransId="{EB8C9AD7-172D-8344-85B2-D623F88B93EF}" sibTransId="{10E1D296-BDA3-0E45-B478-B6C0599C6B39}"/>
    <dgm:cxn modelId="{E8BBF56A-E341-8040-B707-01F4D90A28FB}" type="presOf" srcId="{A2159FB0-1527-3C46-9086-C476CC2FD827}" destId="{A7260BA4-4881-7E4F-9001-A72C360B143D}" srcOrd="0" destOrd="0" presId="urn:microsoft.com/office/officeart/2005/8/layout/process1"/>
    <dgm:cxn modelId="{26F63374-DA5E-254C-AD03-AC1A4EA22E0C}" srcId="{27E6F014-F379-7D40-9182-07B0C91E57B1}" destId="{B55ED0A7-4D72-254F-9B1E-DED7E47985A6}" srcOrd="1" destOrd="0" parTransId="{A1CD11E9-27CA-6449-8648-20569D1E5D27}" sibTransId="{3EA14737-3E06-8B41-8A34-F4325C5D14FE}"/>
    <dgm:cxn modelId="{F4AA0D80-BDB4-7C45-AFFD-3B8A141BD884}" srcId="{27E6F014-F379-7D40-9182-07B0C91E57B1}" destId="{A2159FB0-1527-3C46-9086-C476CC2FD827}" srcOrd="2" destOrd="0" parTransId="{483102E0-32AA-0B41-A470-81DC3843301A}" sibTransId="{4A140D7F-A30E-184F-9BDF-CE5A49148D4E}"/>
    <dgm:cxn modelId="{2C6489BA-B46E-BF44-973B-819A5A3A620C}" type="presOf" srcId="{3EA14737-3E06-8B41-8A34-F4325C5D14FE}" destId="{02BFED6C-029F-1D44-84E2-8EAF79EFF9E6}" srcOrd="1" destOrd="0" presId="urn:microsoft.com/office/officeart/2005/8/layout/process1"/>
    <dgm:cxn modelId="{7CDF42D3-5952-0942-93A9-7D33B4C309EA}" type="presOf" srcId="{27E6F014-F379-7D40-9182-07B0C91E57B1}" destId="{E7860F51-DA5A-984B-A8CE-A986CFA2B2F0}" srcOrd="0" destOrd="0" presId="urn:microsoft.com/office/officeart/2005/8/layout/process1"/>
    <dgm:cxn modelId="{7AC35FE3-E061-324D-B95E-0549F2D3CA9C}" type="presOf" srcId="{16463832-315B-4540-AC3E-AB0878CF5F93}" destId="{DD3613B9-06CE-E24E-99B4-FECE2FDFAF96}" srcOrd="0" destOrd="0" presId="urn:microsoft.com/office/officeart/2005/8/layout/process1"/>
    <dgm:cxn modelId="{8459D7E8-BF9B-2142-99FB-41BC2B74F7FE}" type="presOf" srcId="{3EA14737-3E06-8B41-8A34-F4325C5D14FE}" destId="{747B56E6-EEDF-704C-ADC4-54C3284450A4}" srcOrd="0" destOrd="0" presId="urn:microsoft.com/office/officeart/2005/8/layout/process1"/>
    <dgm:cxn modelId="{3C7015E9-EA8E-4E40-8CB7-07F109CB8E44}" type="presParOf" srcId="{E7860F51-DA5A-984B-A8CE-A986CFA2B2F0}" destId="{DD3613B9-06CE-E24E-99B4-FECE2FDFAF96}" srcOrd="0" destOrd="0" presId="urn:microsoft.com/office/officeart/2005/8/layout/process1"/>
    <dgm:cxn modelId="{1A757B34-D0DF-F346-B3F0-F436B9E6E927}" type="presParOf" srcId="{E7860F51-DA5A-984B-A8CE-A986CFA2B2F0}" destId="{8C686521-DA5E-2C48-ADD9-417FD01C565D}" srcOrd="1" destOrd="0" presId="urn:microsoft.com/office/officeart/2005/8/layout/process1"/>
    <dgm:cxn modelId="{A140941C-7230-6140-A08B-AE2CCBA716DB}" type="presParOf" srcId="{8C686521-DA5E-2C48-ADD9-417FD01C565D}" destId="{54E2DA6F-FFF1-F34C-AC6F-C16359C44021}" srcOrd="0" destOrd="0" presId="urn:microsoft.com/office/officeart/2005/8/layout/process1"/>
    <dgm:cxn modelId="{9BDB692F-99CC-4D4E-9C6A-CD3BDB06DC90}" type="presParOf" srcId="{E7860F51-DA5A-984B-A8CE-A986CFA2B2F0}" destId="{5197635D-2B9A-9747-AD83-58122F5D7F13}" srcOrd="2" destOrd="0" presId="urn:microsoft.com/office/officeart/2005/8/layout/process1"/>
    <dgm:cxn modelId="{C8514E14-D0F0-0846-AC31-764BD7AB6BC5}" type="presParOf" srcId="{E7860F51-DA5A-984B-A8CE-A986CFA2B2F0}" destId="{747B56E6-EEDF-704C-ADC4-54C3284450A4}" srcOrd="3" destOrd="0" presId="urn:microsoft.com/office/officeart/2005/8/layout/process1"/>
    <dgm:cxn modelId="{41A9E0EC-3276-E34B-ADEA-9334DF412D48}" type="presParOf" srcId="{747B56E6-EEDF-704C-ADC4-54C3284450A4}" destId="{02BFED6C-029F-1D44-84E2-8EAF79EFF9E6}" srcOrd="0" destOrd="0" presId="urn:microsoft.com/office/officeart/2005/8/layout/process1"/>
    <dgm:cxn modelId="{6D4EBA21-113E-8146-93DE-6490AE86D13A}" type="presParOf" srcId="{E7860F51-DA5A-984B-A8CE-A986CFA2B2F0}" destId="{A7260BA4-4881-7E4F-9001-A72C360B143D}"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5E3A16-B1B1-4541-B847-CDEBC2D82DA9}" type="doc">
      <dgm:prSet loTypeId="urn:microsoft.com/office/officeart/2005/8/layout/hProcess9" loCatId="" qsTypeId="urn:microsoft.com/office/officeart/2005/8/quickstyle/simple1" qsCatId="simple" csTypeId="urn:microsoft.com/office/officeart/2005/8/colors/accent1_3" csCatId="accent1" phldr="1"/>
      <dgm:spPr/>
    </dgm:pt>
    <dgm:pt modelId="{1ADA906F-EFF8-5244-92F9-27FAD6CB8D52}">
      <dgm:prSet phldrT="[Texto]" custT="1"/>
      <dgm:spPr/>
      <dgm:t>
        <a:bodyPr/>
        <a:lstStyle/>
        <a:p>
          <a:r>
            <a:rPr lang="es-ES" sz="1200" dirty="0">
              <a:latin typeface="Helvetica" pitchFamily="2" charset="0"/>
            </a:rPr>
            <a:t>Solicitud y derivación a especialista</a:t>
          </a:r>
        </a:p>
      </dgm:t>
    </dgm:pt>
    <dgm:pt modelId="{688EF078-EAD5-8D4C-83E3-7CDC7214E3EE}" type="parTrans" cxnId="{97D181EB-2E98-504C-AEA4-A657B3179A10}">
      <dgm:prSet/>
      <dgm:spPr/>
      <dgm:t>
        <a:bodyPr/>
        <a:lstStyle/>
        <a:p>
          <a:endParaRPr lang="es-ES" sz="1200">
            <a:latin typeface="Helvetica" pitchFamily="2" charset="0"/>
          </a:endParaRPr>
        </a:p>
      </dgm:t>
    </dgm:pt>
    <dgm:pt modelId="{A6AC9AB3-691B-DA4F-B472-53C272D0794E}" type="sibTrans" cxnId="{97D181EB-2E98-504C-AEA4-A657B3179A10}">
      <dgm:prSet/>
      <dgm:spPr/>
      <dgm:t>
        <a:bodyPr/>
        <a:lstStyle/>
        <a:p>
          <a:endParaRPr lang="es-ES" sz="1200">
            <a:latin typeface="Helvetica" pitchFamily="2" charset="0"/>
          </a:endParaRPr>
        </a:p>
      </dgm:t>
    </dgm:pt>
    <dgm:pt modelId="{6FBAA870-AAB4-2945-9EAA-11D9DBDB4284}">
      <dgm:prSet phldrT="[Texto]" custT="1"/>
      <dgm:spPr/>
      <dgm:t>
        <a:bodyPr/>
        <a:lstStyle/>
        <a:p>
          <a:r>
            <a:rPr lang="es-ES" sz="1200" dirty="0">
              <a:latin typeface="Helvetica" pitchFamily="2" charset="0"/>
            </a:rPr>
            <a:t>Realización de pruebas diagnósticas</a:t>
          </a:r>
        </a:p>
      </dgm:t>
    </dgm:pt>
    <dgm:pt modelId="{8C9A90A9-48E9-8B4A-8C8B-FEC03769048E}" type="parTrans" cxnId="{76A8BFA6-014A-4540-8EB6-DF58B137904C}">
      <dgm:prSet/>
      <dgm:spPr/>
      <dgm:t>
        <a:bodyPr/>
        <a:lstStyle/>
        <a:p>
          <a:endParaRPr lang="es-ES" sz="1200">
            <a:latin typeface="Helvetica" pitchFamily="2" charset="0"/>
          </a:endParaRPr>
        </a:p>
      </dgm:t>
    </dgm:pt>
    <dgm:pt modelId="{6BA89579-AF4A-9E41-A158-F0AB54173AA1}" type="sibTrans" cxnId="{76A8BFA6-014A-4540-8EB6-DF58B137904C}">
      <dgm:prSet/>
      <dgm:spPr/>
      <dgm:t>
        <a:bodyPr/>
        <a:lstStyle/>
        <a:p>
          <a:endParaRPr lang="es-ES" sz="1200">
            <a:latin typeface="Helvetica" pitchFamily="2" charset="0"/>
          </a:endParaRPr>
        </a:p>
      </dgm:t>
    </dgm:pt>
    <dgm:pt modelId="{7B9E2AC9-741F-CF4D-8517-8D978F5CC2C4}">
      <dgm:prSet phldrT="[Texto]" custT="1"/>
      <dgm:spPr/>
      <dgm:t>
        <a:bodyPr/>
        <a:lstStyle/>
        <a:p>
          <a:r>
            <a:rPr lang="es-ES" sz="1200" dirty="0">
              <a:latin typeface="Helvetica" pitchFamily="2" charset="0"/>
            </a:rPr>
            <a:t>Inicio de tratamiento </a:t>
          </a:r>
          <a:br>
            <a:rPr lang="es-ES" sz="1200" dirty="0">
              <a:latin typeface="Helvetica" pitchFamily="2" charset="0"/>
            </a:rPr>
          </a:br>
          <a:r>
            <a:rPr lang="es-ES" sz="1200" dirty="0">
              <a:latin typeface="Helvetica" pitchFamily="2" charset="0"/>
            </a:rPr>
            <a:t>(QT/RT/</a:t>
          </a:r>
          <a:r>
            <a:rPr lang="es-ES" sz="1200" dirty="0" err="1">
              <a:latin typeface="Helvetica" pitchFamily="2" charset="0"/>
            </a:rPr>
            <a:t>Qx</a:t>
          </a:r>
          <a:r>
            <a:rPr lang="es-ES" sz="1200" dirty="0">
              <a:latin typeface="Helvetica" pitchFamily="2" charset="0"/>
            </a:rPr>
            <a:t>)</a:t>
          </a:r>
        </a:p>
      </dgm:t>
    </dgm:pt>
    <dgm:pt modelId="{1995283C-276A-CE49-BA26-CA9FEFCBBDB5}" type="parTrans" cxnId="{E46B1FA6-885B-3240-A527-3B05A389947D}">
      <dgm:prSet/>
      <dgm:spPr/>
      <dgm:t>
        <a:bodyPr/>
        <a:lstStyle/>
        <a:p>
          <a:endParaRPr lang="es-ES" sz="1200">
            <a:latin typeface="Helvetica" pitchFamily="2" charset="0"/>
          </a:endParaRPr>
        </a:p>
      </dgm:t>
    </dgm:pt>
    <dgm:pt modelId="{46E79FA0-E633-2F41-8671-21D8005DC856}" type="sibTrans" cxnId="{E46B1FA6-885B-3240-A527-3B05A389947D}">
      <dgm:prSet/>
      <dgm:spPr/>
      <dgm:t>
        <a:bodyPr/>
        <a:lstStyle/>
        <a:p>
          <a:endParaRPr lang="es-ES" sz="1200">
            <a:latin typeface="Helvetica" pitchFamily="2" charset="0"/>
          </a:endParaRPr>
        </a:p>
      </dgm:t>
    </dgm:pt>
    <dgm:pt modelId="{A2F4F91A-4031-9C49-9065-D2E1E2DC5770}" type="pres">
      <dgm:prSet presAssocID="{F15E3A16-B1B1-4541-B847-CDEBC2D82DA9}" presName="CompostProcess" presStyleCnt="0">
        <dgm:presLayoutVars>
          <dgm:dir/>
          <dgm:resizeHandles val="exact"/>
        </dgm:presLayoutVars>
      </dgm:prSet>
      <dgm:spPr/>
    </dgm:pt>
    <dgm:pt modelId="{81562CBE-45BF-0443-BFCC-F89658CB445B}" type="pres">
      <dgm:prSet presAssocID="{F15E3A16-B1B1-4541-B847-CDEBC2D82DA9}" presName="arrow" presStyleLbl="bgShp" presStyleIdx="0" presStyleCnt="1"/>
      <dgm:spPr/>
    </dgm:pt>
    <dgm:pt modelId="{BE8A5AF1-CCEE-7E4B-AFBD-EB7782A86930}" type="pres">
      <dgm:prSet presAssocID="{F15E3A16-B1B1-4541-B847-CDEBC2D82DA9}" presName="linearProcess" presStyleCnt="0"/>
      <dgm:spPr/>
    </dgm:pt>
    <dgm:pt modelId="{D2300DE1-9C0F-D042-804E-9656D37B961C}" type="pres">
      <dgm:prSet presAssocID="{1ADA906F-EFF8-5244-92F9-27FAD6CB8D52}" presName="textNode" presStyleLbl="node1" presStyleIdx="0" presStyleCnt="3">
        <dgm:presLayoutVars>
          <dgm:bulletEnabled val="1"/>
        </dgm:presLayoutVars>
      </dgm:prSet>
      <dgm:spPr/>
    </dgm:pt>
    <dgm:pt modelId="{5F3B46FA-F01D-8B47-A106-8291E46491DA}" type="pres">
      <dgm:prSet presAssocID="{A6AC9AB3-691B-DA4F-B472-53C272D0794E}" presName="sibTrans" presStyleCnt="0"/>
      <dgm:spPr/>
    </dgm:pt>
    <dgm:pt modelId="{455ED8C3-BDA8-084E-838C-4DCF8B1B4F13}" type="pres">
      <dgm:prSet presAssocID="{6FBAA870-AAB4-2945-9EAA-11D9DBDB4284}" presName="textNode" presStyleLbl="node1" presStyleIdx="1" presStyleCnt="3">
        <dgm:presLayoutVars>
          <dgm:bulletEnabled val="1"/>
        </dgm:presLayoutVars>
      </dgm:prSet>
      <dgm:spPr/>
    </dgm:pt>
    <dgm:pt modelId="{A5B4DE69-675E-8E41-AB02-E1D88B56252D}" type="pres">
      <dgm:prSet presAssocID="{6BA89579-AF4A-9E41-A158-F0AB54173AA1}" presName="sibTrans" presStyleCnt="0"/>
      <dgm:spPr/>
    </dgm:pt>
    <dgm:pt modelId="{40C99A8A-B65D-D040-8474-9D881FD6B2E5}" type="pres">
      <dgm:prSet presAssocID="{7B9E2AC9-741F-CF4D-8517-8D978F5CC2C4}" presName="textNode" presStyleLbl="node1" presStyleIdx="2" presStyleCnt="3">
        <dgm:presLayoutVars>
          <dgm:bulletEnabled val="1"/>
        </dgm:presLayoutVars>
      </dgm:prSet>
      <dgm:spPr/>
    </dgm:pt>
  </dgm:ptLst>
  <dgm:cxnLst>
    <dgm:cxn modelId="{0679D006-8C27-1C4D-A63C-9017C84F81ED}" type="presOf" srcId="{1ADA906F-EFF8-5244-92F9-27FAD6CB8D52}" destId="{D2300DE1-9C0F-D042-804E-9656D37B961C}" srcOrd="0" destOrd="0" presId="urn:microsoft.com/office/officeart/2005/8/layout/hProcess9"/>
    <dgm:cxn modelId="{59453455-3B15-A240-BC35-D352E71E80B7}" type="presOf" srcId="{F15E3A16-B1B1-4541-B847-CDEBC2D82DA9}" destId="{A2F4F91A-4031-9C49-9065-D2E1E2DC5770}" srcOrd="0" destOrd="0" presId="urn:microsoft.com/office/officeart/2005/8/layout/hProcess9"/>
    <dgm:cxn modelId="{1DA85B71-8C85-4C43-8A51-5FC7E91DEE94}" type="presOf" srcId="{7B9E2AC9-741F-CF4D-8517-8D978F5CC2C4}" destId="{40C99A8A-B65D-D040-8474-9D881FD6B2E5}" srcOrd="0" destOrd="0" presId="urn:microsoft.com/office/officeart/2005/8/layout/hProcess9"/>
    <dgm:cxn modelId="{E46B1FA6-885B-3240-A527-3B05A389947D}" srcId="{F15E3A16-B1B1-4541-B847-CDEBC2D82DA9}" destId="{7B9E2AC9-741F-CF4D-8517-8D978F5CC2C4}" srcOrd="2" destOrd="0" parTransId="{1995283C-276A-CE49-BA26-CA9FEFCBBDB5}" sibTransId="{46E79FA0-E633-2F41-8671-21D8005DC856}"/>
    <dgm:cxn modelId="{76A8BFA6-014A-4540-8EB6-DF58B137904C}" srcId="{F15E3A16-B1B1-4541-B847-CDEBC2D82DA9}" destId="{6FBAA870-AAB4-2945-9EAA-11D9DBDB4284}" srcOrd="1" destOrd="0" parTransId="{8C9A90A9-48E9-8B4A-8C8B-FEC03769048E}" sibTransId="{6BA89579-AF4A-9E41-A158-F0AB54173AA1}"/>
    <dgm:cxn modelId="{72E079CC-B6A6-D742-8858-F194CE50FFDC}" type="presOf" srcId="{6FBAA870-AAB4-2945-9EAA-11D9DBDB4284}" destId="{455ED8C3-BDA8-084E-838C-4DCF8B1B4F13}" srcOrd="0" destOrd="0" presId="urn:microsoft.com/office/officeart/2005/8/layout/hProcess9"/>
    <dgm:cxn modelId="{97D181EB-2E98-504C-AEA4-A657B3179A10}" srcId="{F15E3A16-B1B1-4541-B847-CDEBC2D82DA9}" destId="{1ADA906F-EFF8-5244-92F9-27FAD6CB8D52}" srcOrd="0" destOrd="0" parTransId="{688EF078-EAD5-8D4C-83E3-7CDC7214E3EE}" sibTransId="{A6AC9AB3-691B-DA4F-B472-53C272D0794E}"/>
    <dgm:cxn modelId="{DEEB4A2B-DDA2-C145-B60F-880658D06366}" type="presParOf" srcId="{A2F4F91A-4031-9C49-9065-D2E1E2DC5770}" destId="{81562CBE-45BF-0443-BFCC-F89658CB445B}" srcOrd="0" destOrd="0" presId="urn:microsoft.com/office/officeart/2005/8/layout/hProcess9"/>
    <dgm:cxn modelId="{A223E4EA-0800-8949-8AC8-320BC8A5415F}" type="presParOf" srcId="{A2F4F91A-4031-9C49-9065-D2E1E2DC5770}" destId="{BE8A5AF1-CCEE-7E4B-AFBD-EB7782A86930}" srcOrd="1" destOrd="0" presId="urn:microsoft.com/office/officeart/2005/8/layout/hProcess9"/>
    <dgm:cxn modelId="{2357A423-E392-F44C-ADDF-F0CD898EB785}" type="presParOf" srcId="{BE8A5AF1-CCEE-7E4B-AFBD-EB7782A86930}" destId="{D2300DE1-9C0F-D042-804E-9656D37B961C}" srcOrd="0" destOrd="0" presId="urn:microsoft.com/office/officeart/2005/8/layout/hProcess9"/>
    <dgm:cxn modelId="{7829D3D3-5280-604A-A287-3720C5F79430}" type="presParOf" srcId="{BE8A5AF1-CCEE-7E4B-AFBD-EB7782A86930}" destId="{5F3B46FA-F01D-8B47-A106-8291E46491DA}" srcOrd="1" destOrd="0" presId="urn:microsoft.com/office/officeart/2005/8/layout/hProcess9"/>
    <dgm:cxn modelId="{28500968-53B4-654C-8116-789C5FA61169}" type="presParOf" srcId="{BE8A5AF1-CCEE-7E4B-AFBD-EB7782A86930}" destId="{455ED8C3-BDA8-084E-838C-4DCF8B1B4F13}" srcOrd="2" destOrd="0" presId="urn:microsoft.com/office/officeart/2005/8/layout/hProcess9"/>
    <dgm:cxn modelId="{77117E37-227E-6B4A-889D-DA17A24C6791}" type="presParOf" srcId="{BE8A5AF1-CCEE-7E4B-AFBD-EB7782A86930}" destId="{A5B4DE69-675E-8E41-AB02-E1D88B56252D}" srcOrd="3" destOrd="0" presId="urn:microsoft.com/office/officeart/2005/8/layout/hProcess9"/>
    <dgm:cxn modelId="{E2C9D815-4FE3-294B-853E-287FF91A9804}" type="presParOf" srcId="{BE8A5AF1-CCEE-7E4B-AFBD-EB7782A86930}" destId="{40C99A8A-B65D-D040-8474-9D881FD6B2E5}" srcOrd="4" destOrd="0" presId="urn:microsoft.com/office/officeart/2005/8/layout/hProcess9"/>
  </dgm:cxnLst>
  <dgm:bg>
    <a:noFill/>
  </dgm:bg>
  <dgm:whole>
    <a:ln>
      <a:noFill/>
    </a:ln>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3613B9-06CE-E24E-99B4-FECE2FDFAF96}">
      <dsp:nvSpPr>
        <dsp:cNvPr id="0" name=""/>
        <dsp:cNvSpPr/>
      </dsp:nvSpPr>
      <dsp:spPr>
        <a:xfrm>
          <a:off x="158" y="632136"/>
          <a:ext cx="1267864" cy="8676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latin typeface="Helvetica" pitchFamily="2" charset="0"/>
            </a:rPr>
            <a:t>Cáncer de pulmón (CP)</a:t>
          </a:r>
        </a:p>
      </dsp:txBody>
      <dsp:txXfrm>
        <a:off x="25572" y="657550"/>
        <a:ext cx="1217036" cy="816866"/>
      </dsp:txXfrm>
    </dsp:sp>
    <dsp:sp modelId="{8C686521-DA5E-2C48-ADD9-417FD01C565D}">
      <dsp:nvSpPr>
        <dsp:cNvPr id="0" name=""/>
        <dsp:cNvSpPr/>
      </dsp:nvSpPr>
      <dsp:spPr>
        <a:xfrm>
          <a:off x="1394808" y="908768"/>
          <a:ext cx="268787" cy="3144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latin typeface="Helvetica" pitchFamily="2" charset="0"/>
          </a:endParaRPr>
        </a:p>
      </dsp:txBody>
      <dsp:txXfrm>
        <a:off x="1394808" y="971654"/>
        <a:ext cx="188151" cy="188658"/>
      </dsp:txXfrm>
    </dsp:sp>
    <dsp:sp modelId="{5197635D-2B9A-9747-AD83-58122F5D7F13}">
      <dsp:nvSpPr>
        <dsp:cNvPr id="0" name=""/>
        <dsp:cNvSpPr/>
      </dsp:nvSpPr>
      <dsp:spPr>
        <a:xfrm>
          <a:off x="1775168" y="632136"/>
          <a:ext cx="1267864" cy="8676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latin typeface="Helvetica" pitchFamily="2" charset="0"/>
            </a:rPr>
            <a:t>Proceso diagnóstico complejo</a:t>
          </a:r>
        </a:p>
      </dsp:txBody>
      <dsp:txXfrm>
        <a:off x="1800582" y="657550"/>
        <a:ext cx="1217036" cy="816866"/>
      </dsp:txXfrm>
    </dsp:sp>
    <dsp:sp modelId="{747B56E6-EEDF-704C-ADC4-54C3284450A4}">
      <dsp:nvSpPr>
        <dsp:cNvPr id="0" name=""/>
        <dsp:cNvSpPr/>
      </dsp:nvSpPr>
      <dsp:spPr>
        <a:xfrm>
          <a:off x="3169818" y="908768"/>
          <a:ext cx="268787" cy="31443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latin typeface="Helvetica" pitchFamily="2" charset="0"/>
          </a:endParaRPr>
        </a:p>
      </dsp:txBody>
      <dsp:txXfrm>
        <a:off x="3169818" y="971654"/>
        <a:ext cx="188151" cy="188658"/>
      </dsp:txXfrm>
    </dsp:sp>
    <dsp:sp modelId="{A7260BA4-4881-7E4F-9001-A72C360B143D}">
      <dsp:nvSpPr>
        <dsp:cNvPr id="0" name=""/>
        <dsp:cNvSpPr/>
      </dsp:nvSpPr>
      <dsp:spPr>
        <a:xfrm>
          <a:off x="3550177" y="632136"/>
          <a:ext cx="1642834" cy="8676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latin typeface="Helvetica" pitchFamily="2" charset="0"/>
            </a:rPr>
            <a:t>Coordinación</a:t>
          </a:r>
        </a:p>
        <a:p>
          <a:pPr marL="0" lvl="0" indent="0" algn="ctr" defTabSz="533400">
            <a:lnSpc>
              <a:spcPct val="90000"/>
            </a:lnSpc>
            <a:spcBef>
              <a:spcPct val="0"/>
            </a:spcBef>
            <a:spcAft>
              <a:spcPct val="35000"/>
            </a:spcAft>
            <a:buNone/>
          </a:pPr>
          <a:r>
            <a:rPr lang="es-ES" sz="1200" kern="1200" dirty="0">
              <a:latin typeface="Helvetica" pitchFamily="2" charset="0"/>
            </a:rPr>
            <a:t>Precisión.</a:t>
          </a:r>
        </a:p>
        <a:p>
          <a:pPr marL="0" lvl="0" indent="0" algn="ctr" defTabSz="533400">
            <a:lnSpc>
              <a:spcPct val="90000"/>
            </a:lnSpc>
            <a:spcBef>
              <a:spcPct val="0"/>
            </a:spcBef>
            <a:spcAft>
              <a:spcPct val="35000"/>
            </a:spcAft>
            <a:buNone/>
          </a:pPr>
          <a:r>
            <a:rPr lang="es-ES" sz="1200" kern="1200" dirty="0" err="1">
              <a:latin typeface="Helvetica" pitchFamily="2" charset="0"/>
            </a:rPr>
            <a:t>Rápidez</a:t>
          </a:r>
          <a:r>
            <a:rPr lang="es-ES" sz="1200" kern="1200" dirty="0">
              <a:latin typeface="Helvetica" pitchFamily="2" charset="0"/>
            </a:rPr>
            <a:t>.</a:t>
          </a:r>
        </a:p>
        <a:p>
          <a:pPr marL="0" lvl="0" indent="0" algn="ctr" defTabSz="533400">
            <a:lnSpc>
              <a:spcPct val="90000"/>
            </a:lnSpc>
            <a:spcBef>
              <a:spcPct val="0"/>
            </a:spcBef>
            <a:spcAft>
              <a:spcPct val="35000"/>
            </a:spcAft>
            <a:buNone/>
          </a:pPr>
          <a:r>
            <a:rPr lang="es-ES" sz="1200" kern="1200" dirty="0">
              <a:latin typeface="Helvetica" pitchFamily="2" charset="0"/>
            </a:rPr>
            <a:t>Multidisciplinar </a:t>
          </a:r>
        </a:p>
      </dsp:txBody>
      <dsp:txXfrm>
        <a:off x="3575591" y="657550"/>
        <a:ext cx="1592006" cy="816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562CBE-45BF-0443-BFCC-F89658CB445B}">
      <dsp:nvSpPr>
        <dsp:cNvPr id="0" name=""/>
        <dsp:cNvSpPr/>
      </dsp:nvSpPr>
      <dsp:spPr>
        <a:xfrm>
          <a:off x="348448" y="0"/>
          <a:ext cx="3949084" cy="131178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300DE1-9C0F-D042-804E-9656D37B961C}">
      <dsp:nvSpPr>
        <dsp:cNvPr id="0" name=""/>
        <dsp:cNvSpPr/>
      </dsp:nvSpPr>
      <dsp:spPr>
        <a:xfrm>
          <a:off x="496" y="393534"/>
          <a:ext cx="1411460" cy="524712"/>
        </a:xfrm>
        <a:prstGeom prst="roundRect">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latin typeface="Helvetica" pitchFamily="2" charset="0"/>
            </a:rPr>
            <a:t>Solicitud y derivación a especialista</a:t>
          </a:r>
        </a:p>
      </dsp:txBody>
      <dsp:txXfrm>
        <a:off x="26110" y="419148"/>
        <a:ext cx="1360232" cy="473484"/>
      </dsp:txXfrm>
    </dsp:sp>
    <dsp:sp modelId="{455ED8C3-BDA8-084E-838C-4DCF8B1B4F13}">
      <dsp:nvSpPr>
        <dsp:cNvPr id="0" name=""/>
        <dsp:cNvSpPr/>
      </dsp:nvSpPr>
      <dsp:spPr>
        <a:xfrm>
          <a:off x="1617260" y="393534"/>
          <a:ext cx="1411460" cy="524712"/>
        </a:xfrm>
        <a:prstGeom prst="roundRect">
          <a:avLst/>
        </a:prstGeom>
        <a:solidFill>
          <a:schemeClr val="accent1">
            <a:shade val="80000"/>
            <a:hueOff val="153123"/>
            <a:satOff val="-2196"/>
            <a:lumOff val="128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latin typeface="Helvetica" pitchFamily="2" charset="0"/>
            </a:rPr>
            <a:t>Realización de pruebas diagnósticas</a:t>
          </a:r>
        </a:p>
      </dsp:txBody>
      <dsp:txXfrm>
        <a:off x="1642874" y="419148"/>
        <a:ext cx="1360232" cy="473484"/>
      </dsp:txXfrm>
    </dsp:sp>
    <dsp:sp modelId="{40C99A8A-B65D-D040-8474-9D881FD6B2E5}">
      <dsp:nvSpPr>
        <dsp:cNvPr id="0" name=""/>
        <dsp:cNvSpPr/>
      </dsp:nvSpPr>
      <dsp:spPr>
        <a:xfrm>
          <a:off x="3234024" y="393534"/>
          <a:ext cx="1411460" cy="524712"/>
        </a:xfrm>
        <a:prstGeom prst="roundRect">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s-ES" sz="1200" kern="1200" dirty="0">
              <a:latin typeface="Helvetica" pitchFamily="2" charset="0"/>
            </a:rPr>
            <a:t>Inicio de tratamiento </a:t>
          </a:r>
          <a:br>
            <a:rPr lang="es-ES" sz="1200" kern="1200" dirty="0">
              <a:latin typeface="Helvetica" pitchFamily="2" charset="0"/>
            </a:rPr>
          </a:br>
          <a:r>
            <a:rPr lang="es-ES" sz="1200" kern="1200" dirty="0">
              <a:latin typeface="Helvetica" pitchFamily="2" charset="0"/>
            </a:rPr>
            <a:t>(QT/RT/</a:t>
          </a:r>
          <a:r>
            <a:rPr lang="es-ES" sz="1200" kern="1200" dirty="0" err="1">
              <a:latin typeface="Helvetica" pitchFamily="2" charset="0"/>
            </a:rPr>
            <a:t>Qx</a:t>
          </a:r>
          <a:r>
            <a:rPr lang="es-ES" sz="1200" kern="1200" dirty="0">
              <a:latin typeface="Helvetica" pitchFamily="2" charset="0"/>
            </a:rPr>
            <a:t>)</a:t>
          </a:r>
        </a:p>
      </dsp:txBody>
      <dsp:txXfrm>
        <a:off x="3259638" y="419148"/>
        <a:ext cx="1360232" cy="47348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D6FAE1-C392-1943-8D6B-6A441E387131}" type="datetimeFigureOut">
              <a:rPr lang="es-ES" smtClean="0"/>
              <a:t>3/3/25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5A870-3334-9443-86F3-6E448C9A472E}" type="slidenum">
              <a:rPr lang="es-ES" smtClean="0"/>
              <a:t>‹Nº›</a:t>
            </a:fld>
            <a:endParaRPr lang="es-ES"/>
          </a:p>
        </p:txBody>
      </p:sp>
    </p:spTree>
    <p:extLst>
      <p:ext uri="{BB962C8B-B14F-4D97-AF65-F5344CB8AC3E}">
        <p14:creationId xmlns:p14="http://schemas.microsoft.com/office/powerpoint/2010/main" val="838455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800" dirty="0" err="1">
                <a:effectLst/>
                <a:latin typeface="TimesNewRoman,Bold"/>
              </a:rPr>
              <a:t>Introducción</a:t>
            </a:r>
            <a:r>
              <a:rPr lang="es-ES" sz="1800" dirty="0">
                <a:effectLst/>
                <a:latin typeface="TimesNewRoman,Bold"/>
              </a:rPr>
              <a:t> </a:t>
            </a:r>
            <a:endParaRPr lang="es-ES" dirty="0"/>
          </a:p>
          <a:p>
            <a:r>
              <a:rPr lang="es-ES" sz="1800" dirty="0">
                <a:effectLst/>
                <a:latin typeface="TimesNewRoman"/>
              </a:rPr>
              <a:t>El </a:t>
            </a:r>
            <a:r>
              <a:rPr lang="es-ES" sz="1800" dirty="0" err="1">
                <a:effectLst/>
                <a:latin typeface="TimesNewRoman"/>
              </a:rPr>
              <a:t>cáncer</a:t>
            </a:r>
            <a:r>
              <a:rPr lang="es-ES" sz="1800" dirty="0">
                <a:effectLst/>
                <a:latin typeface="TimesNewRoman"/>
              </a:rPr>
              <a:t> de </a:t>
            </a:r>
            <a:r>
              <a:rPr lang="es-ES" sz="1800" dirty="0" err="1">
                <a:effectLst/>
                <a:latin typeface="TimesNewRoman"/>
              </a:rPr>
              <a:t>pulmón</a:t>
            </a:r>
            <a:r>
              <a:rPr lang="es-ES" sz="1800" dirty="0">
                <a:effectLst/>
                <a:latin typeface="TimesNewRoman"/>
              </a:rPr>
              <a:t> (CP) constituye la primera causa de muerte por </a:t>
            </a:r>
            <a:r>
              <a:rPr lang="es-ES" sz="1800" dirty="0" err="1">
                <a:effectLst/>
                <a:latin typeface="TimesNewRoman"/>
              </a:rPr>
              <a:t>cáncer</a:t>
            </a:r>
            <a:r>
              <a:rPr lang="es-ES" sz="1800" dirty="0">
                <a:effectLst/>
                <a:latin typeface="TimesNewRoman"/>
              </a:rPr>
              <a:t> en el mundo. Su </a:t>
            </a:r>
            <a:r>
              <a:rPr lang="es-ES" sz="1800" dirty="0" err="1">
                <a:effectLst/>
                <a:latin typeface="TimesNewRoman"/>
              </a:rPr>
              <a:t>diagnóstico</a:t>
            </a:r>
            <a:r>
              <a:rPr lang="es-ES" sz="1800" dirty="0">
                <a:effectLst/>
                <a:latin typeface="TimesNewRoman"/>
              </a:rPr>
              <a:t> es complejo, debiendo realizarse de forma </a:t>
            </a:r>
            <a:r>
              <a:rPr lang="es-ES" sz="1800" dirty="0" err="1">
                <a:effectLst/>
                <a:latin typeface="TimesNewRoman"/>
              </a:rPr>
              <a:t>rápida</a:t>
            </a:r>
            <a:r>
              <a:rPr lang="es-ES" sz="1800" dirty="0">
                <a:effectLst/>
                <a:latin typeface="TimesNewRoman"/>
              </a:rPr>
              <a:t> y coordinada, con el fin de llegar a un </a:t>
            </a:r>
            <a:r>
              <a:rPr lang="es-ES" sz="1800" dirty="0" err="1">
                <a:effectLst/>
                <a:latin typeface="TimesNewRoman"/>
              </a:rPr>
              <a:t>diagnóstico</a:t>
            </a:r>
            <a:r>
              <a:rPr lang="es-ES" sz="1800" dirty="0">
                <a:effectLst/>
                <a:latin typeface="TimesNewRoman"/>
              </a:rPr>
              <a:t> y </a:t>
            </a:r>
            <a:r>
              <a:rPr lang="es-ES" sz="1800" dirty="0" err="1">
                <a:effectLst/>
                <a:latin typeface="TimesNewRoman"/>
              </a:rPr>
              <a:t>estadificación</a:t>
            </a:r>
            <a:r>
              <a:rPr lang="es-ES" sz="1800" dirty="0">
                <a:effectLst/>
                <a:latin typeface="TimesNewRoman"/>
              </a:rPr>
              <a:t> lo </a:t>
            </a:r>
            <a:r>
              <a:rPr lang="es-ES" sz="1800" dirty="0" err="1">
                <a:effectLst/>
                <a:latin typeface="TimesNewRoman"/>
              </a:rPr>
              <a:t>más</a:t>
            </a:r>
            <a:r>
              <a:rPr lang="es-ES" sz="1800" dirty="0">
                <a:effectLst/>
                <a:latin typeface="TimesNewRoman"/>
              </a:rPr>
              <a:t> preciso posible. Son varias las </a:t>
            </a:r>
            <a:r>
              <a:rPr lang="es-ES" sz="1800" dirty="0" err="1">
                <a:effectLst/>
                <a:latin typeface="TimesNewRoman"/>
              </a:rPr>
              <a:t>guías</a:t>
            </a:r>
            <a:r>
              <a:rPr lang="es-ES" sz="1800" dirty="0">
                <a:effectLst/>
                <a:latin typeface="TimesNewRoman"/>
              </a:rPr>
              <a:t> </a:t>
            </a:r>
            <a:r>
              <a:rPr lang="es-ES" sz="1800" dirty="0" err="1">
                <a:effectLst/>
                <a:latin typeface="TimesNewRoman"/>
              </a:rPr>
              <a:t>clínicas</a:t>
            </a:r>
            <a:r>
              <a:rPr lang="es-ES" sz="1800" dirty="0">
                <a:effectLst/>
                <a:latin typeface="TimesNewRoman"/>
              </a:rPr>
              <a:t> que han publicado recomendaciones sobre </a:t>
            </a:r>
            <a:r>
              <a:rPr lang="es-ES" sz="1800" dirty="0" err="1">
                <a:effectLst/>
                <a:latin typeface="TimesNewRoman"/>
              </a:rPr>
              <a:t>cómo</a:t>
            </a:r>
            <a:r>
              <a:rPr lang="es-ES" sz="1800" dirty="0">
                <a:effectLst/>
                <a:latin typeface="TimesNewRoman"/>
              </a:rPr>
              <a:t> realizar de forma ideal el proceso </a:t>
            </a:r>
            <a:r>
              <a:rPr lang="es-ES" sz="1800" dirty="0" err="1">
                <a:effectLst/>
                <a:latin typeface="TimesNewRoman"/>
              </a:rPr>
              <a:t>diagnóstico</a:t>
            </a:r>
            <a:r>
              <a:rPr lang="es-ES" sz="1800" dirty="0">
                <a:effectLst/>
                <a:latin typeface="TimesNewRoman"/>
              </a:rPr>
              <a:t>, estableciendo plazos de tiempo recomendables para el </a:t>
            </a:r>
            <a:r>
              <a:rPr lang="es-ES" sz="1800" dirty="0" err="1">
                <a:effectLst/>
                <a:latin typeface="TimesNewRoman"/>
              </a:rPr>
              <a:t>diagnóstico</a:t>
            </a:r>
            <a:r>
              <a:rPr lang="es-ES" sz="1800" dirty="0">
                <a:effectLst/>
                <a:latin typeface="TimesNewRoman"/>
              </a:rPr>
              <a:t> e inicio de tratamiento. Nuestro objetivo es evaluar los resultados obtenidos en nuestra consulta de alta </a:t>
            </a:r>
            <a:r>
              <a:rPr lang="es-ES" sz="1800" dirty="0" err="1">
                <a:effectLst/>
                <a:latin typeface="TimesNewRoman"/>
              </a:rPr>
              <a:t>resolución</a:t>
            </a:r>
            <a:r>
              <a:rPr lang="es-ES" sz="1800" dirty="0">
                <a:effectLst/>
                <a:latin typeface="TimesNewRoman"/>
              </a:rPr>
              <a:t> de CP (CAR-CP), relacionados a los tiempos de demora </a:t>
            </a:r>
            <a:r>
              <a:rPr lang="es-ES" sz="1800" dirty="0" err="1">
                <a:effectLst/>
                <a:latin typeface="TimesNewRoman"/>
              </a:rPr>
              <a:t>diagnóstica</a:t>
            </a:r>
            <a:r>
              <a:rPr lang="es-ES" sz="1800" dirty="0">
                <a:effectLst/>
                <a:latin typeface="TimesNewRoman"/>
              </a:rPr>
              <a:t> y </a:t>
            </a:r>
            <a:r>
              <a:rPr lang="es-ES" sz="1800" dirty="0" err="1">
                <a:effectLst/>
                <a:latin typeface="TimesNewRoman"/>
              </a:rPr>
              <a:t>terapéutica</a:t>
            </a:r>
            <a:r>
              <a:rPr lang="es-ES" sz="1800" dirty="0">
                <a:effectLst/>
                <a:latin typeface="TimesNewRoman"/>
              </a:rPr>
              <a:t> y la </a:t>
            </a:r>
            <a:r>
              <a:rPr lang="es-ES" sz="1800" dirty="0" err="1">
                <a:effectLst/>
                <a:latin typeface="TimesNewRoman"/>
              </a:rPr>
              <a:t>adecuación</a:t>
            </a:r>
            <a:r>
              <a:rPr lang="es-ES" sz="1800" dirty="0">
                <a:effectLst/>
                <a:latin typeface="TimesNewRoman"/>
              </a:rPr>
              <a:t> a los plazos recomendados </a:t>
            </a:r>
          </a:p>
          <a:p>
            <a:endParaRPr lang="es-ES" sz="1800" dirty="0">
              <a:effectLst/>
              <a:latin typeface="TimesNewRoman"/>
            </a:endParaRPr>
          </a:p>
          <a:p>
            <a:r>
              <a:rPr lang="es-ES" sz="1800" dirty="0">
                <a:effectLst/>
                <a:latin typeface="TimesNewRoman"/>
              </a:rPr>
              <a:t>El cáncer de pulmón presenta una serie de peculiaridades clínico-diagnósticas, que</a:t>
            </a:r>
          </a:p>
          <a:p>
            <a:r>
              <a:rPr lang="es-ES" sz="1800" dirty="0">
                <a:effectLst/>
                <a:latin typeface="TimesNewRoman"/>
              </a:rPr>
              <a:t>hacen de su diagnóstico un proceso complejo.</a:t>
            </a:r>
          </a:p>
          <a:p>
            <a:r>
              <a:rPr lang="es-ES" sz="1800" dirty="0">
                <a:effectLst/>
                <a:latin typeface="TimesNewRoman"/>
              </a:rPr>
              <a:t>El aumento de procedimientos diagnósticos y de estadificación del CP, así como la</a:t>
            </a:r>
          </a:p>
          <a:p>
            <a:r>
              <a:rPr lang="es-ES" sz="1800" dirty="0">
                <a:effectLst/>
                <a:latin typeface="TimesNewRoman"/>
              </a:rPr>
              <a:t>necesidad de coordinación multidisciplinaria entre especialidades ha contribuido por</a:t>
            </a:r>
          </a:p>
          <a:p>
            <a:r>
              <a:rPr lang="es-ES" sz="1800" dirty="0">
                <a:effectLst/>
                <a:latin typeface="TimesNewRoman"/>
              </a:rPr>
              <a:t>un lado a un diagnóstico más exacto y preciso, pero también ha dado lugar a una</a:t>
            </a:r>
          </a:p>
          <a:p>
            <a:r>
              <a:rPr lang="es-ES" sz="1800" dirty="0">
                <a:effectLst/>
                <a:latin typeface="TimesNewRoman"/>
              </a:rPr>
              <a:t>multiplicación de actos médicos que sin duda pueden contribuir a una demora</a:t>
            </a:r>
          </a:p>
          <a:p>
            <a:r>
              <a:rPr lang="es-ES" sz="1800" dirty="0">
                <a:effectLst/>
                <a:latin typeface="TimesNewRoman"/>
              </a:rPr>
              <a:t>diagnóstico histológico y molecular del CP, así como la estadificación lo más precisa</a:t>
            </a:r>
          </a:p>
          <a:p>
            <a:r>
              <a:rPr lang="es-ES" sz="1800" dirty="0">
                <a:effectLst/>
                <a:latin typeface="TimesNewRoman"/>
              </a:rPr>
              <a:t>posible, por las implicaciones terapéuticas que conlleva.</a:t>
            </a:r>
          </a:p>
          <a:p>
            <a:r>
              <a:rPr lang="es-ES" sz="1800" dirty="0">
                <a:effectLst/>
                <a:latin typeface="TimesNewRoman"/>
              </a:rPr>
              <a:t>Para ello, es fundamental el trabajo multidisciplinar y coordinado, siendo el neumólogo</a:t>
            </a:r>
          </a:p>
          <a:p>
            <a:r>
              <a:rPr lang="es-ES" sz="1800" dirty="0">
                <a:effectLst/>
                <a:latin typeface="TimesNewRoman"/>
              </a:rPr>
              <a:t>la pieza clave en este proceso.</a:t>
            </a:r>
          </a:p>
          <a:p>
            <a:r>
              <a:rPr lang="es-ES" sz="1800" dirty="0">
                <a:effectLst/>
                <a:latin typeface="TimesNewRoman"/>
              </a:rPr>
              <a:t>La existencia de vías de comunicación ágiles y de protocolos en cada centro con</a:t>
            </a:r>
          </a:p>
          <a:p>
            <a:r>
              <a:rPr lang="es-ES" sz="1800" dirty="0">
                <a:effectLst/>
                <a:latin typeface="TimesNewRoman"/>
              </a:rPr>
              <a:t>acuerdos entre los servicios implicados, ayudan a evitar demoras en el diagnóstico y</a:t>
            </a:r>
          </a:p>
          <a:p>
            <a:r>
              <a:rPr lang="es-ES" sz="1800" dirty="0">
                <a:effectLst/>
                <a:latin typeface="TimesNewRoman"/>
              </a:rPr>
              <a:t>en estadificación del CP.</a:t>
            </a:r>
          </a:p>
          <a:p>
            <a:r>
              <a:rPr lang="es-ES" sz="1800" dirty="0">
                <a:effectLst/>
                <a:latin typeface="TimesNewRoman"/>
              </a:rPr>
              <a:t>Basadas en las recomendaciones y guías de práctica clínica, se publicó en 2006 y</a:t>
            </a:r>
          </a:p>
          <a:p>
            <a:r>
              <a:rPr lang="es-ES" sz="1800" dirty="0">
                <a:effectLst/>
                <a:latin typeface="TimesNewRoman"/>
              </a:rPr>
              <a:t>posteriormente en 2014 se actualizó el Proceso Asistencial Integrado CP SAS, donde</a:t>
            </a:r>
          </a:p>
          <a:p>
            <a:r>
              <a:rPr lang="es-ES" sz="1800" dirty="0">
                <a:effectLst/>
                <a:latin typeface="TimesNewRoman"/>
              </a:rPr>
              <a:t>se establece y estandariza la secuencia ideal de intervenciones en el proceso</a:t>
            </a:r>
          </a:p>
          <a:p>
            <a:r>
              <a:rPr lang="es-ES" sz="1800" dirty="0">
                <a:effectLst/>
                <a:latin typeface="TimesNewRoman"/>
              </a:rPr>
              <a:t>diagnóstico del CP y los indicadores de accesibilidad y calidad subsidiarios de análisis.</a:t>
            </a:r>
          </a:p>
          <a:p>
            <a:endParaRPr lang="es-ES" sz="1800" dirty="0">
              <a:effectLst/>
              <a:latin typeface="TimesNewRoman"/>
            </a:endParaRPr>
          </a:p>
          <a:p>
            <a:endParaRPr lang="es-ES" dirty="0"/>
          </a:p>
          <a:p>
            <a:r>
              <a:rPr lang="es-ES" sz="1800" dirty="0">
                <a:effectLst/>
                <a:latin typeface="TimesNewRoman,Bold"/>
              </a:rPr>
              <a:t>Material y </a:t>
            </a:r>
            <a:r>
              <a:rPr lang="es-ES" sz="1800" dirty="0" err="1">
                <a:effectLst/>
                <a:latin typeface="TimesNewRoman,Bold"/>
              </a:rPr>
              <a:t>métodos</a:t>
            </a:r>
            <a:r>
              <a:rPr lang="es-ES" sz="1800" dirty="0">
                <a:effectLst/>
                <a:latin typeface="TimesNewRoman,Bold"/>
              </a:rPr>
              <a:t> </a:t>
            </a:r>
            <a:endParaRPr lang="es-ES" dirty="0"/>
          </a:p>
          <a:p>
            <a:r>
              <a:rPr lang="es-ES" sz="1800" dirty="0">
                <a:effectLst/>
                <a:latin typeface="TimesNewRoman"/>
              </a:rPr>
              <a:t>Se trata de un estudio observacional y descriptivo de todos los pacientes derivados a la CAR-CP (1/1/24-15/10/24) y con </a:t>
            </a:r>
            <a:r>
              <a:rPr lang="es-ES" sz="1800" dirty="0" err="1">
                <a:effectLst/>
                <a:latin typeface="TimesNewRoman"/>
              </a:rPr>
              <a:t>diagnóstico</a:t>
            </a:r>
            <a:r>
              <a:rPr lang="es-ES" sz="1800" dirty="0">
                <a:effectLst/>
                <a:latin typeface="TimesNewRoman"/>
              </a:rPr>
              <a:t> confirmado de CP tras estudio realizado </a:t>
            </a:r>
            <a:r>
              <a:rPr lang="es-ES" sz="1800" dirty="0" err="1">
                <a:effectLst/>
                <a:latin typeface="TimesNewRoman"/>
              </a:rPr>
              <a:t>íntegramente</a:t>
            </a:r>
            <a:r>
              <a:rPr lang="es-ES" sz="1800" dirty="0">
                <a:effectLst/>
                <a:latin typeface="TimesNewRoman"/>
              </a:rPr>
              <a:t> de forma ambulatoria. Se registran fechas de </a:t>
            </a:r>
            <a:r>
              <a:rPr lang="es-ES" sz="1800" dirty="0" err="1">
                <a:effectLst/>
                <a:latin typeface="TimesNewRoman"/>
              </a:rPr>
              <a:t>derivación</a:t>
            </a:r>
            <a:r>
              <a:rPr lang="es-ES" sz="1800" dirty="0">
                <a:effectLst/>
                <a:latin typeface="TimesNewRoman"/>
              </a:rPr>
              <a:t> a especialistas, solicitud y </a:t>
            </a:r>
            <a:r>
              <a:rPr lang="es-ES" sz="1800" dirty="0" err="1">
                <a:effectLst/>
                <a:latin typeface="TimesNewRoman"/>
              </a:rPr>
              <a:t>realización</a:t>
            </a:r>
            <a:r>
              <a:rPr lang="es-ES" sz="1800" dirty="0">
                <a:effectLst/>
                <a:latin typeface="TimesNewRoman"/>
              </a:rPr>
              <a:t> de pruebas </a:t>
            </a:r>
            <a:r>
              <a:rPr lang="es-ES" sz="1800" dirty="0" err="1">
                <a:effectLst/>
                <a:latin typeface="TimesNewRoman"/>
              </a:rPr>
              <a:t>diagnósticas</a:t>
            </a:r>
            <a:r>
              <a:rPr lang="es-ES" sz="1800" dirty="0">
                <a:effectLst/>
                <a:latin typeface="TimesNewRoman"/>
              </a:rPr>
              <a:t>, de inicio de tratamiento e </a:t>
            </a:r>
            <a:r>
              <a:rPr lang="es-ES" sz="1800" dirty="0" err="1">
                <a:effectLst/>
                <a:latin typeface="TimesNewRoman"/>
              </a:rPr>
              <a:t>intervención</a:t>
            </a:r>
            <a:r>
              <a:rPr lang="es-ES" sz="1800" dirty="0">
                <a:effectLst/>
                <a:latin typeface="TimesNewRoman"/>
              </a:rPr>
              <a:t> </a:t>
            </a:r>
            <a:r>
              <a:rPr lang="es-ES" sz="1800" dirty="0" err="1">
                <a:effectLst/>
                <a:latin typeface="TimesNewRoman"/>
              </a:rPr>
              <a:t>quirúrgica</a:t>
            </a:r>
            <a:r>
              <a:rPr lang="es-ES" sz="1800" dirty="0">
                <a:effectLst/>
                <a:latin typeface="TimesNewRoman"/>
              </a:rPr>
              <a:t>. Se realiza </a:t>
            </a:r>
            <a:r>
              <a:rPr lang="es-ES" sz="1800" dirty="0" err="1">
                <a:effectLst/>
                <a:latin typeface="TimesNewRoman"/>
              </a:rPr>
              <a:t>análisis</a:t>
            </a:r>
            <a:r>
              <a:rPr lang="es-ES" sz="1800" dirty="0">
                <a:effectLst/>
                <a:latin typeface="TimesNewRoman"/>
              </a:rPr>
              <a:t> de tiempos de demora en base las recomendaciones del Proceso Asistencial Integrado </a:t>
            </a:r>
            <a:r>
              <a:rPr lang="es-ES" sz="1800" dirty="0" err="1">
                <a:effectLst/>
                <a:latin typeface="TimesNewRoman"/>
              </a:rPr>
              <a:t>Cáncer</a:t>
            </a:r>
            <a:r>
              <a:rPr lang="es-ES" sz="1800" dirty="0">
                <a:effectLst/>
                <a:latin typeface="TimesNewRoman"/>
              </a:rPr>
              <a:t> de </a:t>
            </a:r>
            <a:r>
              <a:rPr lang="es-ES" sz="1800" dirty="0" err="1">
                <a:effectLst/>
                <a:latin typeface="TimesNewRoman"/>
              </a:rPr>
              <a:t>Pulmón</a:t>
            </a:r>
            <a:r>
              <a:rPr lang="es-ES" sz="1800" dirty="0">
                <a:effectLst/>
                <a:latin typeface="TimesNewRoman"/>
              </a:rPr>
              <a:t> de la Junta de </a:t>
            </a:r>
            <a:r>
              <a:rPr lang="es-ES" sz="1800" dirty="0" err="1">
                <a:effectLst/>
                <a:latin typeface="TimesNewRoman"/>
              </a:rPr>
              <a:t>Andalucía</a:t>
            </a:r>
            <a:r>
              <a:rPr lang="es-ES" sz="1800" dirty="0">
                <a:effectLst/>
                <a:latin typeface="TimesNewRoman"/>
              </a:rPr>
              <a:t>, actualizado en 2024. </a:t>
            </a:r>
          </a:p>
          <a:p>
            <a:endParaRPr lang="es-ES" dirty="0"/>
          </a:p>
          <a:p>
            <a:r>
              <a:rPr lang="es-ES" sz="1800" dirty="0">
                <a:effectLst/>
                <a:latin typeface="TimesNewRoman,Bold"/>
              </a:rPr>
              <a:t>Resultados </a:t>
            </a:r>
            <a:endParaRPr lang="es-ES" dirty="0"/>
          </a:p>
          <a:p>
            <a:r>
              <a:rPr lang="es-ES" sz="1800" dirty="0">
                <a:effectLst/>
                <a:latin typeface="TimesNewRoman"/>
              </a:rPr>
              <a:t>Se evaluaron 353 pacientes remitidos a CAR- CP. En 131 pacientes se llegó al </a:t>
            </a:r>
            <a:r>
              <a:rPr lang="es-ES" sz="1800" dirty="0" err="1">
                <a:effectLst/>
                <a:latin typeface="TimesNewRoman"/>
              </a:rPr>
              <a:t>diagnóstico</a:t>
            </a:r>
            <a:r>
              <a:rPr lang="es-ES" sz="1800" dirty="0">
                <a:effectLst/>
                <a:latin typeface="TimesNewRoman"/>
              </a:rPr>
              <a:t> de CP tras realizar todo el estudio ambulatorio. El resto, 222 pacientes, fueron excluidos por no cumplir criterios de </a:t>
            </a:r>
            <a:r>
              <a:rPr lang="es-ES" sz="1800" dirty="0" err="1">
                <a:effectLst/>
                <a:latin typeface="TimesNewRoman"/>
              </a:rPr>
              <a:t>análisis</a:t>
            </a:r>
            <a:r>
              <a:rPr lang="es-ES" sz="1800" dirty="0">
                <a:effectLst/>
                <a:latin typeface="TimesNewRoman"/>
              </a:rPr>
              <a:t> (estudios realizados en </a:t>
            </a:r>
            <a:r>
              <a:rPr lang="es-ES" sz="1800" dirty="0" err="1">
                <a:effectLst/>
                <a:latin typeface="TimesNewRoman"/>
              </a:rPr>
              <a:t>ámbito</a:t>
            </a:r>
            <a:r>
              <a:rPr lang="es-ES" sz="1800" dirty="0">
                <a:effectLst/>
                <a:latin typeface="TimesNewRoman"/>
              </a:rPr>
              <a:t> privado o durante ingreso hospitalario, sospecha de CP con negativa del paciente a proseguir estudio o en los que se desestima por diferentes factores, </a:t>
            </a:r>
            <a:r>
              <a:rPr lang="es-ES" sz="1800" dirty="0" err="1">
                <a:effectLst/>
                <a:latin typeface="TimesNewRoman"/>
              </a:rPr>
              <a:t>nódulos</a:t>
            </a:r>
            <a:r>
              <a:rPr lang="es-ES" sz="1800" dirty="0">
                <a:effectLst/>
                <a:latin typeface="TimesNewRoman"/>
              </a:rPr>
              <a:t> pulmonares en seguimiento y pacientes que tras estudio presentan </a:t>
            </a:r>
            <a:r>
              <a:rPr lang="es-ES" sz="1800" dirty="0" err="1">
                <a:effectLst/>
                <a:latin typeface="TimesNewRoman"/>
              </a:rPr>
              <a:t>diagnóstico</a:t>
            </a:r>
            <a:r>
              <a:rPr lang="es-ES" sz="1800" dirty="0">
                <a:effectLst/>
                <a:latin typeface="TimesNewRoman"/>
              </a:rPr>
              <a:t> diferente al CP). De los 131 con CP confirmado, el 98.55 % fue atendido en CAR-CP en &lt;1 semana desde la solicitud de la </a:t>
            </a:r>
            <a:r>
              <a:rPr lang="es-ES" sz="1800" dirty="0" err="1">
                <a:effectLst/>
                <a:latin typeface="TimesNewRoman"/>
              </a:rPr>
              <a:t>valoración</a:t>
            </a:r>
            <a:r>
              <a:rPr lang="es-ES" sz="1800" dirty="0">
                <a:effectLst/>
                <a:latin typeface="TimesNewRoman"/>
              </a:rPr>
              <a:t>. En el 75.20% de los pacientes se consigue el </a:t>
            </a:r>
            <a:r>
              <a:rPr lang="es-ES" sz="1800" dirty="0" err="1">
                <a:effectLst/>
                <a:latin typeface="TimesNewRoman"/>
              </a:rPr>
              <a:t>diagnóstico</a:t>
            </a:r>
            <a:r>
              <a:rPr lang="es-ES" sz="1800" dirty="0">
                <a:effectLst/>
                <a:latin typeface="TimesNewRoman"/>
              </a:rPr>
              <a:t> definitivo de CP realizado en un plazo &lt;1 mes desde la primera </a:t>
            </a:r>
            <a:r>
              <a:rPr lang="es-ES" sz="1800" dirty="0" err="1">
                <a:effectLst/>
                <a:latin typeface="TimesNewRoman"/>
              </a:rPr>
              <a:t>valoración</a:t>
            </a:r>
            <a:r>
              <a:rPr lang="es-ES" sz="1800" dirty="0">
                <a:effectLst/>
                <a:latin typeface="TimesNewRoman"/>
              </a:rPr>
              <a:t> en la consulta. La demora media de la </a:t>
            </a:r>
            <a:r>
              <a:rPr lang="es-ES" sz="1800" dirty="0" err="1">
                <a:effectLst/>
                <a:latin typeface="TimesNewRoman"/>
              </a:rPr>
              <a:t>cirugía</a:t>
            </a:r>
            <a:r>
              <a:rPr lang="es-ES" sz="1800" dirty="0">
                <a:effectLst/>
                <a:latin typeface="TimesNewRoman"/>
              </a:rPr>
              <a:t> tras la consulta de </a:t>
            </a:r>
            <a:r>
              <a:rPr lang="es-ES" sz="1800" dirty="0" err="1">
                <a:effectLst/>
                <a:latin typeface="TimesNewRoman"/>
              </a:rPr>
              <a:t>Cirugía</a:t>
            </a:r>
            <a:r>
              <a:rPr lang="es-ES" sz="1800" dirty="0">
                <a:effectLst/>
                <a:latin typeface="TimesNewRoman"/>
              </a:rPr>
              <a:t> de </a:t>
            </a:r>
            <a:r>
              <a:rPr lang="es-ES" sz="1800" dirty="0" err="1">
                <a:effectLst/>
                <a:latin typeface="TimesNewRoman"/>
              </a:rPr>
              <a:t>Tórax</a:t>
            </a:r>
            <a:r>
              <a:rPr lang="es-ES" sz="1800" dirty="0">
                <a:effectLst/>
                <a:latin typeface="TimesNewRoman"/>
              </a:rPr>
              <a:t> fue de 20.39 </a:t>
            </a:r>
            <a:r>
              <a:rPr lang="es-ES" sz="1800" dirty="0" err="1">
                <a:effectLst/>
                <a:latin typeface="TimesNewRoman"/>
              </a:rPr>
              <a:t>días</a:t>
            </a:r>
            <a:r>
              <a:rPr lang="es-ES" sz="1800" dirty="0">
                <a:effectLst/>
                <a:latin typeface="TimesNewRoman"/>
              </a:rPr>
              <a:t>. La demora media en el inicio de tratamiento por parte de </a:t>
            </a:r>
            <a:r>
              <a:rPr lang="es-ES" sz="1800" dirty="0" err="1">
                <a:effectLst/>
                <a:latin typeface="TimesNewRoman"/>
              </a:rPr>
              <a:t>Oncología</a:t>
            </a:r>
            <a:r>
              <a:rPr lang="es-ES" sz="1800" dirty="0">
                <a:effectLst/>
                <a:latin typeface="TimesNewRoman"/>
              </a:rPr>
              <a:t> </a:t>
            </a:r>
            <a:r>
              <a:rPr lang="es-ES" sz="1800" dirty="0" err="1">
                <a:effectLst/>
                <a:latin typeface="TimesNewRoman"/>
              </a:rPr>
              <a:t>Médica</a:t>
            </a:r>
            <a:r>
              <a:rPr lang="es-ES" sz="1800" dirty="0">
                <a:effectLst/>
                <a:latin typeface="TimesNewRoman"/>
              </a:rPr>
              <a:t> desde la </a:t>
            </a:r>
            <a:r>
              <a:rPr lang="es-ES" sz="1800" dirty="0" err="1">
                <a:effectLst/>
                <a:latin typeface="TimesNewRoman"/>
              </a:rPr>
              <a:t>derivación</a:t>
            </a:r>
            <a:r>
              <a:rPr lang="es-ES" sz="1800" dirty="0">
                <a:effectLst/>
                <a:latin typeface="TimesNewRoman"/>
              </a:rPr>
              <a:t> de la CAR- CP fue de 15.70 </a:t>
            </a:r>
            <a:r>
              <a:rPr lang="es-ES" sz="1800" dirty="0" err="1">
                <a:effectLst/>
                <a:latin typeface="TimesNewRoman"/>
              </a:rPr>
              <a:t>días</a:t>
            </a:r>
            <a:r>
              <a:rPr lang="es-ES" sz="1800" dirty="0">
                <a:effectLst/>
                <a:latin typeface="TimesNewRoman"/>
              </a:rPr>
              <a:t>. </a:t>
            </a:r>
          </a:p>
          <a:p>
            <a:endParaRPr lang="es-ES" dirty="0"/>
          </a:p>
          <a:p>
            <a:r>
              <a:rPr lang="es-ES" sz="1800" dirty="0">
                <a:effectLst/>
                <a:latin typeface="TimesNewRoman,Bold"/>
              </a:rPr>
              <a:t>Conclusiones </a:t>
            </a:r>
            <a:endParaRPr lang="es-ES" dirty="0"/>
          </a:p>
          <a:p>
            <a:r>
              <a:rPr lang="es-ES" sz="1800" dirty="0">
                <a:effectLst/>
                <a:latin typeface="TimesNewRoman"/>
              </a:rPr>
              <a:t>En nuestro hospital, la CAR-CP permite realizar en un gran porcentaje de casos, todos los estudios de forma ambulatoria, con plazos </a:t>
            </a:r>
            <a:r>
              <a:rPr lang="es-ES" sz="1800" dirty="0" err="1">
                <a:effectLst/>
                <a:latin typeface="TimesNewRoman"/>
              </a:rPr>
              <a:t>diagnósticos</a:t>
            </a:r>
            <a:r>
              <a:rPr lang="es-ES" sz="1800" dirty="0">
                <a:effectLst/>
                <a:latin typeface="TimesNewRoman"/>
              </a:rPr>
              <a:t> y de tratamiento acordes con las recomendaciones. </a:t>
            </a:r>
            <a:endParaRPr lang="es-ES" dirty="0"/>
          </a:p>
          <a:p>
            <a:endParaRPr lang="es-ES" dirty="0"/>
          </a:p>
        </p:txBody>
      </p:sp>
      <p:sp>
        <p:nvSpPr>
          <p:cNvPr id="4" name="Marcador de número de diapositiva 3"/>
          <p:cNvSpPr>
            <a:spLocks noGrp="1"/>
          </p:cNvSpPr>
          <p:nvPr>
            <p:ph type="sldNum" sz="quarter" idx="5"/>
          </p:nvPr>
        </p:nvSpPr>
        <p:spPr/>
        <p:txBody>
          <a:bodyPr/>
          <a:lstStyle/>
          <a:p>
            <a:fld id="{84E5A870-3334-9443-86F3-6E448C9A472E}" type="slidenum">
              <a:rPr lang="es-ES" smtClean="0"/>
              <a:t>1</a:t>
            </a:fld>
            <a:endParaRPr lang="es-ES"/>
          </a:p>
        </p:txBody>
      </p:sp>
    </p:spTree>
    <p:extLst>
      <p:ext uri="{BB962C8B-B14F-4D97-AF65-F5344CB8AC3E}">
        <p14:creationId xmlns:p14="http://schemas.microsoft.com/office/powerpoint/2010/main" val="1202764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effectLst/>
                <a:latin typeface="TimesNewRoman"/>
              </a:rPr>
              <a:t>Se evaluaron 353 pacientes remitidos a CAR- CP. En 131 pacientes se llegó al </a:t>
            </a:r>
            <a:r>
              <a:rPr lang="es-ES" sz="1200" dirty="0" err="1">
                <a:effectLst/>
                <a:latin typeface="TimesNewRoman"/>
              </a:rPr>
              <a:t>diagnóstico</a:t>
            </a:r>
            <a:r>
              <a:rPr lang="es-ES" sz="1200" dirty="0">
                <a:effectLst/>
                <a:latin typeface="TimesNewRoman"/>
              </a:rPr>
              <a:t> de CP tras realizar todo el estudio ambulatorio. El resto, 222 pacientes, fueron excluidos por no cumplir criterios de </a:t>
            </a:r>
            <a:r>
              <a:rPr lang="es-ES" sz="1200" dirty="0" err="1">
                <a:effectLst/>
                <a:latin typeface="TimesNewRoman"/>
              </a:rPr>
              <a:t>análisis</a:t>
            </a:r>
            <a:r>
              <a:rPr lang="es-ES" sz="1200" dirty="0">
                <a:effectLst/>
                <a:latin typeface="TimesNewRoman"/>
              </a:rPr>
              <a:t> (estudios realizados en </a:t>
            </a:r>
            <a:r>
              <a:rPr lang="es-ES" sz="1200" dirty="0" err="1">
                <a:effectLst/>
                <a:latin typeface="TimesNewRoman"/>
              </a:rPr>
              <a:t>ámbito</a:t>
            </a:r>
            <a:r>
              <a:rPr lang="es-ES" sz="1200" dirty="0">
                <a:effectLst/>
                <a:latin typeface="TimesNewRoman"/>
              </a:rPr>
              <a:t> privado o durante ingreso hospitalario, sospecha de CP con negativa del paciente a proseguir estudio o en los que se desestima por diferentes factores, </a:t>
            </a:r>
            <a:r>
              <a:rPr lang="es-ES" sz="1200" dirty="0" err="1">
                <a:effectLst/>
                <a:latin typeface="TimesNewRoman"/>
              </a:rPr>
              <a:t>nódulos</a:t>
            </a:r>
            <a:r>
              <a:rPr lang="es-ES" sz="1200" dirty="0">
                <a:effectLst/>
                <a:latin typeface="TimesNewRoman"/>
              </a:rPr>
              <a:t> pulmonares en seguimiento y pacientes que tras estudio presentan </a:t>
            </a:r>
            <a:r>
              <a:rPr lang="es-ES" sz="1200" dirty="0" err="1">
                <a:effectLst/>
                <a:latin typeface="TimesNewRoman"/>
              </a:rPr>
              <a:t>diagnóstico</a:t>
            </a:r>
            <a:r>
              <a:rPr lang="es-ES" sz="1200" dirty="0">
                <a:effectLst/>
                <a:latin typeface="TimesNewRoman"/>
              </a:rPr>
              <a:t> diferente al CP). De los 131 con CP confirmado, el 98.55 % fue atendido en CAR-CP en &lt;1 semana desde la solicitud de la </a:t>
            </a:r>
            <a:r>
              <a:rPr lang="es-ES" sz="1200" dirty="0" err="1">
                <a:effectLst/>
                <a:latin typeface="TimesNewRoman"/>
              </a:rPr>
              <a:t>valoración</a:t>
            </a:r>
            <a:r>
              <a:rPr lang="es-ES" sz="1200" dirty="0">
                <a:effectLst/>
                <a:latin typeface="TimesNewRoman"/>
              </a:rPr>
              <a:t>. En el 75.20% de los pacientes se consigue el </a:t>
            </a:r>
            <a:r>
              <a:rPr lang="es-ES" sz="1200" dirty="0" err="1">
                <a:effectLst/>
                <a:latin typeface="TimesNewRoman"/>
              </a:rPr>
              <a:t>diagnóstico</a:t>
            </a:r>
            <a:r>
              <a:rPr lang="es-ES" sz="1200" dirty="0">
                <a:effectLst/>
                <a:latin typeface="TimesNewRoman"/>
              </a:rPr>
              <a:t> definitivo de CP realizado en un plazo &lt;1 mes desde la primera </a:t>
            </a:r>
            <a:r>
              <a:rPr lang="es-ES" sz="1200" dirty="0" err="1">
                <a:effectLst/>
                <a:latin typeface="TimesNewRoman"/>
              </a:rPr>
              <a:t>valoración</a:t>
            </a:r>
            <a:r>
              <a:rPr lang="es-ES" sz="1200" dirty="0">
                <a:effectLst/>
                <a:latin typeface="TimesNewRoman"/>
              </a:rPr>
              <a:t> en la consulta. La demora media de la </a:t>
            </a:r>
            <a:r>
              <a:rPr lang="es-ES" sz="1200" dirty="0" err="1">
                <a:effectLst/>
                <a:latin typeface="TimesNewRoman"/>
              </a:rPr>
              <a:t>cirugía</a:t>
            </a:r>
            <a:r>
              <a:rPr lang="es-ES" sz="1200" dirty="0">
                <a:effectLst/>
                <a:latin typeface="TimesNewRoman"/>
              </a:rPr>
              <a:t> tras la consulta de </a:t>
            </a:r>
            <a:r>
              <a:rPr lang="es-ES" sz="1200" dirty="0" err="1">
                <a:effectLst/>
                <a:latin typeface="TimesNewRoman"/>
              </a:rPr>
              <a:t>Cirugía</a:t>
            </a:r>
            <a:r>
              <a:rPr lang="es-ES" sz="1200" dirty="0">
                <a:effectLst/>
                <a:latin typeface="TimesNewRoman"/>
              </a:rPr>
              <a:t> de </a:t>
            </a:r>
            <a:r>
              <a:rPr lang="es-ES" sz="1200" dirty="0" err="1">
                <a:effectLst/>
                <a:latin typeface="TimesNewRoman"/>
              </a:rPr>
              <a:t>Tórax</a:t>
            </a:r>
            <a:r>
              <a:rPr lang="es-ES" sz="1200" dirty="0">
                <a:effectLst/>
                <a:latin typeface="TimesNewRoman"/>
              </a:rPr>
              <a:t> fue de 20.39 </a:t>
            </a:r>
            <a:r>
              <a:rPr lang="es-ES" sz="1200" dirty="0" err="1">
                <a:effectLst/>
                <a:latin typeface="TimesNewRoman"/>
              </a:rPr>
              <a:t>días</a:t>
            </a:r>
            <a:r>
              <a:rPr lang="es-ES" sz="1200" dirty="0">
                <a:effectLst/>
                <a:latin typeface="TimesNewRoman"/>
              </a:rPr>
              <a:t>. La demora media en el inicio de tratamiento por parte de </a:t>
            </a:r>
            <a:r>
              <a:rPr lang="es-ES" sz="1200" dirty="0" err="1">
                <a:effectLst/>
                <a:latin typeface="TimesNewRoman"/>
              </a:rPr>
              <a:t>Oncología</a:t>
            </a:r>
            <a:r>
              <a:rPr lang="es-ES" sz="1200" dirty="0">
                <a:effectLst/>
                <a:latin typeface="TimesNewRoman"/>
              </a:rPr>
              <a:t> </a:t>
            </a:r>
            <a:r>
              <a:rPr lang="es-ES" sz="1200" dirty="0" err="1">
                <a:effectLst/>
                <a:latin typeface="TimesNewRoman"/>
              </a:rPr>
              <a:t>Médica</a:t>
            </a:r>
            <a:r>
              <a:rPr lang="es-ES" sz="1200" dirty="0">
                <a:effectLst/>
                <a:latin typeface="TimesNewRoman"/>
              </a:rPr>
              <a:t> desde la </a:t>
            </a:r>
            <a:r>
              <a:rPr lang="es-ES" sz="1200" dirty="0" err="1">
                <a:effectLst/>
                <a:latin typeface="TimesNewRoman"/>
              </a:rPr>
              <a:t>derivación</a:t>
            </a:r>
            <a:r>
              <a:rPr lang="es-ES" sz="1200" dirty="0">
                <a:effectLst/>
                <a:latin typeface="TimesNewRoman"/>
              </a:rPr>
              <a:t> de la CAR- CP fue de 15.70 </a:t>
            </a:r>
            <a:r>
              <a:rPr lang="es-ES" sz="1200" dirty="0" err="1">
                <a:effectLst/>
                <a:latin typeface="TimesNewRoman"/>
              </a:rPr>
              <a:t>días</a:t>
            </a:r>
            <a:r>
              <a:rPr lang="es-ES" sz="1200" dirty="0">
                <a:effectLst/>
                <a:latin typeface="TimesNewRoman"/>
              </a:rPr>
              <a:t>. </a:t>
            </a:r>
          </a:p>
          <a:p>
            <a:endParaRPr lang="es-ES" dirty="0"/>
          </a:p>
          <a:p>
            <a:r>
              <a:rPr lang="es-ES" dirty="0"/>
              <a:t>Decir de palabra, casi un 70% corresponde a estadios avanzados o localmente avanzados (casi el 40% estadio IV, 30% estadio III). El resto, 7% estadio II y cerca del 25% estadio I.</a:t>
            </a:r>
          </a:p>
          <a:p>
            <a:endParaRPr lang="es-ES" dirty="0"/>
          </a:p>
          <a:p>
            <a:r>
              <a:rPr lang="es-ES" dirty="0"/>
              <a:t>todos los casos diagnosticados de CP en solo 51.56% , la decisión terapéutica se decidió en comité y que esto es debido al gran volumen de casos presentados por las diferentes especialidades integrantes del mismo, lo que hace inviable la presentación/discusión de todos los pacientes diagnosticados de CP. La selección de casos a presentar se basa fundamentalmente en planteamiento de abordaje diagnóstico, valoración opciones terapéuticas o la propia complejidad intrínseca del caso.</a:t>
            </a:r>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E5A870-3334-9443-86F3-6E448C9A472E}" type="slidenum">
              <a:rPr kumimoji="0" lang="es-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s-E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4239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549083-C1D2-DB7C-6F4E-4857F1E2CAD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B90E310-F49E-D8BF-924D-A8F9DE0878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C0EB8FF-F996-1DEB-7AE9-37EA1C755D8E}"/>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5" name="Marcador de pie de página 4">
            <a:extLst>
              <a:ext uri="{FF2B5EF4-FFF2-40B4-BE49-F238E27FC236}">
                <a16:creationId xmlns:a16="http://schemas.microsoft.com/office/drawing/2014/main" id="{3C828731-2BB8-FEAC-4F71-0B0B722A216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AD150F6-BB98-6E84-D000-DA6574522C19}"/>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2918208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D1F975-093C-6C0E-DA28-621B85679D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FE6511D-788C-F674-C55D-DCD9DCA4DD6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780B1B7-E8EA-EF6D-55B9-73C64F351DFE}"/>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5" name="Marcador de pie de página 4">
            <a:extLst>
              <a:ext uri="{FF2B5EF4-FFF2-40B4-BE49-F238E27FC236}">
                <a16:creationId xmlns:a16="http://schemas.microsoft.com/office/drawing/2014/main" id="{AD2C3B33-F4B2-CDE1-137F-63681E43741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8C511D5-501B-C3C3-B735-1AC5376D65B7}"/>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3510938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23EBB-FB71-C6DE-82EB-24F43A2846D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0C9523C-B19C-F540-D15C-6EA3A7088FB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824C67C-4C42-82F2-0C3F-416B54E2F746}"/>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5" name="Marcador de pie de página 4">
            <a:extLst>
              <a:ext uri="{FF2B5EF4-FFF2-40B4-BE49-F238E27FC236}">
                <a16:creationId xmlns:a16="http://schemas.microsoft.com/office/drawing/2014/main" id="{8EF74707-C896-48E6-246B-2A08EC7B0E4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67670F9-B054-E8E9-64B6-CD0D5C081FCC}"/>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4064342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DEE42D-0B71-4D29-ED47-02B8635ED0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DC88445-1A8D-5D79-E4A0-A173E4EDBAC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ACEA41A7-A40C-B95E-EF3D-215CC3213E8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2FECFA4F-B9B4-D99F-7202-674A18E0C9D0}"/>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6" name="Marcador de pie de página 5">
            <a:extLst>
              <a:ext uri="{FF2B5EF4-FFF2-40B4-BE49-F238E27FC236}">
                <a16:creationId xmlns:a16="http://schemas.microsoft.com/office/drawing/2014/main" id="{D9D074C7-6BE5-D34B-F153-A8E5B89419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6DF71EF-A287-B036-4071-1EC393DB1614}"/>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448368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E30D0C-7F8D-B759-C34E-4B7B2ABCBE8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903CD76-6650-229E-C909-72337F1F5C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96C8188-1B3B-6073-8D84-A0DF08A847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963BA96-5AF6-2F07-A224-94F3AEB1A5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08DB13F-B4FF-A95C-FF50-92709E3B335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FD406D5-71C7-CBFB-CADC-96C09928CB5D}"/>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8" name="Marcador de pie de página 7">
            <a:extLst>
              <a:ext uri="{FF2B5EF4-FFF2-40B4-BE49-F238E27FC236}">
                <a16:creationId xmlns:a16="http://schemas.microsoft.com/office/drawing/2014/main" id="{BF664C26-0394-75FA-E64E-9353486D6804}"/>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0BE213F-203F-C57F-7EE5-06BF75E32499}"/>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739037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A7FDEE-2062-D7BB-425D-07806E86677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00B0AC2F-1A29-552B-DF00-E253161BD658}"/>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4" name="Marcador de pie de página 3">
            <a:extLst>
              <a:ext uri="{FF2B5EF4-FFF2-40B4-BE49-F238E27FC236}">
                <a16:creationId xmlns:a16="http://schemas.microsoft.com/office/drawing/2014/main" id="{1B42EBC9-DFFA-9EF9-E9F7-CDF17D8993B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2FD1C52-04A1-C305-041E-A4AAB91F9AFD}"/>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2223864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A847877-583A-8703-30CD-A54BBBE2DD94}"/>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3" name="Marcador de pie de página 2">
            <a:extLst>
              <a:ext uri="{FF2B5EF4-FFF2-40B4-BE49-F238E27FC236}">
                <a16:creationId xmlns:a16="http://schemas.microsoft.com/office/drawing/2014/main" id="{5E90329D-4372-A32A-4286-3010E6C6C61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811C5A2-8987-9FCF-2F7D-B07A8245CD4F}"/>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1716072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0AC804-2115-0AC6-5BAD-1CD75A563AE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199D3C7-BBE1-877C-A67F-E946412AA0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1766774-51C9-4137-E722-20967FC58F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A3C9649-C3C4-79F6-A480-756C4C1372D6}"/>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6" name="Marcador de pie de página 5">
            <a:extLst>
              <a:ext uri="{FF2B5EF4-FFF2-40B4-BE49-F238E27FC236}">
                <a16:creationId xmlns:a16="http://schemas.microsoft.com/office/drawing/2014/main" id="{89E71619-399F-AB4F-04E3-F4661F62E27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2803BC-DA28-C3F2-6004-5642B57AA3BC}"/>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3240937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01780-0FE9-D17B-E12E-F3D58CBA9A84}"/>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CC59FBA-D9AB-3F4A-6B5D-9673F54CB86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FE1695-3AF1-2622-3254-E1ABB0B4CE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4C933E2F-4D74-0C74-EDCB-83DA66C979D6}"/>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6" name="Marcador de pie de página 5">
            <a:extLst>
              <a:ext uri="{FF2B5EF4-FFF2-40B4-BE49-F238E27FC236}">
                <a16:creationId xmlns:a16="http://schemas.microsoft.com/office/drawing/2014/main" id="{085395BF-FC39-845C-74B5-E29D8B72631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08FCC0A-2FBE-2815-B6AE-E9A19A94D9B1}"/>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2539215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028771-F193-AD93-7150-CB0EE2E913E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103466C7-E882-D1EC-B71F-00806789169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DA63D59-9415-1EE0-BF1D-F8BC2FF3375B}"/>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5" name="Marcador de pie de página 4">
            <a:extLst>
              <a:ext uri="{FF2B5EF4-FFF2-40B4-BE49-F238E27FC236}">
                <a16:creationId xmlns:a16="http://schemas.microsoft.com/office/drawing/2014/main" id="{11E951B3-6222-9107-8A5D-EE87BAC5BA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FCCA188-5120-F8C8-62E3-C6642644B80D}"/>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2059975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061EE99-DF26-136F-B5FF-7EABD8074686}"/>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9C65581-E4BA-8786-1C52-917FE02F29A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E97BD1-0FD7-98EC-A27C-8FEB86C67D34}"/>
              </a:ext>
            </a:extLst>
          </p:cNvPr>
          <p:cNvSpPr>
            <a:spLocks noGrp="1"/>
          </p:cNvSpPr>
          <p:nvPr>
            <p:ph type="dt" sz="half" idx="10"/>
          </p:nvPr>
        </p:nvSpPr>
        <p:spPr/>
        <p:txBody>
          <a:bodyPr/>
          <a:lstStyle/>
          <a:p>
            <a:fld id="{248362D7-459B-FA44-8D01-42DEA702D487}" type="datetimeFigureOut">
              <a:rPr lang="es-ES" smtClean="0"/>
              <a:t>3/3/25</a:t>
            </a:fld>
            <a:endParaRPr lang="es-ES"/>
          </a:p>
        </p:txBody>
      </p:sp>
      <p:sp>
        <p:nvSpPr>
          <p:cNvPr id="5" name="Marcador de pie de página 4">
            <a:extLst>
              <a:ext uri="{FF2B5EF4-FFF2-40B4-BE49-F238E27FC236}">
                <a16:creationId xmlns:a16="http://schemas.microsoft.com/office/drawing/2014/main" id="{3171A2C7-FD18-B545-D8DA-4C497B2D7AF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54273F3-516A-6237-83BD-8A07135FA51A}"/>
              </a:ext>
            </a:extLst>
          </p:cNvPr>
          <p:cNvSpPr>
            <a:spLocks noGrp="1"/>
          </p:cNvSpPr>
          <p:nvPr>
            <p:ph type="sldNum" sz="quarter" idx="12"/>
          </p:nvPr>
        </p:nvSpPr>
        <p:spPr/>
        <p:txBody>
          <a:bodyPr/>
          <a:lstStyle/>
          <a:p>
            <a:fld id="{4C87FCE7-F0DD-324E-B93E-3B6046C57FC7}" type="slidenum">
              <a:rPr lang="es-ES" smtClean="0"/>
              <a:t>‹Nº›</a:t>
            </a:fld>
            <a:endParaRPr lang="es-ES"/>
          </a:p>
        </p:txBody>
      </p:sp>
    </p:spTree>
    <p:extLst>
      <p:ext uri="{BB962C8B-B14F-4D97-AF65-F5344CB8AC3E}">
        <p14:creationId xmlns:p14="http://schemas.microsoft.com/office/powerpoint/2010/main" val="4220144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14400" y="2130426"/>
            <a:ext cx="103632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2759123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8253528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63084" y="4406901"/>
            <a:ext cx="10363200" cy="1362075"/>
          </a:xfrm>
        </p:spPr>
        <p:txBody>
          <a:bodyPr anchor="t"/>
          <a:lstStyle>
            <a:lvl1pPr algn="l">
              <a:defRPr sz="5333" b="1" cap="all"/>
            </a:lvl1pPr>
          </a:lstStyle>
          <a:p>
            <a:r>
              <a:rPr lang="es-ES"/>
              <a:t>Haga clic para modificar el estilo de título del patrón</a:t>
            </a:r>
          </a:p>
        </p:txBody>
      </p:sp>
      <p:sp>
        <p:nvSpPr>
          <p:cNvPr id="3" name="2 Marcador de texto"/>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13783263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455794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609600" y="274639"/>
            <a:ext cx="109728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s-ES"/>
              <a:t>Haga clic para modificar el estilo de texto del patrón</a:t>
            </a:r>
          </a:p>
        </p:txBody>
      </p:sp>
      <p:sp>
        <p:nvSpPr>
          <p:cNvPr id="4" name="3 Marcador de contenido"/>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s-ES"/>
              <a:t>Haga clic para modificar el estilo de texto del patrón</a:t>
            </a:r>
          </a:p>
        </p:txBody>
      </p:sp>
      <p:sp>
        <p:nvSpPr>
          <p:cNvPr id="6" name="5 Marcador de contenido"/>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33365270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202184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2071023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9602" y="273049"/>
            <a:ext cx="4011084" cy="1162051"/>
          </a:xfrm>
        </p:spPr>
        <p:txBody>
          <a:bodyPr anchor="b"/>
          <a:lstStyle>
            <a:lvl1pPr algn="l">
              <a:defRPr sz="2667" b="1"/>
            </a:lvl1pPr>
          </a:lstStyle>
          <a:p>
            <a:r>
              <a:rPr lang="es-ES"/>
              <a:t>Haga clic para modificar el estilo de título del patrón</a:t>
            </a:r>
          </a:p>
        </p:txBody>
      </p:sp>
      <p:sp>
        <p:nvSpPr>
          <p:cNvPr id="3" name="2 Marcador de contenido"/>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4573069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89717" y="4800600"/>
            <a:ext cx="7315200" cy="566739"/>
          </a:xfrm>
        </p:spPr>
        <p:txBody>
          <a:bodyPr anchor="b"/>
          <a:lstStyle>
            <a:lvl1pPr algn="l">
              <a:defRPr sz="2667" b="1"/>
            </a:lvl1pPr>
          </a:lstStyle>
          <a:p>
            <a:r>
              <a:rPr lang="es-ES"/>
              <a:t>Haga clic para modificar el estilo de título del patrón</a:t>
            </a:r>
          </a:p>
        </p:txBody>
      </p:sp>
      <p:sp>
        <p:nvSpPr>
          <p:cNvPr id="3" name="2 Marcador de posición de imagen"/>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s-ES"/>
          </a:p>
        </p:txBody>
      </p:sp>
      <p:sp>
        <p:nvSpPr>
          <p:cNvPr id="4" name="3 Marcador de texto"/>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2649619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12979311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839200" y="206374"/>
            <a:ext cx="2743200" cy="4387851"/>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609600" y="206374"/>
            <a:ext cx="8026400" cy="4387851"/>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3/3/25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extLst>
      <p:ext uri="{BB962C8B-B14F-4D97-AF65-F5344CB8AC3E}">
        <p14:creationId xmlns:p14="http://schemas.microsoft.com/office/powerpoint/2010/main" val="2966165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2FF6DC6D-F8C9-D163-8DE9-743CE059E2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46D25E9-0EA1-62B7-C019-18B32940A7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5524826-0427-AC2F-B6D6-5A31BEEA9F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8362D7-459B-FA44-8D01-42DEA702D487}" type="datetimeFigureOut">
              <a:rPr lang="es-ES" smtClean="0"/>
              <a:t>3/3/25</a:t>
            </a:fld>
            <a:endParaRPr lang="es-ES"/>
          </a:p>
        </p:txBody>
      </p:sp>
      <p:sp>
        <p:nvSpPr>
          <p:cNvPr id="5" name="Marcador de pie de página 4">
            <a:extLst>
              <a:ext uri="{FF2B5EF4-FFF2-40B4-BE49-F238E27FC236}">
                <a16:creationId xmlns:a16="http://schemas.microsoft.com/office/drawing/2014/main" id="{FF5191F0-7546-7286-23A0-486B747651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C2C7FD0A-F7C3-2692-E96A-B7CCBC8883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87FCE7-F0DD-324E-B93E-3B6046C57FC7}" type="slidenum">
              <a:rPr lang="es-ES" smtClean="0"/>
              <a:t>‹Nº›</a:t>
            </a:fld>
            <a:endParaRPr lang="es-ES"/>
          </a:p>
        </p:txBody>
      </p:sp>
    </p:spTree>
    <p:extLst>
      <p:ext uri="{BB962C8B-B14F-4D97-AF65-F5344CB8AC3E}">
        <p14:creationId xmlns:p14="http://schemas.microsoft.com/office/powerpoint/2010/main" val="2860923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B3797998-9048-4197-8B94-06E5B01BB0B8}" type="datetimeFigureOut">
              <a:rPr lang="es-ES" smtClean="0"/>
              <a:pPr/>
              <a:t>3/3/25</a:t>
            </a:fld>
            <a:endParaRPr lang="es-ES"/>
          </a:p>
        </p:txBody>
      </p:sp>
      <p:sp>
        <p:nvSpPr>
          <p:cNvPr id="5" name="4 Marcador de pie de página"/>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094B0F5F-5024-49B7-9CAD-3470FD1D7550}" type="slidenum">
              <a:rPr lang="es-ES" smtClean="0"/>
              <a:pPr/>
              <a:t>‹Nº›</a:t>
            </a:fld>
            <a:endParaRPr lang="es-ES"/>
          </a:p>
        </p:txBody>
      </p:sp>
    </p:spTree>
    <p:extLst>
      <p:ext uri="{BB962C8B-B14F-4D97-AF65-F5344CB8AC3E}">
        <p14:creationId xmlns:p14="http://schemas.microsoft.com/office/powerpoint/2010/main" val="3764890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s-E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diagramQuickStyle" Target="../diagrams/quickStyle2.xml"/><Relationship Id="rId3" Type="http://schemas.openxmlformats.org/officeDocument/2006/relationships/image" Target="../media/image2.png"/><Relationship Id="rId7" Type="http://schemas.openxmlformats.org/officeDocument/2006/relationships/diagramColors" Target="../diagrams/colors1.xml"/><Relationship Id="rId12" Type="http://schemas.openxmlformats.org/officeDocument/2006/relationships/diagramLayout" Target="../diagrams/layout2.xml"/><Relationship Id="rId17" Type="http://schemas.openxmlformats.org/officeDocument/2006/relationships/image" Target="../media/image6.png"/><Relationship Id="rId2" Type="http://schemas.openxmlformats.org/officeDocument/2006/relationships/notesSlide" Target="../notesSlides/notesSlide1.xml"/><Relationship Id="rId16"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diagramQuickStyle" Target="../diagrams/quickStyle1.xml"/><Relationship Id="rId11" Type="http://schemas.openxmlformats.org/officeDocument/2006/relationships/diagramData" Target="../diagrams/data2.xml"/><Relationship Id="rId5" Type="http://schemas.openxmlformats.org/officeDocument/2006/relationships/diagramLayout" Target="../diagrams/layout1.xml"/><Relationship Id="rId15" Type="http://schemas.microsoft.com/office/2007/relationships/diagramDrawing" Target="../diagrams/drawing2.xml"/><Relationship Id="rId10" Type="http://schemas.openxmlformats.org/officeDocument/2006/relationships/image" Target="../media/image4.png"/><Relationship Id="rId4" Type="http://schemas.openxmlformats.org/officeDocument/2006/relationships/diagramData" Target="../diagrams/data1.xml"/><Relationship Id="rId9" Type="http://schemas.openxmlformats.org/officeDocument/2006/relationships/image" Target="../media/image3.png"/><Relationship Id="rId14" Type="http://schemas.openxmlformats.org/officeDocument/2006/relationships/diagramColors" Target="../diagrams/colors2.xml"/></Relationships>
</file>

<file path=ppt/slides/_rels/slide2.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image" Target="../media/image2.png"/><Relationship Id="rId7" Type="http://schemas.openxmlformats.org/officeDocument/2006/relationships/image" Target="../media/image7.png"/><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chart" Target="../charts/chart3.xml"/><Relationship Id="rId11" Type="http://schemas.openxmlformats.org/officeDocument/2006/relationships/image" Target="../media/image10.png"/><Relationship Id="rId5" Type="http://schemas.openxmlformats.org/officeDocument/2006/relationships/chart" Target="../charts/chart2.xml"/><Relationship Id="rId10" Type="http://schemas.openxmlformats.org/officeDocument/2006/relationships/image" Target="../media/image9.png"/><Relationship Id="rId4" Type="http://schemas.openxmlformats.org/officeDocument/2006/relationships/chart" Target="../charts/chart1.xml"/><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CE306BCB-F8C5-AB38-10F4-4E9822127BB0}"/>
              </a:ext>
            </a:extLst>
          </p:cNvPr>
          <p:cNvSpPr txBox="1"/>
          <p:nvPr/>
        </p:nvSpPr>
        <p:spPr>
          <a:xfrm>
            <a:off x="2735627" y="278196"/>
            <a:ext cx="9121013" cy="748795"/>
          </a:xfrm>
          <a:prstGeom prst="rect">
            <a:avLst/>
          </a:prstGeom>
          <a:noFill/>
        </p:spPr>
        <p:txBody>
          <a:bodyPr wrap="square" rtlCol="0">
            <a:spAutoFit/>
          </a:bodyPr>
          <a:lstStyle/>
          <a:p>
            <a:pPr algn="ctr" defTabSz="1219170"/>
            <a:r>
              <a:rPr lang="es-ES" sz="2133" b="1" dirty="0">
                <a:solidFill>
                  <a:prstClr val="black"/>
                </a:solidFill>
                <a:latin typeface="Helvetica" pitchFamily="2" charset="0"/>
                <a:ea typeface="Apple Color Emoji" pitchFamily="2" charset="0"/>
                <a:cs typeface="Times New Roman" panose="02020603050405020304" pitchFamily="18" charset="0"/>
              </a:rPr>
              <a:t>Consulta de alta resolución de cáncer de pulmón </a:t>
            </a:r>
          </a:p>
          <a:p>
            <a:pPr algn="ctr" defTabSz="1219170"/>
            <a:r>
              <a:rPr lang="es-ES" sz="2133" b="1" dirty="0">
                <a:solidFill>
                  <a:prstClr val="black"/>
                </a:solidFill>
                <a:latin typeface="Helvetica" pitchFamily="2" charset="0"/>
                <a:ea typeface="Apple Color Emoji" pitchFamily="2" charset="0"/>
                <a:cs typeface="Times New Roman" panose="02020603050405020304" pitchFamily="18" charset="0"/>
              </a:rPr>
              <a:t>¿Nos ajustamos a los plazos?</a:t>
            </a:r>
          </a:p>
        </p:txBody>
      </p:sp>
      <p:cxnSp>
        <p:nvCxnSpPr>
          <p:cNvPr id="7" name="Conector recto 6">
            <a:extLst>
              <a:ext uri="{FF2B5EF4-FFF2-40B4-BE49-F238E27FC236}">
                <a16:creationId xmlns:a16="http://schemas.microsoft.com/office/drawing/2014/main" id="{FACFA043-B33A-3A28-16BB-3FAE1121821B}"/>
              </a:ext>
            </a:extLst>
          </p:cNvPr>
          <p:cNvCxnSpPr/>
          <p:nvPr/>
        </p:nvCxnSpPr>
        <p:spPr>
          <a:xfrm>
            <a:off x="2879643" y="1040348"/>
            <a:ext cx="8832981" cy="0"/>
          </a:xfrm>
          <a:prstGeom prst="line">
            <a:avLst/>
          </a:prstGeom>
        </p:spPr>
        <p:style>
          <a:lnRef idx="1">
            <a:schemeClr val="dk1"/>
          </a:lnRef>
          <a:fillRef idx="0">
            <a:schemeClr val="dk1"/>
          </a:fillRef>
          <a:effectRef idx="0">
            <a:schemeClr val="dk1"/>
          </a:effectRef>
          <a:fontRef idx="minor">
            <a:schemeClr val="tx1"/>
          </a:fontRef>
        </p:style>
      </p:cxnSp>
      <p:sp>
        <p:nvSpPr>
          <p:cNvPr id="8" name="CuadroTexto 7">
            <a:extLst>
              <a:ext uri="{FF2B5EF4-FFF2-40B4-BE49-F238E27FC236}">
                <a16:creationId xmlns:a16="http://schemas.microsoft.com/office/drawing/2014/main" id="{41F409F8-5FD7-D84A-925A-F483321B18F4}"/>
              </a:ext>
            </a:extLst>
          </p:cNvPr>
          <p:cNvSpPr txBox="1"/>
          <p:nvPr/>
        </p:nvSpPr>
        <p:spPr>
          <a:xfrm>
            <a:off x="4719947" y="1093800"/>
            <a:ext cx="5152373" cy="461665"/>
          </a:xfrm>
          <a:prstGeom prst="rect">
            <a:avLst/>
          </a:prstGeom>
          <a:noFill/>
        </p:spPr>
        <p:txBody>
          <a:bodyPr wrap="none" rtlCol="0">
            <a:spAutoFit/>
          </a:bodyPr>
          <a:lstStyle/>
          <a:p>
            <a:pPr algn="ctr" defTabSz="1219170"/>
            <a:r>
              <a:rPr lang="es-ES" sz="800" dirty="0">
                <a:solidFill>
                  <a:prstClr val="black"/>
                </a:solidFill>
                <a:latin typeface="Helvetica" pitchFamily="2" charset="0"/>
              </a:rPr>
              <a:t>M. </a:t>
            </a:r>
            <a:r>
              <a:rPr lang="es-ES" sz="800" dirty="0" err="1">
                <a:solidFill>
                  <a:prstClr val="black"/>
                </a:solidFill>
                <a:latin typeface="Helvetica" pitchFamily="2" charset="0"/>
              </a:rPr>
              <a:t>Aláez</a:t>
            </a:r>
            <a:r>
              <a:rPr lang="es-ES" sz="800" dirty="0">
                <a:solidFill>
                  <a:prstClr val="black"/>
                </a:solidFill>
                <a:latin typeface="Helvetica" pitchFamily="2" charset="0"/>
              </a:rPr>
              <a:t> Gómez</a:t>
            </a:r>
            <a:r>
              <a:rPr lang="es-ES" sz="800" baseline="30000" dirty="0">
                <a:solidFill>
                  <a:prstClr val="black"/>
                </a:solidFill>
                <a:latin typeface="Helvetica" pitchFamily="2" charset="0"/>
              </a:rPr>
              <a:t>1</a:t>
            </a:r>
            <a:r>
              <a:rPr lang="es-ES" sz="800" dirty="0">
                <a:solidFill>
                  <a:prstClr val="black"/>
                </a:solidFill>
                <a:latin typeface="Helvetica" pitchFamily="2" charset="0"/>
              </a:rPr>
              <a:t>, ME. </a:t>
            </a:r>
            <a:r>
              <a:rPr lang="es-ES" sz="800" dirty="0" err="1">
                <a:solidFill>
                  <a:prstClr val="black"/>
                </a:solidFill>
                <a:latin typeface="Helvetica" pitchFamily="2" charset="0"/>
              </a:rPr>
              <a:t>Solís</a:t>
            </a:r>
            <a:r>
              <a:rPr lang="es-ES" sz="800" dirty="0">
                <a:solidFill>
                  <a:prstClr val="black"/>
                </a:solidFill>
                <a:latin typeface="Helvetica" pitchFamily="2" charset="0"/>
              </a:rPr>
              <a:t> Serván</a:t>
            </a:r>
            <a:r>
              <a:rPr lang="es-ES" sz="800" baseline="30000" dirty="0">
                <a:solidFill>
                  <a:prstClr val="black"/>
                </a:solidFill>
                <a:latin typeface="Helvetica" pitchFamily="2" charset="0"/>
              </a:rPr>
              <a:t>1</a:t>
            </a:r>
            <a:r>
              <a:rPr lang="es-ES" sz="800" dirty="0">
                <a:solidFill>
                  <a:prstClr val="black"/>
                </a:solidFill>
                <a:latin typeface="Helvetica" pitchFamily="2" charset="0"/>
              </a:rPr>
              <a:t>, R. </a:t>
            </a:r>
            <a:r>
              <a:rPr lang="es-ES" sz="800" dirty="0" err="1">
                <a:solidFill>
                  <a:prstClr val="black"/>
                </a:solidFill>
                <a:latin typeface="Helvetica" pitchFamily="2" charset="0"/>
              </a:rPr>
              <a:t>Sánchez</a:t>
            </a:r>
            <a:r>
              <a:rPr lang="es-ES" sz="800" dirty="0">
                <a:solidFill>
                  <a:prstClr val="black"/>
                </a:solidFill>
                <a:latin typeface="Helvetica" pitchFamily="2" charset="0"/>
              </a:rPr>
              <a:t> Gil</a:t>
            </a:r>
            <a:r>
              <a:rPr lang="es-ES" sz="800" baseline="30000" dirty="0">
                <a:solidFill>
                  <a:prstClr val="black"/>
                </a:solidFill>
                <a:latin typeface="Helvetica" pitchFamily="2" charset="0"/>
              </a:rPr>
              <a:t>1</a:t>
            </a:r>
            <a:r>
              <a:rPr lang="es-ES" sz="800" dirty="0">
                <a:solidFill>
                  <a:prstClr val="black"/>
                </a:solidFill>
                <a:latin typeface="Helvetica" pitchFamily="2" charset="0"/>
              </a:rPr>
              <a:t>, B. Romero Romero</a:t>
            </a:r>
            <a:r>
              <a:rPr lang="es-ES" sz="800" baseline="30000" dirty="0">
                <a:solidFill>
                  <a:prstClr val="black"/>
                </a:solidFill>
                <a:latin typeface="Helvetica" pitchFamily="2" charset="0"/>
              </a:rPr>
              <a:t>1</a:t>
            </a:r>
            <a:r>
              <a:rPr lang="es-ES" sz="800" dirty="0">
                <a:solidFill>
                  <a:prstClr val="black"/>
                </a:solidFill>
                <a:latin typeface="Helvetica" pitchFamily="2" charset="0"/>
              </a:rPr>
              <a:t>, C. Olmedo Rivas</a:t>
            </a:r>
            <a:r>
              <a:rPr lang="es-ES" sz="800" baseline="30000" dirty="0">
                <a:solidFill>
                  <a:prstClr val="black"/>
                </a:solidFill>
                <a:latin typeface="Helvetica" pitchFamily="2" charset="0"/>
              </a:rPr>
              <a:t>1</a:t>
            </a:r>
            <a:endParaRPr lang="es-ES" sz="800" dirty="0">
              <a:solidFill>
                <a:prstClr val="black"/>
              </a:solidFill>
              <a:latin typeface="Helvetica" pitchFamily="2" charset="0"/>
            </a:endParaRPr>
          </a:p>
          <a:p>
            <a:pPr algn="ctr" defTabSz="1219170"/>
            <a:r>
              <a:rPr lang="es-ES" sz="800" dirty="0">
                <a:solidFill>
                  <a:prstClr val="black"/>
                </a:solidFill>
                <a:latin typeface="ArialMT"/>
              </a:rPr>
              <a:t> </a:t>
            </a:r>
            <a:endParaRPr lang="es-ES" sz="800" dirty="0">
              <a:solidFill>
                <a:prstClr val="black"/>
              </a:solidFill>
              <a:latin typeface="Calibri"/>
            </a:endParaRPr>
          </a:p>
          <a:p>
            <a:pPr algn="ctr" defTabSz="1219170"/>
            <a:r>
              <a:rPr lang="es-ES" sz="800" i="1" baseline="30000" dirty="0">
                <a:solidFill>
                  <a:prstClr val="black"/>
                </a:solidFill>
                <a:latin typeface="Arial" panose="020B0604020202020204" pitchFamily="34" charset="0"/>
              </a:rPr>
              <a:t>1 </a:t>
            </a:r>
            <a:r>
              <a:rPr lang="es-ES" sz="800" i="1" dirty="0">
                <a:solidFill>
                  <a:prstClr val="black"/>
                </a:solidFill>
                <a:latin typeface="Arial" panose="020B0604020202020204" pitchFamily="34" charset="0"/>
              </a:rPr>
              <a:t>Unidad </a:t>
            </a:r>
            <a:r>
              <a:rPr lang="es-ES" sz="800" i="1" dirty="0" err="1">
                <a:solidFill>
                  <a:prstClr val="black"/>
                </a:solidFill>
                <a:latin typeface="Arial" panose="020B0604020202020204" pitchFamily="34" charset="0"/>
              </a:rPr>
              <a:t>Médico</a:t>
            </a:r>
            <a:r>
              <a:rPr lang="es-ES" sz="800" i="1" dirty="0">
                <a:solidFill>
                  <a:prstClr val="black"/>
                </a:solidFill>
                <a:latin typeface="Arial" panose="020B0604020202020204" pitchFamily="34" charset="0"/>
              </a:rPr>
              <a:t> </a:t>
            </a:r>
            <a:r>
              <a:rPr lang="es-ES" sz="800" i="1" dirty="0" err="1">
                <a:solidFill>
                  <a:prstClr val="black"/>
                </a:solidFill>
                <a:latin typeface="Arial" panose="020B0604020202020204" pitchFamily="34" charset="0"/>
              </a:rPr>
              <a:t>Quirúrgica</a:t>
            </a:r>
            <a:r>
              <a:rPr lang="es-ES" sz="800" i="1" dirty="0">
                <a:solidFill>
                  <a:prstClr val="black"/>
                </a:solidFill>
                <a:latin typeface="Arial" panose="020B0604020202020204" pitchFamily="34" charset="0"/>
              </a:rPr>
              <a:t> de Enfermedades Respiratorias, Hospital Universitario Virgen del </a:t>
            </a:r>
            <a:r>
              <a:rPr lang="es-ES" sz="800" i="1" dirty="0" err="1">
                <a:solidFill>
                  <a:prstClr val="black"/>
                </a:solidFill>
                <a:latin typeface="Arial" panose="020B0604020202020204" pitchFamily="34" charset="0"/>
              </a:rPr>
              <a:t>Rocío</a:t>
            </a:r>
            <a:r>
              <a:rPr lang="es-ES" sz="800" i="1" dirty="0">
                <a:solidFill>
                  <a:prstClr val="black"/>
                </a:solidFill>
                <a:latin typeface="Arial" panose="020B0604020202020204" pitchFamily="34" charset="0"/>
              </a:rPr>
              <a:t>, Sevilla. </a:t>
            </a:r>
            <a:endParaRPr lang="es-ES" sz="800" dirty="0">
              <a:solidFill>
                <a:prstClr val="black"/>
              </a:solidFill>
              <a:latin typeface="Calibri"/>
            </a:endParaRPr>
          </a:p>
        </p:txBody>
      </p:sp>
      <p:pic>
        <p:nvPicPr>
          <p:cNvPr id="2" name="Picture 8" descr="Hospital Universitario Virgen del Rocio">
            <a:extLst>
              <a:ext uri="{FF2B5EF4-FFF2-40B4-BE49-F238E27FC236}">
                <a16:creationId xmlns:a16="http://schemas.microsoft.com/office/drawing/2014/main" id="{198BF813-5620-36C5-4EF2-986DC71BDE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82" y="5856538"/>
            <a:ext cx="1374972" cy="961146"/>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417EF92B-948F-3EF6-FA88-21542C673711}"/>
              </a:ext>
            </a:extLst>
          </p:cNvPr>
          <p:cNvSpPr txBox="1"/>
          <p:nvPr/>
        </p:nvSpPr>
        <p:spPr>
          <a:xfrm>
            <a:off x="1895153" y="2125707"/>
            <a:ext cx="1829347" cy="379656"/>
          </a:xfrm>
          <a:prstGeom prst="rect">
            <a:avLst/>
          </a:prstGeom>
          <a:noFill/>
          <a:ln w="9525">
            <a:solidFill>
              <a:schemeClr val="tx1"/>
            </a:solidFill>
            <a:prstDash val="dash"/>
          </a:ln>
        </p:spPr>
        <p:txBody>
          <a:bodyPr wrap="none" rtlCol="0">
            <a:spAutoFit/>
          </a:bodyPr>
          <a:lstStyle/>
          <a:p>
            <a:pPr algn="ctr" defTabSz="1219170"/>
            <a:r>
              <a:rPr lang="es-ES" sz="1867" b="1" dirty="0">
                <a:solidFill>
                  <a:prstClr val="black"/>
                </a:solidFill>
                <a:latin typeface="Helvetica" pitchFamily="2" charset="0"/>
              </a:rPr>
              <a:t> Introducción </a:t>
            </a:r>
          </a:p>
        </p:txBody>
      </p:sp>
      <p:sp>
        <p:nvSpPr>
          <p:cNvPr id="6" name="CuadroTexto 5">
            <a:extLst>
              <a:ext uri="{FF2B5EF4-FFF2-40B4-BE49-F238E27FC236}">
                <a16:creationId xmlns:a16="http://schemas.microsoft.com/office/drawing/2014/main" id="{8F365840-47C9-7886-6B28-68C40D3BFEC7}"/>
              </a:ext>
            </a:extLst>
          </p:cNvPr>
          <p:cNvSpPr txBox="1"/>
          <p:nvPr/>
        </p:nvSpPr>
        <p:spPr>
          <a:xfrm>
            <a:off x="7519901" y="2125707"/>
            <a:ext cx="2484976" cy="379656"/>
          </a:xfrm>
          <a:prstGeom prst="rect">
            <a:avLst/>
          </a:prstGeom>
          <a:noFill/>
          <a:ln w="9525">
            <a:solidFill>
              <a:schemeClr val="tx1"/>
            </a:solidFill>
            <a:prstDash val="dash"/>
          </a:ln>
        </p:spPr>
        <p:txBody>
          <a:bodyPr wrap="none" rtlCol="0">
            <a:spAutoFit/>
          </a:bodyPr>
          <a:lstStyle/>
          <a:p>
            <a:pPr algn="ctr" defTabSz="1219170"/>
            <a:r>
              <a:rPr lang="es-ES" sz="1867" b="1" dirty="0">
                <a:solidFill>
                  <a:prstClr val="black"/>
                </a:solidFill>
                <a:latin typeface="Helvetica" pitchFamily="2" charset="0"/>
              </a:rPr>
              <a:t> Material y métodos </a:t>
            </a:r>
          </a:p>
        </p:txBody>
      </p:sp>
      <p:cxnSp>
        <p:nvCxnSpPr>
          <p:cNvPr id="12" name="Conector recto 11">
            <a:extLst>
              <a:ext uri="{FF2B5EF4-FFF2-40B4-BE49-F238E27FC236}">
                <a16:creationId xmlns:a16="http://schemas.microsoft.com/office/drawing/2014/main" id="{33020847-2ECB-3710-EC68-29829D2F0C2D}"/>
              </a:ext>
            </a:extLst>
          </p:cNvPr>
          <p:cNvCxnSpPr>
            <a:cxnSpLocks/>
          </p:cNvCxnSpPr>
          <p:nvPr/>
        </p:nvCxnSpPr>
        <p:spPr>
          <a:xfrm flipV="1">
            <a:off x="5992250" y="2315535"/>
            <a:ext cx="0" cy="3577708"/>
          </a:xfrm>
          <a:prstGeom prst="line">
            <a:avLst/>
          </a:prstGeom>
        </p:spPr>
        <p:style>
          <a:lnRef idx="1">
            <a:schemeClr val="dk1"/>
          </a:lnRef>
          <a:fillRef idx="0">
            <a:schemeClr val="dk1"/>
          </a:fillRef>
          <a:effectRef idx="0">
            <a:schemeClr val="dk1"/>
          </a:effectRef>
          <a:fontRef idx="minor">
            <a:schemeClr val="tx1"/>
          </a:fontRef>
        </p:style>
      </p:cxnSp>
      <p:graphicFrame>
        <p:nvGraphicFramePr>
          <p:cNvPr id="14" name="Diagrama 13">
            <a:extLst>
              <a:ext uri="{FF2B5EF4-FFF2-40B4-BE49-F238E27FC236}">
                <a16:creationId xmlns:a16="http://schemas.microsoft.com/office/drawing/2014/main" id="{2F58C598-D59E-C5A3-5D3D-66252AE01623}"/>
              </a:ext>
            </a:extLst>
          </p:cNvPr>
          <p:cNvGraphicFramePr/>
          <p:nvPr>
            <p:extLst>
              <p:ext uri="{D42A27DB-BD31-4B8C-83A1-F6EECF244321}">
                <p14:modId xmlns:p14="http://schemas.microsoft.com/office/powerpoint/2010/main" val="3693036723"/>
              </p:ext>
            </p:extLst>
          </p:nvPr>
        </p:nvGraphicFramePr>
        <p:xfrm>
          <a:off x="421917" y="2100302"/>
          <a:ext cx="5193171" cy="21319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5" name="Imagen 14">
            <a:extLst>
              <a:ext uri="{FF2B5EF4-FFF2-40B4-BE49-F238E27FC236}">
                <a16:creationId xmlns:a16="http://schemas.microsoft.com/office/drawing/2014/main" id="{DE36AFB9-7DA9-8190-0132-FE047C05E6F4}"/>
              </a:ext>
            </a:extLst>
          </p:cNvPr>
          <p:cNvPicPr>
            <a:picLocks noChangeAspect="1"/>
          </p:cNvPicPr>
          <p:nvPr/>
        </p:nvPicPr>
        <p:blipFill>
          <a:blip r:embed="rId9"/>
          <a:stretch>
            <a:fillRect/>
          </a:stretch>
        </p:blipFill>
        <p:spPr>
          <a:xfrm>
            <a:off x="469698" y="5049284"/>
            <a:ext cx="626739" cy="660400"/>
          </a:xfrm>
          <a:prstGeom prst="rect">
            <a:avLst/>
          </a:prstGeom>
        </p:spPr>
      </p:pic>
      <p:pic>
        <p:nvPicPr>
          <p:cNvPr id="17" name="Imagen 16">
            <a:extLst>
              <a:ext uri="{FF2B5EF4-FFF2-40B4-BE49-F238E27FC236}">
                <a16:creationId xmlns:a16="http://schemas.microsoft.com/office/drawing/2014/main" id="{8A70515A-4E2F-0AFB-300D-76A570A9FD90}"/>
              </a:ext>
            </a:extLst>
          </p:cNvPr>
          <p:cNvPicPr>
            <a:picLocks noChangeAspect="1"/>
          </p:cNvPicPr>
          <p:nvPr/>
        </p:nvPicPr>
        <p:blipFill>
          <a:blip r:embed="rId10"/>
          <a:stretch>
            <a:fillRect/>
          </a:stretch>
        </p:blipFill>
        <p:spPr>
          <a:xfrm flipH="1">
            <a:off x="2408876" y="3712578"/>
            <a:ext cx="823662" cy="8236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CuadroTexto 17">
            <a:extLst>
              <a:ext uri="{FF2B5EF4-FFF2-40B4-BE49-F238E27FC236}">
                <a16:creationId xmlns:a16="http://schemas.microsoft.com/office/drawing/2014/main" id="{AAE7912B-F5B6-C759-2967-13E42407ECD9}"/>
              </a:ext>
            </a:extLst>
          </p:cNvPr>
          <p:cNvSpPr txBox="1"/>
          <p:nvPr/>
        </p:nvSpPr>
        <p:spPr>
          <a:xfrm>
            <a:off x="585173" y="3965998"/>
            <a:ext cx="1473480" cy="338554"/>
          </a:xfrm>
          <a:prstGeom prst="rect">
            <a:avLst/>
          </a:prstGeom>
          <a:noFill/>
        </p:spPr>
        <p:txBody>
          <a:bodyPr wrap="none" rtlCol="0">
            <a:spAutoFit/>
          </a:bodyPr>
          <a:lstStyle/>
          <a:p>
            <a:r>
              <a:rPr lang="es-ES" sz="1600" dirty="0">
                <a:latin typeface="Helvetica" pitchFamily="2" charset="0"/>
              </a:rPr>
              <a:t>Guías clínicas</a:t>
            </a:r>
          </a:p>
        </p:txBody>
      </p:sp>
      <p:sp>
        <p:nvSpPr>
          <p:cNvPr id="19" name="CuadroTexto 18">
            <a:extLst>
              <a:ext uri="{FF2B5EF4-FFF2-40B4-BE49-F238E27FC236}">
                <a16:creationId xmlns:a16="http://schemas.microsoft.com/office/drawing/2014/main" id="{E261CCCF-57D7-6C1C-B8D2-81BEFBD4A604}"/>
              </a:ext>
            </a:extLst>
          </p:cNvPr>
          <p:cNvSpPr txBox="1"/>
          <p:nvPr/>
        </p:nvSpPr>
        <p:spPr>
          <a:xfrm>
            <a:off x="3582761" y="3965998"/>
            <a:ext cx="1880643" cy="338554"/>
          </a:xfrm>
          <a:prstGeom prst="rect">
            <a:avLst/>
          </a:prstGeom>
          <a:noFill/>
        </p:spPr>
        <p:txBody>
          <a:bodyPr wrap="none" rtlCol="0">
            <a:spAutoFit/>
          </a:bodyPr>
          <a:lstStyle/>
          <a:p>
            <a:r>
              <a:rPr lang="es-ES" sz="1600" dirty="0">
                <a:latin typeface="Helvetica" pitchFamily="2" charset="0"/>
              </a:rPr>
              <a:t>Recomendaciones</a:t>
            </a:r>
          </a:p>
        </p:txBody>
      </p:sp>
      <p:sp>
        <p:nvSpPr>
          <p:cNvPr id="20" name="CuadroTexto 19">
            <a:extLst>
              <a:ext uri="{FF2B5EF4-FFF2-40B4-BE49-F238E27FC236}">
                <a16:creationId xmlns:a16="http://schemas.microsoft.com/office/drawing/2014/main" id="{DA3C9EDE-426F-6BF3-796D-52DAD49548C6}"/>
              </a:ext>
            </a:extLst>
          </p:cNvPr>
          <p:cNvSpPr txBox="1"/>
          <p:nvPr/>
        </p:nvSpPr>
        <p:spPr>
          <a:xfrm>
            <a:off x="1096437" y="4902431"/>
            <a:ext cx="4141490" cy="954107"/>
          </a:xfrm>
          <a:prstGeom prst="rect">
            <a:avLst/>
          </a:prstGeom>
          <a:noFill/>
        </p:spPr>
        <p:txBody>
          <a:bodyPr wrap="square" rtlCol="0">
            <a:spAutoFit/>
          </a:bodyPr>
          <a:lstStyle/>
          <a:p>
            <a:pPr algn="ctr"/>
            <a:r>
              <a:rPr lang="es-ES" sz="1400" b="1" dirty="0">
                <a:latin typeface="Helvetica" pitchFamily="2" charset="0"/>
              </a:rPr>
              <a:t>Evaluar</a:t>
            </a:r>
            <a:r>
              <a:rPr lang="es-ES" sz="1400" dirty="0">
                <a:latin typeface="Helvetica" pitchFamily="2" charset="0"/>
              </a:rPr>
              <a:t> los resultados, obtenidos en nuestra </a:t>
            </a:r>
            <a:r>
              <a:rPr lang="es-ES" sz="1400" b="1" dirty="0">
                <a:latin typeface="Helvetica" pitchFamily="2" charset="0"/>
              </a:rPr>
              <a:t>consulta de alta resolución </a:t>
            </a:r>
            <a:r>
              <a:rPr lang="es-ES" sz="1400" dirty="0">
                <a:latin typeface="Helvetica" pitchFamily="2" charset="0"/>
              </a:rPr>
              <a:t>(CAR-CP), en tiempos de </a:t>
            </a:r>
            <a:r>
              <a:rPr lang="es-ES" sz="1400" b="1" dirty="0">
                <a:latin typeface="Helvetica" pitchFamily="2" charset="0"/>
              </a:rPr>
              <a:t>demora diagnóstica</a:t>
            </a:r>
            <a:r>
              <a:rPr lang="es-ES" sz="1400" dirty="0">
                <a:latin typeface="Helvetica" pitchFamily="2" charset="0"/>
              </a:rPr>
              <a:t>, </a:t>
            </a:r>
            <a:r>
              <a:rPr lang="es-ES" sz="1400" b="1" dirty="0">
                <a:latin typeface="Helvetica" pitchFamily="2" charset="0"/>
              </a:rPr>
              <a:t>terapéutica</a:t>
            </a:r>
            <a:r>
              <a:rPr lang="es-ES" sz="1400" dirty="0">
                <a:latin typeface="Helvetica" pitchFamily="2" charset="0"/>
              </a:rPr>
              <a:t> y adecuación a los </a:t>
            </a:r>
            <a:r>
              <a:rPr lang="es-ES" sz="1400" b="1" dirty="0">
                <a:latin typeface="Helvetica" pitchFamily="2" charset="0"/>
              </a:rPr>
              <a:t>plazos recomendados </a:t>
            </a:r>
          </a:p>
        </p:txBody>
      </p:sp>
      <p:sp>
        <p:nvSpPr>
          <p:cNvPr id="22" name="CuadroTexto 21">
            <a:extLst>
              <a:ext uri="{FF2B5EF4-FFF2-40B4-BE49-F238E27FC236}">
                <a16:creationId xmlns:a16="http://schemas.microsoft.com/office/drawing/2014/main" id="{AF103F8E-A53C-3948-DFA6-8D3672DF12CD}"/>
              </a:ext>
            </a:extLst>
          </p:cNvPr>
          <p:cNvSpPr txBox="1"/>
          <p:nvPr/>
        </p:nvSpPr>
        <p:spPr>
          <a:xfrm>
            <a:off x="6469936" y="2732560"/>
            <a:ext cx="5240537"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es-ES" sz="1400" dirty="0">
                <a:latin typeface="Helvetica" pitchFamily="2" charset="0"/>
              </a:rPr>
              <a:t>Estudio </a:t>
            </a:r>
            <a:r>
              <a:rPr lang="es-ES" sz="1400" b="1" dirty="0">
                <a:latin typeface="Helvetica" pitchFamily="2" charset="0"/>
              </a:rPr>
              <a:t>observacional</a:t>
            </a:r>
            <a:r>
              <a:rPr lang="es-ES" sz="1400" dirty="0">
                <a:latin typeface="Helvetica" pitchFamily="2" charset="0"/>
              </a:rPr>
              <a:t>, </a:t>
            </a:r>
            <a:r>
              <a:rPr lang="es-ES" sz="1400" b="1" dirty="0">
                <a:latin typeface="Helvetica" pitchFamily="2" charset="0"/>
              </a:rPr>
              <a:t>retrospectivo</a:t>
            </a:r>
            <a:r>
              <a:rPr lang="es-ES" sz="1400" dirty="0">
                <a:latin typeface="Helvetica" pitchFamily="2" charset="0"/>
              </a:rPr>
              <a:t> y </a:t>
            </a:r>
            <a:r>
              <a:rPr lang="es-ES" sz="1400" b="1" dirty="0">
                <a:latin typeface="Helvetica" pitchFamily="2" charset="0"/>
              </a:rPr>
              <a:t>descriptivo</a:t>
            </a:r>
            <a:r>
              <a:rPr lang="es-ES" sz="1400" dirty="0">
                <a:latin typeface="Helvetica" pitchFamily="2" charset="0"/>
              </a:rPr>
              <a:t>. N = 353  </a:t>
            </a:r>
            <a:endParaRPr lang="es-ES" sz="1400" b="1" dirty="0">
              <a:latin typeface="Helvetica" pitchFamily="2" charset="0"/>
            </a:endParaRPr>
          </a:p>
        </p:txBody>
      </p:sp>
      <p:sp>
        <p:nvSpPr>
          <p:cNvPr id="23" name="CuadroTexto 22">
            <a:extLst>
              <a:ext uri="{FF2B5EF4-FFF2-40B4-BE49-F238E27FC236}">
                <a16:creationId xmlns:a16="http://schemas.microsoft.com/office/drawing/2014/main" id="{2595FCDA-4A15-0668-9B6C-EDA042234B3F}"/>
              </a:ext>
            </a:extLst>
          </p:cNvPr>
          <p:cNvSpPr txBox="1"/>
          <p:nvPr/>
        </p:nvSpPr>
        <p:spPr>
          <a:xfrm>
            <a:off x="7802030" y="3045852"/>
            <a:ext cx="2489784" cy="261610"/>
          </a:xfrm>
          <a:prstGeom prst="rect">
            <a:avLst/>
          </a:prstGeom>
          <a:noFill/>
        </p:spPr>
        <p:txBody>
          <a:bodyPr wrap="none" rtlCol="0">
            <a:spAutoFit/>
          </a:bodyPr>
          <a:lstStyle/>
          <a:p>
            <a:r>
              <a:rPr lang="es-ES" sz="1100" dirty="0">
                <a:latin typeface="Helvetica" pitchFamily="2" charset="0"/>
              </a:rPr>
              <a:t>1 de Enero 2024 </a:t>
            </a:r>
            <a:r>
              <a:rPr lang="es-ES" sz="1100" dirty="0">
                <a:latin typeface="Helvetica" pitchFamily="2" charset="0"/>
                <a:sym typeface="Wingdings" pitchFamily="2" charset="2"/>
              </a:rPr>
              <a:t> 15 Octubre 2024</a:t>
            </a:r>
            <a:endParaRPr lang="es-ES" sz="1100" dirty="0">
              <a:latin typeface="Helvetica" pitchFamily="2" charset="0"/>
            </a:endParaRPr>
          </a:p>
        </p:txBody>
      </p:sp>
      <p:sp>
        <p:nvSpPr>
          <p:cNvPr id="25" name="CuadroTexto 24">
            <a:extLst>
              <a:ext uri="{FF2B5EF4-FFF2-40B4-BE49-F238E27FC236}">
                <a16:creationId xmlns:a16="http://schemas.microsoft.com/office/drawing/2014/main" id="{21CE680E-5388-84E8-3FBE-D37DDBE6B901}"/>
              </a:ext>
            </a:extLst>
          </p:cNvPr>
          <p:cNvSpPr txBox="1"/>
          <p:nvPr/>
        </p:nvSpPr>
        <p:spPr>
          <a:xfrm>
            <a:off x="7337858" y="3869972"/>
            <a:ext cx="1083951" cy="338554"/>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r>
              <a:rPr lang="es-ES" sz="1600" dirty="0">
                <a:latin typeface="Helvetica" pitchFamily="2" charset="0"/>
              </a:rPr>
              <a:t>CAR - CP</a:t>
            </a:r>
          </a:p>
        </p:txBody>
      </p:sp>
      <p:sp>
        <p:nvSpPr>
          <p:cNvPr id="28" name="CuadroTexto 27">
            <a:extLst>
              <a:ext uri="{FF2B5EF4-FFF2-40B4-BE49-F238E27FC236}">
                <a16:creationId xmlns:a16="http://schemas.microsoft.com/office/drawing/2014/main" id="{4B11DAA8-16AC-D18F-E735-6DB226F8E99B}"/>
              </a:ext>
            </a:extLst>
          </p:cNvPr>
          <p:cNvSpPr txBox="1"/>
          <p:nvPr/>
        </p:nvSpPr>
        <p:spPr>
          <a:xfrm>
            <a:off x="8887047" y="3634181"/>
            <a:ext cx="1669047" cy="307777"/>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r>
              <a:rPr lang="es-ES" sz="1400" dirty="0">
                <a:latin typeface="Helvetica" pitchFamily="2" charset="0"/>
              </a:rPr>
              <a:t>Diagnóstico de CP</a:t>
            </a:r>
          </a:p>
        </p:txBody>
      </p:sp>
      <p:sp>
        <p:nvSpPr>
          <p:cNvPr id="30" name="Abrir llave 29">
            <a:extLst>
              <a:ext uri="{FF2B5EF4-FFF2-40B4-BE49-F238E27FC236}">
                <a16:creationId xmlns:a16="http://schemas.microsoft.com/office/drawing/2014/main" id="{66F67DC9-EFD0-E6A8-200B-CC7E9D3FBAB0}"/>
              </a:ext>
            </a:extLst>
          </p:cNvPr>
          <p:cNvSpPr/>
          <p:nvPr/>
        </p:nvSpPr>
        <p:spPr>
          <a:xfrm>
            <a:off x="8567179" y="3495156"/>
            <a:ext cx="307620" cy="108818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31" name="CuadroTexto 30">
            <a:extLst>
              <a:ext uri="{FF2B5EF4-FFF2-40B4-BE49-F238E27FC236}">
                <a16:creationId xmlns:a16="http://schemas.microsoft.com/office/drawing/2014/main" id="{C2DB0034-754A-15CF-90D1-56BCAFFB31B2}"/>
              </a:ext>
            </a:extLst>
          </p:cNvPr>
          <p:cNvSpPr txBox="1"/>
          <p:nvPr/>
        </p:nvSpPr>
        <p:spPr>
          <a:xfrm>
            <a:off x="8887047" y="4083252"/>
            <a:ext cx="2222083" cy="307777"/>
          </a:xfrm>
          <a:prstGeom prst="rect">
            <a:avLst/>
          </a:prstGeom>
          <a:noFill/>
        </p:spPr>
        <p:txBody>
          <a:bodyPr wrap="none" rtlCol="0">
            <a:spAutoFit/>
          </a:bodyPr>
          <a:lstStyle/>
          <a:p>
            <a:r>
              <a:rPr lang="es-ES" sz="1400" dirty="0">
                <a:latin typeface="Helvetica" pitchFamily="2" charset="0"/>
              </a:rPr>
              <a:t>Íntegramente ambulatorio</a:t>
            </a:r>
          </a:p>
        </p:txBody>
      </p:sp>
      <p:graphicFrame>
        <p:nvGraphicFramePr>
          <p:cNvPr id="32" name="Diagrama 31">
            <a:extLst>
              <a:ext uri="{FF2B5EF4-FFF2-40B4-BE49-F238E27FC236}">
                <a16:creationId xmlns:a16="http://schemas.microsoft.com/office/drawing/2014/main" id="{64307BB4-F2B5-FA8E-8A33-6808B8D20F35}"/>
              </a:ext>
            </a:extLst>
          </p:cNvPr>
          <p:cNvGraphicFramePr/>
          <p:nvPr>
            <p:extLst>
              <p:ext uri="{D42A27DB-BD31-4B8C-83A1-F6EECF244321}">
                <p14:modId xmlns:p14="http://schemas.microsoft.com/office/powerpoint/2010/main" val="3628096979"/>
              </p:ext>
            </p:extLst>
          </p:nvPr>
        </p:nvGraphicFramePr>
        <p:xfrm>
          <a:off x="6521097" y="4455292"/>
          <a:ext cx="4645982" cy="1311781"/>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34" name="Imagen 33">
            <a:extLst>
              <a:ext uri="{FF2B5EF4-FFF2-40B4-BE49-F238E27FC236}">
                <a16:creationId xmlns:a16="http://schemas.microsoft.com/office/drawing/2014/main" id="{11B57655-E9DE-E8CA-1C7A-5AAE65F1C596}"/>
              </a:ext>
            </a:extLst>
          </p:cNvPr>
          <p:cNvPicPr>
            <a:picLocks noChangeAspect="1"/>
          </p:cNvPicPr>
          <p:nvPr/>
        </p:nvPicPr>
        <p:blipFill>
          <a:blip r:embed="rId16"/>
          <a:stretch>
            <a:fillRect/>
          </a:stretch>
        </p:blipFill>
        <p:spPr>
          <a:xfrm>
            <a:off x="7422540" y="5759961"/>
            <a:ext cx="1463264" cy="722543"/>
          </a:xfrm>
          <a:prstGeom prst="rect">
            <a:avLst/>
          </a:prstGeom>
        </p:spPr>
      </p:pic>
      <p:pic>
        <p:nvPicPr>
          <p:cNvPr id="36" name="Imagen 35">
            <a:extLst>
              <a:ext uri="{FF2B5EF4-FFF2-40B4-BE49-F238E27FC236}">
                <a16:creationId xmlns:a16="http://schemas.microsoft.com/office/drawing/2014/main" id="{D98C421D-6B34-12F7-8668-6440C4ED8BD6}"/>
              </a:ext>
            </a:extLst>
          </p:cNvPr>
          <p:cNvPicPr>
            <a:picLocks noChangeAspect="1"/>
          </p:cNvPicPr>
          <p:nvPr/>
        </p:nvPicPr>
        <p:blipFill>
          <a:blip r:embed="rId17"/>
          <a:stretch>
            <a:fillRect/>
          </a:stretch>
        </p:blipFill>
        <p:spPr>
          <a:xfrm>
            <a:off x="9045051" y="5831336"/>
            <a:ext cx="1044507" cy="700250"/>
          </a:xfrm>
          <a:prstGeom prst="rect">
            <a:avLst/>
          </a:prstGeom>
        </p:spPr>
      </p:pic>
    </p:spTree>
    <p:extLst>
      <p:ext uri="{BB962C8B-B14F-4D97-AF65-F5344CB8AC3E}">
        <p14:creationId xmlns:p14="http://schemas.microsoft.com/office/powerpoint/2010/main" val="26969087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CuadroTexto 42">
            <a:extLst>
              <a:ext uri="{FF2B5EF4-FFF2-40B4-BE49-F238E27FC236}">
                <a16:creationId xmlns:a16="http://schemas.microsoft.com/office/drawing/2014/main" id="{3CB1050F-8CF3-ED94-13B2-1F29D27EA556}"/>
              </a:ext>
            </a:extLst>
          </p:cNvPr>
          <p:cNvSpPr txBox="1"/>
          <p:nvPr/>
        </p:nvSpPr>
        <p:spPr>
          <a:xfrm>
            <a:off x="4521910" y="4611467"/>
            <a:ext cx="4827451" cy="2192117"/>
          </a:xfrm>
          <a:prstGeom prst="rect">
            <a:avLst/>
          </a:prstGeom>
          <a:noFill/>
          <a:ln w="2857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C0504D"/>
              </a:solidFill>
              <a:effectLst/>
              <a:uLnTx/>
              <a:uFillTx/>
              <a:latin typeface="Calibri"/>
              <a:ea typeface="+mn-ea"/>
              <a:cs typeface="+mn-cs"/>
            </a:endParaRPr>
          </a:p>
        </p:txBody>
      </p:sp>
      <p:sp>
        <p:nvSpPr>
          <p:cNvPr id="4" name="CuadroTexto 3">
            <a:extLst>
              <a:ext uri="{FF2B5EF4-FFF2-40B4-BE49-F238E27FC236}">
                <a16:creationId xmlns:a16="http://schemas.microsoft.com/office/drawing/2014/main" id="{CE306BCB-F8C5-AB38-10F4-4E9822127BB0}"/>
              </a:ext>
            </a:extLst>
          </p:cNvPr>
          <p:cNvSpPr txBox="1"/>
          <p:nvPr/>
        </p:nvSpPr>
        <p:spPr>
          <a:xfrm>
            <a:off x="2735627" y="278196"/>
            <a:ext cx="9121013" cy="748795"/>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s-ES" sz="2133" b="1" i="0" u="none" strike="noStrike" kern="1200" cap="none" spc="0" normalizeH="0" baseline="0" noProof="0" dirty="0">
                <a:ln>
                  <a:noFill/>
                </a:ln>
                <a:solidFill>
                  <a:prstClr val="black"/>
                </a:solidFill>
                <a:effectLst/>
                <a:uLnTx/>
                <a:uFillTx/>
                <a:latin typeface="Helvetica" pitchFamily="2" charset="0"/>
                <a:ea typeface="Apple Color Emoji" pitchFamily="2" charset="0"/>
                <a:cs typeface="Times New Roman" panose="02020603050405020304" pitchFamily="18" charset="0"/>
              </a:rPr>
              <a:t>Consulta de alta resolución de cáncer de pulmón </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s-ES" sz="2133" b="1" i="0" u="none" strike="noStrike" kern="1200" cap="none" spc="0" normalizeH="0" baseline="0" noProof="0" dirty="0">
                <a:ln>
                  <a:noFill/>
                </a:ln>
                <a:solidFill>
                  <a:prstClr val="black"/>
                </a:solidFill>
                <a:effectLst/>
                <a:uLnTx/>
                <a:uFillTx/>
                <a:latin typeface="Helvetica" pitchFamily="2" charset="0"/>
                <a:ea typeface="Apple Color Emoji" pitchFamily="2" charset="0"/>
                <a:cs typeface="Times New Roman" panose="02020603050405020304" pitchFamily="18" charset="0"/>
              </a:rPr>
              <a:t>¿Nos ajustamos a los plazos?</a:t>
            </a:r>
          </a:p>
        </p:txBody>
      </p:sp>
      <p:cxnSp>
        <p:nvCxnSpPr>
          <p:cNvPr id="7" name="Conector recto 6">
            <a:extLst>
              <a:ext uri="{FF2B5EF4-FFF2-40B4-BE49-F238E27FC236}">
                <a16:creationId xmlns:a16="http://schemas.microsoft.com/office/drawing/2014/main" id="{FACFA043-B33A-3A28-16BB-3FAE1121821B}"/>
              </a:ext>
            </a:extLst>
          </p:cNvPr>
          <p:cNvCxnSpPr/>
          <p:nvPr/>
        </p:nvCxnSpPr>
        <p:spPr>
          <a:xfrm>
            <a:off x="2879643" y="1040348"/>
            <a:ext cx="8832981" cy="0"/>
          </a:xfrm>
          <a:prstGeom prst="line">
            <a:avLst/>
          </a:prstGeom>
        </p:spPr>
        <p:style>
          <a:lnRef idx="1">
            <a:schemeClr val="dk1"/>
          </a:lnRef>
          <a:fillRef idx="0">
            <a:schemeClr val="dk1"/>
          </a:fillRef>
          <a:effectRef idx="0">
            <a:schemeClr val="dk1"/>
          </a:effectRef>
          <a:fontRef idx="minor">
            <a:schemeClr val="tx1"/>
          </a:fontRef>
        </p:style>
      </p:cxnSp>
      <p:sp>
        <p:nvSpPr>
          <p:cNvPr id="8" name="CuadroTexto 7">
            <a:extLst>
              <a:ext uri="{FF2B5EF4-FFF2-40B4-BE49-F238E27FC236}">
                <a16:creationId xmlns:a16="http://schemas.microsoft.com/office/drawing/2014/main" id="{41F409F8-5FD7-D84A-925A-F483321B18F4}"/>
              </a:ext>
            </a:extLst>
          </p:cNvPr>
          <p:cNvSpPr txBox="1"/>
          <p:nvPr/>
        </p:nvSpPr>
        <p:spPr>
          <a:xfrm>
            <a:off x="4719947" y="1093800"/>
            <a:ext cx="5152373" cy="461665"/>
          </a:xfrm>
          <a:prstGeom prst="rect">
            <a:avLst/>
          </a:prstGeom>
          <a:noFill/>
        </p:spPr>
        <p:txBody>
          <a:bodyPr wrap="non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solidFill>
                <a:effectLst/>
                <a:uLnTx/>
                <a:uFillTx/>
                <a:latin typeface="Helvetica" pitchFamily="2" charset="0"/>
                <a:ea typeface="+mn-ea"/>
                <a:cs typeface="+mn-cs"/>
              </a:rPr>
              <a:t>M. </a:t>
            </a:r>
            <a:r>
              <a:rPr kumimoji="0" lang="es-ES" sz="800" b="0" i="0" u="none" strike="noStrike" kern="1200" cap="none" spc="0" normalizeH="0" baseline="0" noProof="0" dirty="0" err="1">
                <a:ln>
                  <a:noFill/>
                </a:ln>
                <a:solidFill>
                  <a:prstClr val="black"/>
                </a:solidFill>
                <a:effectLst/>
                <a:uLnTx/>
                <a:uFillTx/>
                <a:latin typeface="Helvetica" pitchFamily="2" charset="0"/>
                <a:ea typeface="+mn-ea"/>
                <a:cs typeface="+mn-cs"/>
              </a:rPr>
              <a:t>Aláez</a:t>
            </a:r>
            <a:r>
              <a:rPr kumimoji="0" lang="es-ES" sz="800" b="0" i="0" u="none" strike="noStrike" kern="1200" cap="none" spc="0" normalizeH="0" baseline="0" noProof="0" dirty="0">
                <a:ln>
                  <a:noFill/>
                </a:ln>
                <a:solidFill>
                  <a:prstClr val="black"/>
                </a:solidFill>
                <a:effectLst/>
                <a:uLnTx/>
                <a:uFillTx/>
                <a:latin typeface="Helvetica" pitchFamily="2" charset="0"/>
                <a:ea typeface="+mn-ea"/>
                <a:cs typeface="+mn-cs"/>
              </a:rPr>
              <a:t> Gómez</a:t>
            </a:r>
            <a:r>
              <a:rPr kumimoji="0" lang="es-ES" sz="800" b="0" i="0" u="none" strike="noStrike" kern="1200" cap="none" spc="0" normalizeH="0" baseline="30000" noProof="0" dirty="0">
                <a:ln>
                  <a:noFill/>
                </a:ln>
                <a:solidFill>
                  <a:prstClr val="black"/>
                </a:solidFill>
                <a:effectLst/>
                <a:uLnTx/>
                <a:uFillTx/>
                <a:latin typeface="Helvetica" pitchFamily="2" charset="0"/>
                <a:ea typeface="+mn-ea"/>
                <a:cs typeface="+mn-cs"/>
              </a:rPr>
              <a:t>1</a:t>
            </a:r>
            <a:r>
              <a:rPr kumimoji="0" lang="es-ES" sz="800" b="0" i="0" u="none" strike="noStrike" kern="1200" cap="none" spc="0" normalizeH="0" baseline="0" noProof="0" dirty="0">
                <a:ln>
                  <a:noFill/>
                </a:ln>
                <a:solidFill>
                  <a:prstClr val="black"/>
                </a:solidFill>
                <a:effectLst/>
                <a:uLnTx/>
                <a:uFillTx/>
                <a:latin typeface="Helvetica" pitchFamily="2" charset="0"/>
                <a:ea typeface="+mn-ea"/>
                <a:cs typeface="+mn-cs"/>
              </a:rPr>
              <a:t>, ME. </a:t>
            </a:r>
            <a:r>
              <a:rPr kumimoji="0" lang="es-ES" sz="800" b="0" i="0" u="none" strike="noStrike" kern="1200" cap="none" spc="0" normalizeH="0" baseline="0" noProof="0" dirty="0" err="1">
                <a:ln>
                  <a:noFill/>
                </a:ln>
                <a:solidFill>
                  <a:prstClr val="black"/>
                </a:solidFill>
                <a:effectLst/>
                <a:uLnTx/>
                <a:uFillTx/>
                <a:latin typeface="Helvetica" pitchFamily="2" charset="0"/>
                <a:ea typeface="+mn-ea"/>
                <a:cs typeface="+mn-cs"/>
              </a:rPr>
              <a:t>Solís</a:t>
            </a:r>
            <a:r>
              <a:rPr kumimoji="0" lang="es-ES" sz="800" b="0" i="0" u="none" strike="noStrike" kern="1200" cap="none" spc="0" normalizeH="0" baseline="0" noProof="0" dirty="0">
                <a:ln>
                  <a:noFill/>
                </a:ln>
                <a:solidFill>
                  <a:prstClr val="black"/>
                </a:solidFill>
                <a:effectLst/>
                <a:uLnTx/>
                <a:uFillTx/>
                <a:latin typeface="Helvetica" pitchFamily="2" charset="0"/>
                <a:ea typeface="+mn-ea"/>
                <a:cs typeface="+mn-cs"/>
              </a:rPr>
              <a:t> Serván</a:t>
            </a:r>
            <a:r>
              <a:rPr kumimoji="0" lang="es-ES" sz="800" b="0" i="0" u="none" strike="noStrike" kern="1200" cap="none" spc="0" normalizeH="0" baseline="30000" noProof="0" dirty="0">
                <a:ln>
                  <a:noFill/>
                </a:ln>
                <a:solidFill>
                  <a:prstClr val="black"/>
                </a:solidFill>
                <a:effectLst/>
                <a:uLnTx/>
                <a:uFillTx/>
                <a:latin typeface="Helvetica" pitchFamily="2" charset="0"/>
                <a:ea typeface="+mn-ea"/>
                <a:cs typeface="+mn-cs"/>
              </a:rPr>
              <a:t>1</a:t>
            </a:r>
            <a:r>
              <a:rPr kumimoji="0" lang="es-ES" sz="800" b="0" i="0" u="none" strike="noStrike" kern="1200" cap="none" spc="0" normalizeH="0" baseline="0" noProof="0" dirty="0">
                <a:ln>
                  <a:noFill/>
                </a:ln>
                <a:solidFill>
                  <a:prstClr val="black"/>
                </a:solidFill>
                <a:effectLst/>
                <a:uLnTx/>
                <a:uFillTx/>
                <a:latin typeface="Helvetica" pitchFamily="2" charset="0"/>
                <a:ea typeface="+mn-ea"/>
                <a:cs typeface="+mn-cs"/>
              </a:rPr>
              <a:t>, R. </a:t>
            </a:r>
            <a:r>
              <a:rPr kumimoji="0" lang="es-ES" sz="800" b="0" i="0" u="none" strike="noStrike" kern="1200" cap="none" spc="0" normalizeH="0" baseline="0" noProof="0" dirty="0" err="1">
                <a:ln>
                  <a:noFill/>
                </a:ln>
                <a:solidFill>
                  <a:prstClr val="black"/>
                </a:solidFill>
                <a:effectLst/>
                <a:uLnTx/>
                <a:uFillTx/>
                <a:latin typeface="Helvetica" pitchFamily="2" charset="0"/>
                <a:ea typeface="+mn-ea"/>
                <a:cs typeface="+mn-cs"/>
              </a:rPr>
              <a:t>Sánchez</a:t>
            </a:r>
            <a:r>
              <a:rPr kumimoji="0" lang="es-ES" sz="800" b="0" i="0" u="none" strike="noStrike" kern="1200" cap="none" spc="0" normalizeH="0" baseline="0" noProof="0" dirty="0">
                <a:ln>
                  <a:noFill/>
                </a:ln>
                <a:solidFill>
                  <a:prstClr val="black"/>
                </a:solidFill>
                <a:effectLst/>
                <a:uLnTx/>
                <a:uFillTx/>
                <a:latin typeface="Helvetica" pitchFamily="2" charset="0"/>
                <a:ea typeface="+mn-ea"/>
                <a:cs typeface="+mn-cs"/>
              </a:rPr>
              <a:t> Gil</a:t>
            </a:r>
            <a:r>
              <a:rPr kumimoji="0" lang="es-ES" sz="800" b="0" i="0" u="none" strike="noStrike" kern="1200" cap="none" spc="0" normalizeH="0" baseline="30000" noProof="0" dirty="0">
                <a:ln>
                  <a:noFill/>
                </a:ln>
                <a:solidFill>
                  <a:prstClr val="black"/>
                </a:solidFill>
                <a:effectLst/>
                <a:uLnTx/>
                <a:uFillTx/>
                <a:latin typeface="Helvetica" pitchFamily="2" charset="0"/>
                <a:ea typeface="+mn-ea"/>
                <a:cs typeface="+mn-cs"/>
              </a:rPr>
              <a:t>1</a:t>
            </a:r>
            <a:r>
              <a:rPr kumimoji="0" lang="es-ES" sz="800" b="0" i="0" u="none" strike="noStrike" kern="1200" cap="none" spc="0" normalizeH="0" baseline="0" noProof="0" dirty="0">
                <a:ln>
                  <a:noFill/>
                </a:ln>
                <a:solidFill>
                  <a:prstClr val="black"/>
                </a:solidFill>
                <a:effectLst/>
                <a:uLnTx/>
                <a:uFillTx/>
                <a:latin typeface="Helvetica" pitchFamily="2" charset="0"/>
                <a:ea typeface="+mn-ea"/>
                <a:cs typeface="+mn-cs"/>
              </a:rPr>
              <a:t>, B. Romero Romero</a:t>
            </a:r>
            <a:r>
              <a:rPr kumimoji="0" lang="es-ES" sz="800" b="0" i="0" u="none" strike="noStrike" kern="1200" cap="none" spc="0" normalizeH="0" baseline="30000" noProof="0" dirty="0">
                <a:ln>
                  <a:noFill/>
                </a:ln>
                <a:solidFill>
                  <a:prstClr val="black"/>
                </a:solidFill>
                <a:effectLst/>
                <a:uLnTx/>
                <a:uFillTx/>
                <a:latin typeface="Helvetica" pitchFamily="2" charset="0"/>
                <a:ea typeface="+mn-ea"/>
                <a:cs typeface="+mn-cs"/>
              </a:rPr>
              <a:t>1</a:t>
            </a:r>
            <a:r>
              <a:rPr kumimoji="0" lang="es-ES" sz="800" b="0" i="0" u="none" strike="noStrike" kern="1200" cap="none" spc="0" normalizeH="0" baseline="0" noProof="0" dirty="0">
                <a:ln>
                  <a:noFill/>
                </a:ln>
                <a:solidFill>
                  <a:prstClr val="black"/>
                </a:solidFill>
                <a:effectLst/>
                <a:uLnTx/>
                <a:uFillTx/>
                <a:latin typeface="Helvetica" pitchFamily="2" charset="0"/>
                <a:ea typeface="+mn-ea"/>
                <a:cs typeface="+mn-cs"/>
              </a:rPr>
              <a:t>, C. Olmedo Rivas</a:t>
            </a:r>
            <a:r>
              <a:rPr kumimoji="0" lang="es-ES" sz="800" b="0" i="0" u="none" strike="noStrike" kern="1200" cap="none" spc="0" normalizeH="0" baseline="30000" noProof="0" dirty="0">
                <a:ln>
                  <a:noFill/>
                </a:ln>
                <a:solidFill>
                  <a:prstClr val="black"/>
                </a:solidFill>
                <a:effectLst/>
                <a:uLnTx/>
                <a:uFillTx/>
                <a:latin typeface="Helvetica" pitchFamily="2" charset="0"/>
                <a:ea typeface="+mn-ea"/>
                <a:cs typeface="+mn-cs"/>
              </a:rPr>
              <a:t>1</a:t>
            </a:r>
            <a:endParaRPr kumimoji="0" lang="es-ES" sz="8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prstClr val="black"/>
                </a:solidFill>
                <a:effectLst/>
                <a:uLnTx/>
                <a:uFillTx/>
                <a:latin typeface="ArialMT"/>
                <a:ea typeface="+mn-ea"/>
                <a:cs typeface="+mn-cs"/>
              </a:rPr>
              <a:t> </a:t>
            </a:r>
            <a:endParaRPr kumimoji="0" lang="es-ES"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s-ES" sz="800" b="0" i="1" u="none" strike="noStrike" kern="1200" cap="none" spc="0" normalizeH="0" baseline="30000" noProof="0" dirty="0">
                <a:ln>
                  <a:noFill/>
                </a:ln>
                <a:solidFill>
                  <a:prstClr val="black"/>
                </a:solidFill>
                <a:effectLst/>
                <a:uLnTx/>
                <a:uFillTx/>
                <a:latin typeface="Arial" panose="020B0604020202020204" pitchFamily="34" charset="0"/>
                <a:ea typeface="+mn-ea"/>
                <a:cs typeface="+mn-cs"/>
              </a:rPr>
              <a:t>1 </a:t>
            </a:r>
            <a:r>
              <a:rPr kumimoji="0" lang="es-ES" sz="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Unidad </a:t>
            </a:r>
            <a:r>
              <a:rPr kumimoji="0" lang="es-ES" sz="800" b="0" i="1"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Médico</a:t>
            </a:r>
            <a:r>
              <a:rPr kumimoji="0" lang="es-ES" sz="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a:t>
            </a:r>
            <a:r>
              <a:rPr kumimoji="0" lang="es-ES" sz="800" b="0" i="1"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Quirúrgica</a:t>
            </a:r>
            <a:r>
              <a:rPr kumimoji="0" lang="es-ES" sz="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de Enfermedades Respiratorias, Hospital Universitario Virgen del </a:t>
            </a:r>
            <a:r>
              <a:rPr kumimoji="0" lang="es-ES" sz="800" b="0" i="1" u="none" strike="noStrike" kern="1200" cap="none" spc="0" normalizeH="0" baseline="0" noProof="0" dirty="0" err="1">
                <a:ln>
                  <a:noFill/>
                </a:ln>
                <a:solidFill>
                  <a:prstClr val="black"/>
                </a:solidFill>
                <a:effectLst/>
                <a:uLnTx/>
                <a:uFillTx/>
                <a:latin typeface="Arial" panose="020B0604020202020204" pitchFamily="34" charset="0"/>
                <a:ea typeface="+mn-ea"/>
                <a:cs typeface="+mn-cs"/>
              </a:rPr>
              <a:t>Rocío</a:t>
            </a:r>
            <a:r>
              <a:rPr kumimoji="0" lang="es-ES" sz="800" b="0" i="1" u="none" strike="noStrike" kern="1200" cap="none" spc="0" normalizeH="0" baseline="0" noProof="0" dirty="0">
                <a:ln>
                  <a:noFill/>
                </a:ln>
                <a:solidFill>
                  <a:prstClr val="black"/>
                </a:solidFill>
                <a:effectLst/>
                <a:uLnTx/>
                <a:uFillTx/>
                <a:latin typeface="Arial" panose="020B0604020202020204" pitchFamily="34" charset="0"/>
                <a:ea typeface="+mn-ea"/>
                <a:cs typeface="+mn-cs"/>
              </a:rPr>
              <a:t>, Sevilla. </a:t>
            </a:r>
            <a:endParaRPr kumimoji="0" lang="es-ES" sz="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 name="Picture 8" descr="Hospital Universitario Virgen del Rocio">
            <a:extLst>
              <a:ext uri="{FF2B5EF4-FFF2-40B4-BE49-F238E27FC236}">
                <a16:creationId xmlns:a16="http://schemas.microsoft.com/office/drawing/2014/main" id="{04E8B860-CD00-7D8E-39E1-8C0DEF4376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62009" y="5862498"/>
            <a:ext cx="1374972" cy="961146"/>
          </a:xfrm>
          <a:prstGeom prst="rect">
            <a:avLst/>
          </a:prstGeom>
          <a:noFill/>
          <a:extLst>
            <a:ext uri="{909E8E84-426E-40DD-AFC4-6F175D3DCCD1}">
              <a14:hiddenFill xmlns:a14="http://schemas.microsoft.com/office/drawing/2010/main">
                <a:solidFill>
                  <a:srgbClr val="FFFFFF"/>
                </a:solidFill>
              </a14:hiddenFill>
            </a:ext>
          </a:extLst>
        </p:spPr>
      </p:pic>
      <p:sp>
        <p:nvSpPr>
          <p:cNvPr id="3" name="CuadroTexto 2">
            <a:extLst>
              <a:ext uri="{FF2B5EF4-FFF2-40B4-BE49-F238E27FC236}">
                <a16:creationId xmlns:a16="http://schemas.microsoft.com/office/drawing/2014/main" id="{0A7BB4E2-5E45-91A3-DC4D-BA9420773550}"/>
              </a:ext>
            </a:extLst>
          </p:cNvPr>
          <p:cNvSpPr txBox="1"/>
          <p:nvPr/>
        </p:nvSpPr>
        <p:spPr>
          <a:xfrm>
            <a:off x="777561" y="1952348"/>
            <a:ext cx="1750800" cy="379656"/>
          </a:xfrm>
          <a:prstGeom prst="rect">
            <a:avLst/>
          </a:prstGeom>
          <a:noFill/>
          <a:ln w="9525">
            <a:solidFill>
              <a:schemeClr val="tx1"/>
            </a:solidFill>
            <a:prstDash val="dash"/>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s-ES" sz="1867" b="1" i="0" u="none" strike="noStrike" kern="1200" cap="none" spc="0" normalizeH="0" baseline="0" noProof="0" dirty="0">
                <a:ln>
                  <a:noFill/>
                </a:ln>
                <a:solidFill>
                  <a:prstClr val="black"/>
                </a:solidFill>
                <a:effectLst/>
                <a:uLnTx/>
                <a:uFillTx/>
                <a:latin typeface="Helvetica" pitchFamily="2" charset="0"/>
                <a:ea typeface="+mn-ea"/>
                <a:cs typeface="+mn-cs"/>
              </a:rPr>
              <a:t>Resultados</a:t>
            </a:r>
          </a:p>
        </p:txBody>
      </p:sp>
      <p:sp>
        <p:nvSpPr>
          <p:cNvPr id="6" name="CuadroTexto 5">
            <a:extLst>
              <a:ext uri="{FF2B5EF4-FFF2-40B4-BE49-F238E27FC236}">
                <a16:creationId xmlns:a16="http://schemas.microsoft.com/office/drawing/2014/main" id="{59FA4F72-862A-1B73-60B4-7085875401C8}"/>
              </a:ext>
            </a:extLst>
          </p:cNvPr>
          <p:cNvSpPr txBox="1"/>
          <p:nvPr/>
        </p:nvSpPr>
        <p:spPr>
          <a:xfrm>
            <a:off x="9884634" y="2899579"/>
            <a:ext cx="1865890" cy="379656"/>
          </a:xfrm>
          <a:prstGeom prst="rect">
            <a:avLst/>
          </a:prstGeom>
          <a:noFill/>
          <a:ln w="9525">
            <a:solidFill>
              <a:schemeClr val="tx1"/>
            </a:solidFill>
            <a:prstDash val="dash"/>
          </a:ln>
        </p:spPr>
        <p:txBody>
          <a:bodyPr wrap="square" rtlCol="0">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s-ES" sz="1867" b="1" i="0" u="none" strike="noStrike" kern="1200" cap="none" spc="0" normalizeH="0" baseline="0" noProof="0" dirty="0">
                <a:ln>
                  <a:noFill/>
                </a:ln>
                <a:solidFill>
                  <a:prstClr val="black"/>
                </a:solidFill>
                <a:effectLst/>
                <a:uLnTx/>
                <a:uFillTx/>
                <a:latin typeface="Helvetica" pitchFamily="2" charset="0"/>
                <a:ea typeface="+mn-ea"/>
                <a:cs typeface="+mn-cs"/>
              </a:rPr>
              <a:t>Conclusiones</a:t>
            </a:r>
          </a:p>
        </p:txBody>
      </p:sp>
      <p:sp>
        <p:nvSpPr>
          <p:cNvPr id="13" name="CuadroTexto 12">
            <a:extLst>
              <a:ext uri="{FF2B5EF4-FFF2-40B4-BE49-F238E27FC236}">
                <a16:creationId xmlns:a16="http://schemas.microsoft.com/office/drawing/2014/main" id="{D0965C9F-DFC4-8FF8-B790-63365E7D0B94}"/>
              </a:ext>
            </a:extLst>
          </p:cNvPr>
          <p:cNvSpPr txBox="1"/>
          <p:nvPr/>
        </p:nvSpPr>
        <p:spPr>
          <a:xfrm>
            <a:off x="2592513" y="1979691"/>
            <a:ext cx="81624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400" b="0" i="0" u="none" strike="noStrike" kern="1200" cap="none" spc="0" normalizeH="0" baseline="0" noProof="0" dirty="0">
                <a:ln>
                  <a:noFill/>
                </a:ln>
                <a:solidFill>
                  <a:prstClr val="black"/>
                </a:solidFill>
                <a:effectLst/>
                <a:uLnTx/>
                <a:uFillTx/>
                <a:latin typeface="Helvetica" pitchFamily="2" charset="0"/>
                <a:ea typeface="+mn-ea"/>
                <a:cs typeface="+mn-cs"/>
              </a:rPr>
              <a:t>N = 353</a:t>
            </a:r>
          </a:p>
        </p:txBody>
      </p:sp>
      <p:cxnSp>
        <p:nvCxnSpPr>
          <p:cNvPr id="14" name="Conector recto 13">
            <a:extLst>
              <a:ext uri="{FF2B5EF4-FFF2-40B4-BE49-F238E27FC236}">
                <a16:creationId xmlns:a16="http://schemas.microsoft.com/office/drawing/2014/main" id="{FA2D5BCA-9151-324A-8386-9042B9F6D45D}"/>
              </a:ext>
            </a:extLst>
          </p:cNvPr>
          <p:cNvCxnSpPr>
            <a:cxnSpLocks/>
          </p:cNvCxnSpPr>
          <p:nvPr/>
        </p:nvCxnSpPr>
        <p:spPr>
          <a:xfrm flipV="1">
            <a:off x="9494194" y="2527685"/>
            <a:ext cx="0" cy="3577708"/>
          </a:xfrm>
          <a:prstGeom prst="line">
            <a:avLst/>
          </a:prstGeom>
        </p:spPr>
        <p:style>
          <a:lnRef idx="1">
            <a:schemeClr val="dk1"/>
          </a:lnRef>
          <a:fillRef idx="0">
            <a:schemeClr val="dk1"/>
          </a:fillRef>
          <a:effectRef idx="0">
            <a:schemeClr val="dk1"/>
          </a:effectRef>
          <a:fontRef idx="minor">
            <a:schemeClr val="tx1"/>
          </a:fontRef>
        </p:style>
      </p:cxnSp>
      <p:graphicFrame>
        <p:nvGraphicFramePr>
          <p:cNvPr id="15" name="Gráfico 14">
            <a:extLst>
              <a:ext uri="{FF2B5EF4-FFF2-40B4-BE49-F238E27FC236}">
                <a16:creationId xmlns:a16="http://schemas.microsoft.com/office/drawing/2014/main" id="{9EF6BA87-F0C7-B3D5-D35F-13E95D746ABE}"/>
              </a:ext>
            </a:extLst>
          </p:cNvPr>
          <p:cNvGraphicFramePr>
            <a:graphicFrameLocks/>
          </p:cNvGraphicFramePr>
          <p:nvPr/>
        </p:nvGraphicFramePr>
        <p:xfrm>
          <a:off x="936759" y="2368417"/>
          <a:ext cx="2373886" cy="172723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Gráfico 17">
            <a:extLst>
              <a:ext uri="{FF2B5EF4-FFF2-40B4-BE49-F238E27FC236}">
                <a16:creationId xmlns:a16="http://schemas.microsoft.com/office/drawing/2014/main" id="{96868116-C7E9-80F4-EFC9-68E9A4876249}"/>
              </a:ext>
            </a:extLst>
          </p:cNvPr>
          <p:cNvGraphicFramePr>
            <a:graphicFrameLocks/>
          </p:cNvGraphicFramePr>
          <p:nvPr>
            <p:extLst>
              <p:ext uri="{D42A27DB-BD31-4B8C-83A1-F6EECF244321}">
                <p14:modId xmlns:p14="http://schemas.microsoft.com/office/powerpoint/2010/main" val="3611699397"/>
              </p:ext>
            </p:extLst>
          </p:nvPr>
        </p:nvGraphicFramePr>
        <p:xfrm>
          <a:off x="5105413" y="2025964"/>
          <a:ext cx="3808787" cy="1357359"/>
        </p:xfrm>
        <a:graphic>
          <a:graphicData uri="http://schemas.openxmlformats.org/drawingml/2006/chart">
            <c:chart xmlns:c="http://schemas.openxmlformats.org/drawingml/2006/chart" xmlns:r="http://schemas.openxmlformats.org/officeDocument/2006/relationships" r:id="rId5"/>
          </a:graphicData>
        </a:graphic>
      </p:graphicFrame>
      <p:sp>
        <p:nvSpPr>
          <p:cNvPr id="20" name="CuadroTexto 19">
            <a:extLst>
              <a:ext uri="{FF2B5EF4-FFF2-40B4-BE49-F238E27FC236}">
                <a16:creationId xmlns:a16="http://schemas.microsoft.com/office/drawing/2014/main" id="{D14F8A31-BAFE-DFDD-B7D5-A3B670976E6B}"/>
              </a:ext>
            </a:extLst>
          </p:cNvPr>
          <p:cNvSpPr txBox="1"/>
          <p:nvPr/>
        </p:nvSpPr>
        <p:spPr>
          <a:xfrm>
            <a:off x="8444748" y="2794780"/>
            <a:ext cx="855986"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Helvetica" pitchFamily="2" charset="0"/>
                <a:ea typeface="+mn-ea"/>
                <a:cs typeface="+mn-cs"/>
              </a:rPr>
              <a:t>98.55%</a:t>
            </a:r>
          </a:p>
        </p:txBody>
      </p:sp>
      <p:graphicFrame>
        <p:nvGraphicFramePr>
          <p:cNvPr id="23" name="Gráfico 22">
            <a:extLst>
              <a:ext uri="{FF2B5EF4-FFF2-40B4-BE49-F238E27FC236}">
                <a16:creationId xmlns:a16="http://schemas.microsoft.com/office/drawing/2014/main" id="{C815B4A9-34A6-DD38-151F-2EC75F35445D}"/>
              </a:ext>
            </a:extLst>
          </p:cNvPr>
          <p:cNvGraphicFramePr>
            <a:graphicFrameLocks/>
          </p:cNvGraphicFramePr>
          <p:nvPr>
            <p:extLst>
              <p:ext uri="{D42A27DB-BD31-4B8C-83A1-F6EECF244321}">
                <p14:modId xmlns:p14="http://schemas.microsoft.com/office/powerpoint/2010/main" val="569542718"/>
              </p:ext>
            </p:extLst>
          </p:nvPr>
        </p:nvGraphicFramePr>
        <p:xfrm>
          <a:off x="5107838" y="3422938"/>
          <a:ext cx="3808792" cy="1106803"/>
        </p:xfrm>
        <a:graphic>
          <a:graphicData uri="http://schemas.openxmlformats.org/drawingml/2006/chart">
            <c:chart xmlns:c="http://schemas.openxmlformats.org/drawingml/2006/chart" xmlns:r="http://schemas.openxmlformats.org/officeDocument/2006/relationships" r:id="rId6"/>
          </a:graphicData>
        </a:graphic>
      </p:graphicFrame>
      <p:pic>
        <p:nvPicPr>
          <p:cNvPr id="2052" name="Picture 4" descr="A conceptual illustration depicting a patient transitioning from a primary care consultation to a specialized medical consultation. The image shows a patient walking through a symbolic doorway from a general physician’s office to a specialized doctor’s office. The primary care doctor is handing over medical documents or a referral letter. The specialized doctor, wearing a lab coat, is ready to receive the patient. The setting is modern and professional, with a calm and reassuring color scheme.">
            <a:extLst>
              <a:ext uri="{FF2B5EF4-FFF2-40B4-BE49-F238E27FC236}">
                <a16:creationId xmlns:a16="http://schemas.microsoft.com/office/drawing/2014/main" id="{6D071E17-244F-DB3C-B2AD-1DE42FCACF0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61457" y="6166254"/>
            <a:ext cx="532555" cy="53255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7" name="CuadroTexto 26">
            <a:extLst>
              <a:ext uri="{FF2B5EF4-FFF2-40B4-BE49-F238E27FC236}">
                <a16:creationId xmlns:a16="http://schemas.microsoft.com/office/drawing/2014/main" id="{7632CDD7-74D3-2541-40FF-3DBC493BC1FF}"/>
              </a:ext>
            </a:extLst>
          </p:cNvPr>
          <p:cNvSpPr txBox="1"/>
          <p:nvPr/>
        </p:nvSpPr>
        <p:spPr>
          <a:xfrm>
            <a:off x="8276104" y="4022924"/>
            <a:ext cx="66236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Helvetica" pitchFamily="2" charset="0"/>
                <a:ea typeface="+mn-ea"/>
                <a:cs typeface="+mn-cs"/>
              </a:rPr>
              <a:t>75.2 %</a:t>
            </a:r>
          </a:p>
        </p:txBody>
      </p:sp>
      <p:sp>
        <p:nvSpPr>
          <p:cNvPr id="30" name="CuadroTexto 29">
            <a:extLst>
              <a:ext uri="{FF2B5EF4-FFF2-40B4-BE49-F238E27FC236}">
                <a16:creationId xmlns:a16="http://schemas.microsoft.com/office/drawing/2014/main" id="{83036FB4-B157-0750-31BC-C2EA9F41D78D}"/>
              </a:ext>
            </a:extLst>
          </p:cNvPr>
          <p:cNvSpPr txBox="1"/>
          <p:nvPr/>
        </p:nvSpPr>
        <p:spPr>
          <a:xfrm>
            <a:off x="4633112" y="6166457"/>
            <a:ext cx="230425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200" b="0" i="0" u="sng" strike="noStrike" kern="1200" cap="none" spc="0" normalizeH="0" baseline="0" noProof="0" dirty="0">
                <a:ln>
                  <a:noFill/>
                </a:ln>
                <a:solidFill>
                  <a:prstClr val="black"/>
                </a:solidFill>
                <a:effectLst/>
                <a:uLnTx/>
                <a:uFillTx/>
                <a:latin typeface="Helvetica" pitchFamily="2" charset="0"/>
                <a:ea typeface="+mn-ea"/>
                <a:cs typeface="+mn-cs"/>
                <a:sym typeface="Wingdings" pitchFamily="2" charset="2"/>
              </a:rPr>
              <a:t>C. Torácica  Cirugía</a:t>
            </a:r>
            <a:endParaRPr kumimoji="0" lang="es-ES" sz="1200" b="0" i="0" u="sng"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31" name="CuadroTexto 30">
            <a:extLst>
              <a:ext uri="{FF2B5EF4-FFF2-40B4-BE49-F238E27FC236}">
                <a16:creationId xmlns:a16="http://schemas.microsoft.com/office/drawing/2014/main" id="{83DBB49B-63C2-19AF-5DE8-9BF56E68A1CE}"/>
              </a:ext>
            </a:extLst>
          </p:cNvPr>
          <p:cNvSpPr txBox="1"/>
          <p:nvPr/>
        </p:nvSpPr>
        <p:spPr>
          <a:xfrm>
            <a:off x="5233639" y="6360255"/>
            <a:ext cx="1093569" cy="338554"/>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20.39 </a:t>
            </a:r>
            <a:r>
              <a:rPr kumimoji="0" lang="es-ES" sz="1400" b="0" i="0" u="none" strike="noStrike" kern="1200" cap="none" spc="0" normalizeH="0" baseline="0" noProof="0" dirty="0">
                <a:ln>
                  <a:noFill/>
                </a:ln>
                <a:solidFill>
                  <a:prstClr val="black"/>
                </a:solidFill>
                <a:effectLst/>
                <a:uLnTx/>
                <a:uFillTx/>
                <a:latin typeface="Helvetica" pitchFamily="2" charset="0"/>
                <a:ea typeface="+mn-ea"/>
                <a:cs typeface="+mn-cs"/>
              </a:rPr>
              <a:t>días</a:t>
            </a:r>
            <a:endPar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32" name="CuadroTexto 31">
            <a:extLst>
              <a:ext uri="{FF2B5EF4-FFF2-40B4-BE49-F238E27FC236}">
                <a16:creationId xmlns:a16="http://schemas.microsoft.com/office/drawing/2014/main" id="{28411D5C-1120-EBBF-9839-CD380114B350}"/>
              </a:ext>
            </a:extLst>
          </p:cNvPr>
          <p:cNvSpPr txBox="1"/>
          <p:nvPr/>
        </p:nvSpPr>
        <p:spPr>
          <a:xfrm>
            <a:off x="7179989" y="6155634"/>
            <a:ext cx="202811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sng" strike="noStrike" kern="1200" cap="none" spc="0" normalizeH="0" baseline="0" noProof="0" dirty="0">
                <a:ln>
                  <a:noFill/>
                </a:ln>
                <a:solidFill>
                  <a:prstClr val="black"/>
                </a:solidFill>
                <a:effectLst/>
                <a:uLnTx/>
                <a:uFillTx/>
                <a:latin typeface="Helvetica" pitchFamily="2" charset="0"/>
                <a:ea typeface="+mn-ea"/>
                <a:cs typeface="+mn-cs"/>
              </a:rPr>
              <a:t>CAR-CP </a:t>
            </a:r>
            <a:r>
              <a:rPr kumimoji="0" lang="es-ES" sz="1200" b="0" i="0" u="sng" strike="noStrike" kern="1200" cap="none" spc="0" normalizeH="0" baseline="0" noProof="0" dirty="0">
                <a:ln>
                  <a:noFill/>
                </a:ln>
                <a:solidFill>
                  <a:prstClr val="black"/>
                </a:solidFill>
                <a:effectLst/>
                <a:uLnTx/>
                <a:uFillTx/>
                <a:latin typeface="Helvetica" pitchFamily="2" charset="0"/>
                <a:ea typeface="+mn-ea"/>
                <a:cs typeface="+mn-cs"/>
                <a:sym typeface="Wingdings" pitchFamily="2" charset="2"/>
              </a:rPr>
              <a:t> Inicio </a:t>
            </a:r>
            <a:r>
              <a:rPr kumimoji="0" lang="es-ES" sz="1200" b="0" i="0" u="sng" strike="noStrike" kern="1200" cap="none" spc="0" normalizeH="0" baseline="0" noProof="0" dirty="0" err="1">
                <a:ln>
                  <a:noFill/>
                </a:ln>
                <a:solidFill>
                  <a:prstClr val="black"/>
                </a:solidFill>
                <a:effectLst/>
                <a:uLnTx/>
                <a:uFillTx/>
                <a:latin typeface="Helvetica" pitchFamily="2" charset="0"/>
                <a:ea typeface="+mn-ea"/>
                <a:cs typeface="+mn-cs"/>
                <a:sym typeface="Wingdings" pitchFamily="2" charset="2"/>
              </a:rPr>
              <a:t>Tto</a:t>
            </a:r>
            <a:r>
              <a:rPr kumimoji="0" lang="es-ES" sz="1200" b="0" i="0" u="sng" strike="noStrike" kern="1200" cap="none" spc="0" normalizeH="0" baseline="0" noProof="0" dirty="0">
                <a:ln>
                  <a:noFill/>
                </a:ln>
                <a:solidFill>
                  <a:prstClr val="black"/>
                </a:solidFill>
                <a:effectLst/>
                <a:uLnTx/>
                <a:uFillTx/>
                <a:latin typeface="Helvetica" pitchFamily="2" charset="0"/>
                <a:ea typeface="+mn-ea"/>
                <a:cs typeface="+mn-cs"/>
                <a:sym typeface="Wingdings" pitchFamily="2" charset="2"/>
              </a:rPr>
              <a:t> (OM)</a:t>
            </a:r>
            <a:endParaRPr kumimoji="0" lang="es-ES" sz="1200" b="0" i="0" u="sng"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33" name="CuadroTexto 32">
            <a:extLst>
              <a:ext uri="{FF2B5EF4-FFF2-40B4-BE49-F238E27FC236}">
                <a16:creationId xmlns:a16="http://schemas.microsoft.com/office/drawing/2014/main" id="{09B4D246-E554-E05A-3C85-7592AB34C004}"/>
              </a:ext>
            </a:extLst>
          </p:cNvPr>
          <p:cNvSpPr txBox="1"/>
          <p:nvPr/>
        </p:nvSpPr>
        <p:spPr>
          <a:xfrm>
            <a:off x="7598408" y="6360255"/>
            <a:ext cx="1093569" cy="338554"/>
          </a:xfrm>
          <a:prstGeom prst="rect">
            <a:avLst/>
          </a:prstGeom>
          <a:noFill/>
          <a:ln>
            <a:noFill/>
          </a:ln>
        </p:spPr>
        <p:style>
          <a:lnRef idx="0">
            <a:scrgbClr r="0" g="0" b="0"/>
          </a:lnRef>
          <a:fillRef idx="0">
            <a:scrgbClr r="0" g="0" b="0"/>
          </a:fillRef>
          <a:effectRef idx="0">
            <a:scrgbClr r="0" g="0" b="0"/>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15.70 </a:t>
            </a:r>
            <a:r>
              <a:rPr kumimoji="0" lang="es-ES" sz="1400" b="0" i="0" u="none" strike="noStrike" kern="1200" cap="none" spc="0" normalizeH="0" baseline="0" noProof="0" dirty="0">
                <a:ln>
                  <a:noFill/>
                </a:ln>
                <a:solidFill>
                  <a:prstClr val="black"/>
                </a:solidFill>
                <a:effectLst/>
                <a:uLnTx/>
                <a:uFillTx/>
                <a:latin typeface="Helvetica" pitchFamily="2" charset="0"/>
                <a:ea typeface="+mn-ea"/>
                <a:cs typeface="+mn-cs"/>
              </a:rPr>
              <a:t>días</a:t>
            </a:r>
            <a:endPar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graphicFrame>
        <p:nvGraphicFramePr>
          <p:cNvPr id="9" name="Gráfico 8">
            <a:extLst>
              <a:ext uri="{FF2B5EF4-FFF2-40B4-BE49-F238E27FC236}">
                <a16:creationId xmlns:a16="http://schemas.microsoft.com/office/drawing/2014/main" id="{B4F5612F-6E73-2BB0-3A81-4F6E3F1AA1C8}"/>
              </a:ext>
            </a:extLst>
          </p:cNvPr>
          <p:cNvGraphicFramePr>
            <a:graphicFrameLocks/>
          </p:cNvGraphicFramePr>
          <p:nvPr/>
        </p:nvGraphicFramePr>
        <p:xfrm>
          <a:off x="570218" y="4469246"/>
          <a:ext cx="3395784" cy="2122248"/>
        </p:xfrm>
        <a:graphic>
          <a:graphicData uri="http://schemas.openxmlformats.org/drawingml/2006/chart">
            <c:chart xmlns:c="http://schemas.openxmlformats.org/drawingml/2006/chart" xmlns:r="http://schemas.openxmlformats.org/officeDocument/2006/relationships" r:id="rId8"/>
          </a:graphicData>
        </a:graphic>
      </p:graphicFrame>
      <p:sp>
        <p:nvSpPr>
          <p:cNvPr id="35" name="CuadroTexto 34">
            <a:extLst>
              <a:ext uri="{FF2B5EF4-FFF2-40B4-BE49-F238E27FC236}">
                <a16:creationId xmlns:a16="http://schemas.microsoft.com/office/drawing/2014/main" id="{F516EB48-E680-116D-2A6E-D393BCD79D91}"/>
              </a:ext>
            </a:extLst>
          </p:cNvPr>
          <p:cNvSpPr txBox="1"/>
          <p:nvPr/>
        </p:nvSpPr>
        <p:spPr>
          <a:xfrm>
            <a:off x="9584446" y="3561305"/>
            <a:ext cx="2585291" cy="20621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En </a:t>
            </a:r>
            <a:r>
              <a:rPr kumimoji="0" lang="es-ES" sz="1600" b="1" i="0" u="none" strike="noStrike" kern="1200" cap="none" spc="0" normalizeH="0" baseline="0" noProof="0" dirty="0">
                <a:ln>
                  <a:noFill/>
                </a:ln>
                <a:solidFill>
                  <a:prstClr val="black"/>
                </a:solidFill>
                <a:effectLst/>
                <a:uLnTx/>
                <a:uFillTx/>
                <a:latin typeface="Helvetica" pitchFamily="2" charset="0"/>
                <a:ea typeface="+mn-ea"/>
                <a:cs typeface="+mn-cs"/>
              </a:rPr>
              <a:t>nuestro centro</a:t>
            </a: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 la </a:t>
            </a:r>
            <a:r>
              <a:rPr kumimoji="0" lang="es-ES" sz="1600" b="1" i="0" u="none" strike="noStrike" kern="1200" cap="none" spc="0" normalizeH="0" baseline="0" noProof="0" dirty="0">
                <a:ln>
                  <a:noFill/>
                </a:ln>
                <a:solidFill>
                  <a:prstClr val="black"/>
                </a:solidFill>
                <a:effectLst/>
                <a:uLnTx/>
                <a:uFillTx/>
                <a:latin typeface="Helvetica" pitchFamily="2" charset="0"/>
                <a:ea typeface="+mn-ea"/>
                <a:cs typeface="+mn-cs"/>
              </a:rPr>
              <a:t>CAR-CP</a:t>
            </a: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 permite realizar </a:t>
            </a:r>
            <a:r>
              <a:rPr kumimoji="0" lang="es-ES" sz="1600" b="1" i="0" u="none" strike="noStrike" kern="1200" cap="none" spc="0" normalizeH="0" baseline="0" noProof="0" dirty="0">
                <a:ln>
                  <a:noFill/>
                </a:ln>
                <a:solidFill>
                  <a:prstClr val="black"/>
                </a:solidFill>
                <a:effectLst/>
                <a:uLnTx/>
                <a:uFillTx/>
                <a:latin typeface="Helvetica" pitchFamily="2" charset="0"/>
                <a:ea typeface="+mn-ea"/>
                <a:cs typeface="+mn-cs"/>
              </a:rPr>
              <a:t>todos los estudios </a:t>
            </a: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en un gran porcentaje de casos, de manera </a:t>
            </a:r>
            <a:r>
              <a:rPr kumimoji="0" lang="es-ES" sz="1600" b="1" i="0" u="none" strike="noStrike" kern="1200" cap="none" spc="0" normalizeH="0" baseline="0" noProof="0" dirty="0">
                <a:ln>
                  <a:noFill/>
                </a:ln>
                <a:solidFill>
                  <a:prstClr val="black"/>
                </a:solidFill>
                <a:effectLst/>
                <a:uLnTx/>
                <a:uFillTx/>
                <a:latin typeface="Helvetica" pitchFamily="2" charset="0"/>
                <a:ea typeface="+mn-ea"/>
                <a:cs typeface="+mn-cs"/>
              </a:rPr>
              <a:t>ambulatoria</a:t>
            </a: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 con </a:t>
            </a:r>
            <a:r>
              <a:rPr kumimoji="0" lang="es-ES" sz="1600" b="1" i="0" u="none" strike="noStrike" kern="1200" cap="none" spc="0" normalizeH="0" baseline="0" noProof="0" dirty="0">
                <a:ln>
                  <a:noFill/>
                </a:ln>
                <a:solidFill>
                  <a:prstClr val="black"/>
                </a:solidFill>
                <a:effectLst/>
                <a:uLnTx/>
                <a:uFillTx/>
                <a:latin typeface="Helvetica" pitchFamily="2" charset="0"/>
                <a:ea typeface="+mn-ea"/>
                <a:cs typeface="+mn-cs"/>
              </a:rPr>
              <a:t>plazos</a:t>
            </a: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 diagnósticos y de </a:t>
            </a:r>
            <a:r>
              <a:rPr kumimoji="0" lang="es-ES" sz="1600" b="1" i="0" u="none" strike="noStrike" kern="1200" cap="none" spc="0" normalizeH="0" baseline="0" noProof="0" dirty="0">
                <a:ln>
                  <a:noFill/>
                </a:ln>
                <a:solidFill>
                  <a:prstClr val="black"/>
                </a:solidFill>
                <a:effectLst/>
                <a:uLnTx/>
                <a:uFillTx/>
                <a:latin typeface="Helvetica" pitchFamily="2" charset="0"/>
                <a:ea typeface="+mn-ea"/>
                <a:cs typeface="+mn-cs"/>
              </a:rPr>
              <a:t>tratamiento</a:t>
            </a: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 acordes a las </a:t>
            </a:r>
            <a:r>
              <a:rPr kumimoji="0" lang="es-ES" sz="1600" b="1" i="0" u="none" strike="noStrike" kern="1200" cap="none" spc="0" normalizeH="0" baseline="0" noProof="0" dirty="0">
                <a:ln>
                  <a:noFill/>
                </a:ln>
                <a:solidFill>
                  <a:prstClr val="black"/>
                </a:solidFill>
                <a:effectLst/>
                <a:uLnTx/>
                <a:uFillTx/>
                <a:latin typeface="Helvetica" pitchFamily="2" charset="0"/>
                <a:ea typeface="+mn-ea"/>
                <a:cs typeface="+mn-cs"/>
              </a:rPr>
              <a:t>recomendaciones</a:t>
            </a: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 </a:t>
            </a:r>
          </a:p>
        </p:txBody>
      </p:sp>
      <p:pic>
        <p:nvPicPr>
          <p:cNvPr id="2058" name="Picture 10" descr="Tomografía computarizada - Iconos gratis de asistencia sanitaria y médica">
            <a:extLst>
              <a:ext uri="{FF2B5EF4-FFF2-40B4-BE49-F238E27FC236}">
                <a16:creationId xmlns:a16="http://schemas.microsoft.com/office/drawing/2014/main" id="{E216B562-DA95-B355-0D60-899EB639EC9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54579" y="5070957"/>
            <a:ext cx="581181" cy="581181"/>
          </a:xfrm>
          <a:prstGeom prst="rect">
            <a:avLst/>
          </a:prstGeom>
          <a:noFill/>
          <a:extLst>
            <a:ext uri="{909E8E84-426E-40DD-AFC4-6F175D3DCCD1}">
              <a14:hiddenFill xmlns:a14="http://schemas.microsoft.com/office/drawing/2010/main">
                <a:solidFill>
                  <a:srgbClr val="FFFFFF"/>
                </a:solidFill>
              </a14:hiddenFill>
            </a:ext>
          </a:extLst>
        </p:spPr>
      </p:pic>
      <p:sp>
        <p:nvSpPr>
          <p:cNvPr id="36" name="AutoShape 14" descr="icono de color de broncoscopia. verificación de la vía aérea. examen de  riesgo de cáncer de">
            <a:extLst>
              <a:ext uri="{FF2B5EF4-FFF2-40B4-BE49-F238E27FC236}">
                <a16:creationId xmlns:a16="http://schemas.microsoft.com/office/drawing/2014/main" id="{AF6AB671-FBA4-6DD2-580C-8809570092B4}"/>
              </a:ext>
            </a:extLst>
          </p:cNvPr>
          <p:cNvSpPr>
            <a:spLocks noChangeAspect="1" noChangeArrowheads="1"/>
          </p:cNvSpPr>
          <p:nvPr/>
        </p:nvSpPr>
        <p:spPr bwMode="auto">
          <a:xfrm>
            <a:off x="6532428" y="327659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sp>
        <p:nvSpPr>
          <p:cNvPr id="37" name="AutoShape 16" descr="icono de color de broncoscopia. verificación de la vía aérea. examen de  riesgo de cáncer de">
            <a:extLst>
              <a:ext uri="{FF2B5EF4-FFF2-40B4-BE49-F238E27FC236}">
                <a16:creationId xmlns:a16="http://schemas.microsoft.com/office/drawing/2014/main" id="{C57DF4FA-7C5E-8EE7-2D11-8E0BF360C98C}"/>
              </a:ext>
            </a:extLst>
          </p:cNvPr>
          <p:cNvSpPr>
            <a:spLocks noChangeAspect="1" noChangeArrowheads="1"/>
          </p:cNvSpPr>
          <p:nvPr/>
        </p:nvSpPr>
        <p:spPr bwMode="auto">
          <a:xfrm>
            <a:off x="6684828" y="3428999"/>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alibri"/>
              <a:ea typeface="+mn-ea"/>
              <a:cs typeface="+mn-cs"/>
            </a:endParaRPr>
          </a:p>
        </p:txBody>
      </p:sp>
      <p:pic>
        <p:nvPicPr>
          <p:cNvPr id="40" name="Imagen 39">
            <a:extLst>
              <a:ext uri="{FF2B5EF4-FFF2-40B4-BE49-F238E27FC236}">
                <a16:creationId xmlns:a16="http://schemas.microsoft.com/office/drawing/2014/main" id="{65C450D8-041B-4E76-90F5-6FF07BB7D926}"/>
              </a:ext>
            </a:extLst>
          </p:cNvPr>
          <p:cNvPicPr>
            <a:picLocks noChangeAspect="1"/>
          </p:cNvPicPr>
          <p:nvPr/>
        </p:nvPicPr>
        <p:blipFill>
          <a:blip r:embed="rId10"/>
          <a:stretch>
            <a:fillRect/>
          </a:stretch>
        </p:blipFill>
        <p:spPr>
          <a:xfrm>
            <a:off x="6998168" y="5054098"/>
            <a:ext cx="577833" cy="575733"/>
          </a:xfrm>
          <a:prstGeom prst="rect">
            <a:avLst/>
          </a:prstGeom>
        </p:spPr>
      </p:pic>
      <p:cxnSp>
        <p:nvCxnSpPr>
          <p:cNvPr id="22" name="Conector recto 21">
            <a:extLst>
              <a:ext uri="{FF2B5EF4-FFF2-40B4-BE49-F238E27FC236}">
                <a16:creationId xmlns:a16="http://schemas.microsoft.com/office/drawing/2014/main" id="{54C5356D-B03A-FA13-E081-7B715FF25D2C}"/>
              </a:ext>
            </a:extLst>
          </p:cNvPr>
          <p:cNvCxnSpPr/>
          <p:nvPr/>
        </p:nvCxnSpPr>
        <p:spPr>
          <a:xfrm>
            <a:off x="2479749" y="6555080"/>
            <a:ext cx="1413877" cy="0"/>
          </a:xfrm>
          <a:prstGeom prst="line">
            <a:avLst/>
          </a:prstGeom>
        </p:spPr>
        <p:style>
          <a:lnRef idx="2">
            <a:schemeClr val="accent6"/>
          </a:lnRef>
          <a:fillRef idx="0">
            <a:schemeClr val="accent6"/>
          </a:fillRef>
          <a:effectRef idx="1">
            <a:schemeClr val="accent6"/>
          </a:effectRef>
          <a:fontRef idx="minor">
            <a:schemeClr val="tx1"/>
          </a:fontRef>
        </p:style>
      </p:cxnSp>
      <p:sp>
        <p:nvSpPr>
          <p:cNvPr id="24" name="CuadroTexto 23">
            <a:extLst>
              <a:ext uri="{FF2B5EF4-FFF2-40B4-BE49-F238E27FC236}">
                <a16:creationId xmlns:a16="http://schemas.microsoft.com/office/drawing/2014/main" id="{EE71BE45-1716-EFF5-ECC1-248B1EBDA20D}"/>
              </a:ext>
            </a:extLst>
          </p:cNvPr>
          <p:cNvSpPr txBox="1"/>
          <p:nvPr/>
        </p:nvSpPr>
        <p:spPr>
          <a:xfrm>
            <a:off x="2855506" y="6574869"/>
            <a:ext cx="60305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Helvetica" pitchFamily="2" charset="0"/>
                <a:ea typeface="+mn-ea"/>
                <a:cs typeface="+mn-cs"/>
              </a:rPr>
              <a:t>≈ 70</a:t>
            </a:r>
            <a:r>
              <a:rPr kumimoji="0" lang="es-ES" sz="1050" b="1" i="0" u="none" strike="noStrike" kern="1200" cap="none" spc="0" normalizeH="0" baseline="0" noProof="0" dirty="0">
                <a:ln>
                  <a:noFill/>
                </a:ln>
                <a:solidFill>
                  <a:prstClr val="black"/>
                </a:solidFill>
                <a:effectLst/>
                <a:uLnTx/>
                <a:uFillTx/>
                <a:latin typeface="Helvetica" pitchFamily="2" charset="0"/>
                <a:ea typeface="+mn-ea"/>
                <a:cs typeface="+mn-cs"/>
              </a:rPr>
              <a:t>%</a:t>
            </a:r>
            <a:endParaRPr kumimoji="0" lang="es-ES" sz="1200" b="1"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26" name="CuadroTexto 25">
            <a:extLst>
              <a:ext uri="{FF2B5EF4-FFF2-40B4-BE49-F238E27FC236}">
                <a16:creationId xmlns:a16="http://schemas.microsoft.com/office/drawing/2014/main" id="{E14EA654-1154-368E-EF71-D1B275D5946C}"/>
              </a:ext>
            </a:extLst>
          </p:cNvPr>
          <p:cNvSpPr txBox="1"/>
          <p:nvPr/>
        </p:nvSpPr>
        <p:spPr>
          <a:xfrm>
            <a:off x="6096000" y="4651083"/>
            <a:ext cx="1733167"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1" i="0" u="sng" strike="noStrike" kern="1200" cap="none" spc="0" normalizeH="0" baseline="0" noProof="0" dirty="0">
                <a:ln>
                  <a:noFill/>
                </a:ln>
                <a:solidFill>
                  <a:prstClr val="black"/>
                </a:solidFill>
                <a:effectLst/>
                <a:highlight>
                  <a:srgbClr val="FFFF00"/>
                </a:highlight>
                <a:uLnTx/>
                <a:uFillTx/>
                <a:latin typeface="Helvetica" pitchFamily="2" charset="0"/>
                <a:ea typeface="+mn-ea"/>
                <a:cs typeface="+mn-cs"/>
              </a:rPr>
              <a:t>Indicadores de demoras</a:t>
            </a:r>
          </a:p>
        </p:txBody>
      </p:sp>
      <p:sp>
        <p:nvSpPr>
          <p:cNvPr id="28" name="CuadroTexto 27">
            <a:extLst>
              <a:ext uri="{FF2B5EF4-FFF2-40B4-BE49-F238E27FC236}">
                <a16:creationId xmlns:a16="http://schemas.microsoft.com/office/drawing/2014/main" id="{6B8B556C-82C1-B3C3-59C7-4227B95EF98A}"/>
              </a:ext>
            </a:extLst>
          </p:cNvPr>
          <p:cNvSpPr txBox="1"/>
          <p:nvPr/>
        </p:nvSpPr>
        <p:spPr>
          <a:xfrm>
            <a:off x="4910473" y="5610538"/>
            <a:ext cx="64633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6 </a:t>
            </a:r>
            <a:r>
              <a:rPr kumimoji="0" lang="es-ES" sz="1200" b="0" i="0" u="none" strike="noStrike" kern="1200" cap="none" spc="0" normalizeH="0" baseline="0" noProof="0" dirty="0">
                <a:ln>
                  <a:noFill/>
                </a:ln>
                <a:solidFill>
                  <a:prstClr val="black"/>
                </a:solidFill>
                <a:effectLst/>
                <a:uLnTx/>
                <a:uFillTx/>
                <a:latin typeface="Helvetica" pitchFamily="2" charset="0"/>
                <a:ea typeface="+mn-ea"/>
                <a:cs typeface="+mn-cs"/>
              </a:rPr>
              <a:t>días</a:t>
            </a:r>
            <a:endPar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pic>
        <p:nvPicPr>
          <p:cNvPr id="34" name="Imagen 33">
            <a:extLst>
              <a:ext uri="{FF2B5EF4-FFF2-40B4-BE49-F238E27FC236}">
                <a16:creationId xmlns:a16="http://schemas.microsoft.com/office/drawing/2014/main" id="{E4C7F62F-F898-C7BE-24E2-8FEBF9B8B7F5}"/>
              </a:ext>
            </a:extLst>
          </p:cNvPr>
          <p:cNvPicPr>
            <a:picLocks noChangeAspect="1"/>
          </p:cNvPicPr>
          <p:nvPr/>
        </p:nvPicPr>
        <p:blipFill rotWithShape="1">
          <a:blip r:embed="rId11"/>
          <a:srcRect l="15676" t="9001" r="16304" b="17679"/>
          <a:stretch/>
        </p:blipFill>
        <p:spPr>
          <a:xfrm>
            <a:off x="5963351" y="5108190"/>
            <a:ext cx="433757" cy="467547"/>
          </a:xfrm>
          <a:prstGeom prst="rect">
            <a:avLst/>
          </a:prstGeom>
        </p:spPr>
      </p:pic>
      <p:sp>
        <p:nvSpPr>
          <p:cNvPr id="38" name="CuadroTexto 37">
            <a:extLst>
              <a:ext uri="{FF2B5EF4-FFF2-40B4-BE49-F238E27FC236}">
                <a16:creationId xmlns:a16="http://schemas.microsoft.com/office/drawing/2014/main" id="{380CCA93-E102-ECD9-169C-A62CDD5F24F7}"/>
              </a:ext>
            </a:extLst>
          </p:cNvPr>
          <p:cNvSpPr txBox="1"/>
          <p:nvPr/>
        </p:nvSpPr>
        <p:spPr>
          <a:xfrm>
            <a:off x="5727505" y="5626092"/>
            <a:ext cx="87395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9.91</a:t>
            </a:r>
            <a:r>
              <a:rPr kumimoji="0" lang="es-ES" sz="1200" b="0" i="0" u="none" strike="noStrike" kern="1200" cap="none" spc="0" normalizeH="0" baseline="0" noProof="0" dirty="0">
                <a:ln>
                  <a:noFill/>
                </a:ln>
                <a:solidFill>
                  <a:prstClr val="black"/>
                </a:solidFill>
                <a:effectLst/>
                <a:uLnTx/>
                <a:uFillTx/>
                <a:latin typeface="Helvetica" pitchFamily="2" charset="0"/>
                <a:ea typeface="+mn-ea"/>
                <a:cs typeface="+mn-cs"/>
              </a:rPr>
              <a:t>días</a:t>
            </a:r>
            <a:endPar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sp>
        <p:nvSpPr>
          <p:cNvPr id="39" name="CuadroTexto 38">
            <a:extLst>
              <a:ext uri="{FF2B5EF4-FFF2-40B4-BE49-F238E27FC236}">
                <a16:creationId xmlns:a16="http://schemas.microsoft.com/office/drawing/2014/main" id="{C2A97276-CB58-97F9-FBE7-B53BAF8A65DE}"/>
              </a:ext>
            </a:extLst>
          </p:cNvPr>
          <p:cNvSpPr txBox="1"/>
          <p:nvPr/>
        </p:nvSpPr>
        <p:spPr>
          <a:xfrm>
            <a:off x="6755165" y="5646029"/>
            <a:ext cx="931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5.52 </a:t>
            </a:r>
            <a:r>
              <a:rPr kumimoji="0" lang="es-ES" sz="1200" b="0" i="0" u="none" strike="noStrike" kern="1200" cap="none" spc="0" normalizeH="0" baseline="0" noProof="0" dirty="0">
                <a:ln>
                  <a:noFill/>
                </a:ln>
                <a:solidFill>
                  <a:prstClr val="black"/>
                </a:solidFill>
                <a:effectLst/>
                <a:uLnTx/>
                <a:uFillTx/>
                <a:latin typeface="Helvetica" pitchFamily="2" charset="0"/>
                <a:ea typeface="+mn-ea"/>
                <a:cs typeface="+mn-cs"/>
              </a:rPr>
              <a:t>días</a:t>
            </a:r>
            <a:endPar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pic>
        <p:nvPicPr>
          <p:cNvPr id="1028" name="Picture 4" descr="A minimalist icon representing a preliminary pathology report. The design should feature a medical document with a magnifying glass inspecting a tissue sample, symbolizing microscopic analysis. Include a subtle checkmark or analysis graph to indicate preliminary findings. The color palette should be professional, using blue, gray, and white tones. The design should be clean, modern, and suitable for medical use.">
            <a:extLst>
              <a:ext uri="{FF2B5EF4-FFF2-40B4-BE49-F238E27FC236}">
                <a16:creationId xmlns:a16="http://schemas.microsoft.com/office/drawing/2014/main" id="{50EFD82F-057C-55B4-74C1-56E21911F4A0}"/>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24882" t="12830" r="24558" b="19077"/>
          <a:stretch/>
        </p:blipFill>
        <p:spPr bwMode="auto">
          <a:xfrm>
            <a:off x="8280947" y="5071507"/>
            <a:ext cx="373984" cy="503677"/>
          </a:xfrm>
          <a:prstGeom prst="rect">
            <a:avLst/>
          </a:prstGeom>
          <a:noFill/>
          <a:extLst>
            <a:ext uri="{909E8E84-426E-40DD-AFC4-6F175D3DCCD1}">
              <a14:hiddenFill xmlns:a14="http://schemas.microsoft.com/office/drawing/2010/main">
                <a:solidFill>
                  <a:srgbClr val="FFFFFF"/>
                </a:solidFill>
              </a14:hiddenFill>
            </a:ext>
          </a:extLst>
        </p:spPr>
      </p:pic>
      <p:sp>
        <p:nvSpPr>
          <p:cNvPr id="41" name="CuadroTexto 40">
            <a:extLst>
              <a:ext uri="{FF2B5EF4-FFF2-40B4-BE49-F238E27FC236}">
                <a16:creationId xmlns:a16="http://schemas.microsoft.com/office/drawing/2014/main" id="{BBA2BB29-60CE-1A7D-1EC9-4D02CB54C49B}"/>
              </a:ext>
            </a:extLst>
          </p:cNvPr>
          <p:cNvSpPr txBox="1"/>
          <p:nvPr/>
        </p:nvSpPr>
        <p:spPr>
          <a:xfrm>
            <a:off x="8006800" y="5626092"/>
            <a:ext cx="93166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rPr>
              <a:t>4.13 </a:t>
            </a:r>
            <a:r>
              <a:rPr kumimoji="0" lang="es-ES" sz="1200" b="0" i="0" u="none" strike="noStrike" kern="1200" cap="none" spc="0" normalizeH="0" baseline="0" noProof="0" dirty="0">
                <a:ln>
                  <a:noFill/>
                </a:ln>
                <a:solidFill>
                  <a:prstClr val="black"/>
                </a:solidFill>
                <a:effectLst/>
                <a:uLnTx/>
                <a:uFillTx/>
                <a:latin typeface="Helvetica" pitchFamily="2" charset="0"/>
                <a:ea typeface="+mn-ea"/>
                <a:cs typeface="+mn-cs"/>
              </a:rPr>
              <a:t>días</a:t>
            </a:r>
            <a:endParaRPr kumimoji="0" lang="es-ES" sz="1600" b="0" i="0" u="none" strike="noStrike" kern="1200" cap="none" spc="0" normalizeH="0" baseline="0" noProof="0" dirty="0">
              <a:ln>
                <a:noFill/>
              </a:ln>
              <a:solidFill>
                <a:prstClr val="black"/>
              </a:solidFill>
              <a:effectLst/>
              <a:uLnTx/>
              <a:uFillTx/>
              <a:latin typeface="Helvetica" pitchFamily="2" charset="0"/>
              <a:ea typeface="+mn-ea"/>
              <a:cs typeface="+mn-cs"/>
            </a:endParaRPr>
          </a:p>
        </p:txBody>
      </p:sp>
      <p:cxnSp>
        <p:nvCxnSpPr>
          <p:cNvPr id="44" name="Conector recto 43">
            <a:extLst>
              <a:ext uri="{FF2B5EF4-FFF2-40B4-BE49-F238E27FC236}">
                <a16:creationId xmlns:a16="http://schemas.microsoft.com/office/drawing/2014/main" id="{E8FCC817-D4EF-61BD-EE7B-3539BF841BDC}"/>
              </a:ext>
            </a:extLst>
          </p:cNvPr>
          <p:cNvCxnSpPr>
            <a:cxnSpLocks/>
          </p:cNvCxnSpPr>
          <p:nvPr/>
        </p:nvCxnSpPr>
        <p:spPr>
          <a:xfrm>
            <a:off x="815008" y="6555080"/>
            <a:ext cx="838694" cy="0"/>
          </a:xfrm>
          <a:prstGeom prst="line">
            <a:avLst/>
          </a:prstGeom>
          <a:ln>
            <a:solidFill>
              <a:srgbClr val="92D050"/>
            </a:solidFill>
          </a:ln>
        </p:spPr>
        <p:style>
          <a:lnRef idx="2">
            <a:schemeClr val="accent3"/>
          </a:lnRef>
          <a:fillRef idx="0">
            <a:schemeClr val="accent3"/>
          </a:fillRef>
          <a:effectRef idx="1">
            <a:schemeClr val="accent3"/>
          </a:effectRef>
          <a:fontRef idx="minor">
            <a:schemeClr val="tx1"/>
          </a:fontRef>
        </p:style>
      </p:cxnSp>
      <p:sp>
        <p:nvSpPr>
          <p:cNvPr id="49" name="CuadroTexto 48">
            <a:extLst>
              <a:ext uri="{FF2B5EF4-FFF2-40B4-BE49-F238E27FC236}">
                <a16:creationId xmlns:a16="http://schemas.microsoft.com/office/drawing/2014/main" id="{250A087F-2535-A795-082C-FEB7B94A3479}"/>
              </a:ext>
            </a:extLst>
          </p:cNvPr>
          <p:cNvSpPr txBox="1"/>
          <p:nvPr/>
        </p:nvSpPr>
        <p:spPr>
          <a:xfrm>
            <a:off x="936759" y="6586955"/>
            <a:ext cx="603050"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1" i="0" u="none" strike="noStrike" kern="1200" cap="none" spc="0" normalizeH="0" baseline="0" noProof="0" dirty="0">
                <a:ln>
                  <a:noFill/>
                </a:ln>
                <a:solidFill>
                  <a:prstClr val="black"/>
                </a:solidFill>
                <a:effectLst/>
                <a:uLnTx/>
                <a:uFillTx/>
                <a:latin typeface="Helvetica" pitchFamily="2" charset="0"/>
                <a:ea typeface="+mn-ea"/>
                <a:cs typeface="+mn-cs"/>
              </a:rPr>
              <a:t>≈ 21</a:t>
            </a:r>
            <a:r>
              <a:rPr kumimoji="0" lang="es-ES" sz="1050" b="1" i="0" u="none" strike="noStrike" kern="1200" cap="none" spc="0" normalizeH="0" baseline="0" noProof="0" dirty="0">
                <a:ln>
                  <a:noFill/>
                </a:ln>
                <a:solidFill>
                  <a:prstClr val="black"/>
                </a:solidFill>
                <a:effectLst/>
                <a:uLnTx/>
                <a:uFillTx/>
                <a:latin typeface="Helvetica" pitchFamily="2" charset="0"/>
                <a:ea typeface="+mn-ea"/>
                <a:cs typeface="+mn-cs"/>
              </a:rPr>
              <a:t>%</a:t>
            </a:r>
            <a:endParaRPr kumimoji="0" lang="es-ES" sz="1200" b="1" i="0" u="none" strike="noStrike" kern="1200" cap="none" spc="0" normalizeH="0" baseline="0" noProof="0" dirty="0">
              <a:ln>
                <a:noFill/>
              </a:ln>
              <a:solidFill>
                <a:prstClr val="black"/>
              </a:solidFill>
              <a:effectLst/>
              <a:uLnTx/>
              <a:uFillTx/>
              <a:latin typeface="Helvetica" pitchFamily="2" charset="0"/>
              <a:ea typeface="+mn-ea"/>
              <a:cs typeface="+mn-cs"/>
            </a:endParaRPr>
          </a:p>
        </p:txBody>
      </p:sp>
    </p:spTree>
    <p:extLst>
      <p:ext uri="{BB962C8B-B14F-4D97-AF65-F5344CB8AC3E}">
        <p14:creationId xmlns:p14="http://schemas.microsoft.com/office/powerpoint/2010/main" val="426843557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795</TotalTime>
  <Words>1230</Words>
  <Application>Microsoft Macintosh PowerPoint</Application>
  <PresentationFormat>Panorámica</PresentationFormat>
  <Paragraphs>92</Paragraphs>
  <Slides>2</Slides>
  <Notes>2</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2</vt:i4>
      </vt:variant>
    </vt:vector>
  </HeadingPairs>
  <TitlesOfParts>
    <vt:vector size="11" baseType="lpstr">
      <vt:lpstr>Arial</vt:lpstr>
      <vt:lpstr>ArialMT</vt:lpstr>
      <vt:lpstr>Calibri</vt:lpstr>
      <vt:lpstr>Calibri Light</vt:lpstr>
      <vt:lpstr>Helvetica</vt:lpstr>
      <vt:lpstr>TimesNewRoman</vt:lpstr>
      <vt:lpstr>TimesNewRoman,Bold</vt:lpstr>
      <vt:lpstr>Tema de Office</vt:lpstr>
      <vt:lpstr>1_Tema de Office</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Mario Alaez</dc:creator>
  <cp:lastModifiedBy>Mario Alaez</cp:lastModifiedBy>
  <cp:revision>15</cp:revision>
  <dcterms:created xsi:type="dcterms:W3CDTF">2025-02-11T18:50:49Z</dcterms:created>
  <dcterms:modified xsi:type="dcterms:W3CDTF">2025-03-03T12:52:29Z</dcterms:modified>
</cp:coreProperties>
</file>