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58" r:id="rId3"/>
    <p:sldId id="256" r:id="rId4"/>
    <p:sldId id="257" r:id="rId5"/>
  </p:sldIdLst>
  <p:sldSz cx="18288000" cy="10287000"/>
  <p:notesSz cx="6858000" cy="9144000"/>
  <p:embeddedFontLst>
    <p:embeddedFont>
      <p:font typeface="Bebas Neue Bold" panose="020B0604020202020204" charset="0"/>
      <p:regular r:id="rId6"/>
    </p:embeddedFont>
    <p:embeddedFont>
      <p:font typeface="Montaser Arabic" panose="020B0604020202020204" charset="-78"/>
      <p:regular r:id="rId7"/>
    </p:embeddedFont>
    <p:embeddedFont>
      <p:font typeface="Montaser Arabic Bold" panose="020B0604020202020204" charset="-78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E8675D-6895-4605-8B80-3FBF568185A9}" v="3" dt="2025-03-03T22:20:18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Matute Nuñez" userId="549d874666289c82" providerId="LiveId" clId="{C7E8675D-6895-4605-8B80-3FBF568185A9}"/>
    <pc:docChg chg="undo custSel addSld delSld modSld sldOrd">
      <pc:chgData name="Marco Matute Nuñez" userId="549d874666289c82" providerId="LiveId" clId="{C7E8675D-6895-4605-8B80-3FBF568185A9}" dt="2025-03-03T22:21:22.132" v="66" actId="1076"/>
      <pc:docMkLst>
        <pc:docMk/>
      </pc:docMkLst>
      <pc:sldChg chg="modSp mod">
        <pc:chgData name="Marco Matute Nuñez" userId="549d874666289c82" providerId="LiveId" clId="{C7E8675D-6895-4605-8B80-3FBF568185A9}" dt="2025-03-03T22:21:22.132" v="66" actId="1076"/>
        <pc:sldMkLst>
          <pc:docMk/>
          <pc:sldMk cId="0" sldId="256"/>
        </pc:sldMkLst>
        <pc:spChg chg="mod">
          <ac:chgData name="Marco Matute Nuñez" userId="549d874666289c82" providerId="LiveId" clId="{C7E8675D-6895-4605-8B80-3FBF568185A9}" dt="2025-03-03T22:21:22.132" v="66" actId="1076"/>
          <ac:spMkLst>
            <pc:docMk/>
            <pc:sldMk cId="0" sldId="256"/>
            <ac:spMk id="55" creationId="{00000000-0000-0000-0000-000000000000}"/>
          </ac:spMkLst>
        </pc:spChg>
      </pc:sldChg>
      <pc:sldChg chg="modSp add del mod ord">
        <pc:chgData name="Marco Matute Nuñez" userId="549d874666289c82" providerId="LiveId" clId="{C7E8675D-6895-4605-8B80-3FBF568185A9}" dt="2025-03-03T22:20:21.652" v="11"/>
        <pc:sldMkLst>
          <pc:docMk/>
          <pc:sldMk cId="0" sldId="258"/>
        </pc:sldMkLst>
        <pc:spChg chg="mod">
          <ac:chgData name="Marco Matute Nuñez" userId="549d874666289c82" providerId="LiveId" clId="{C7E8675D-6895-4605-8B80-3FBF568185A9}" dt="2025-03-03T22:20:18.185" v="9" actId="27636"/>
          <ac:spMkLst>
            <pc:docMk/>
            <pc:sldMk cId="0" sldId="258"/>
            <ac:spMk id="3" creationId="{00000000-0000-0000-0000-000000000000}"/>
          </ac:spMkLst>
        </pc:spChg>
      </pc:sldChg>
      <pc:sldChg chg="new del">
        <pc:chgData name="Marco Matute Nuñez" userId="549d874666289c82" providerId="LiveId" clId="{C7E8675D-6895-4605-8B80-3FBF568185A9}" dt="2025-03-03T22:19:54.953" v="1" actId="680"/>
        <pc:sldMkLst>
          <pc:docMk/>
          <pc:sldMk cId="3414725727" sldId="258"/>
        </pc:sldMkLst>
      </pc:sldChg>
      <pc:sldChg chg="new del">
        <pc:chgData name="Marco Matute Nuñez" userId="549d874666289c82" providerId="LiveId" clId="{C7E8675D-6895-4605-8B80-3FBF568185A9}" dt="2025-03-03T22:19:58.623" v="3" actId="680"/>
        <pc:sldMkLst>
          <pc:docMk/>
          <pc:sldMk cId="4222666485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600" y="3195639"/>
            <a:ext cx="15544800" cy="22050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1617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413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2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0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79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800226"/>
            <a:ext cx="8077200" cy="5091112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296400" y="1800226"/>
            <a:ext cx="8077200" cy="5091112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514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11958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14400" y="3262312"/>
            <a:ext cx="8080376" cy="5926932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290053" y="2302670"/>
            <a:ext cx="8083550" cy="95964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290053" y="3262312"/>
            <a:ext cx="8083550" cy="5926932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734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056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2544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3" y="409574"/>
            <a:ext cx="6016626" cy="17430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0" cy="877967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3" y="2152653"/>
            <a:ext cx="6016626" cy="703659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733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8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584576" y="919162"/>
            <a:ext cx="10972800" cy="61722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5996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465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3258800" y="309562"/>
            <a:ext cx="4114800" cy="65817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309562"/>
            <a:ext cx="12039600" cy="6581776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503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14400" y="411958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2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39144" y="3415309"/>
            <a:ext cx="15409712" cy="2205038"/>
          </a:xfrm>
        </p:spPr>
        <p:txBody>
          <a:bodyPr>
            <a:noAutofit/>
          </a:bodyPr>
          <a:lstStyle/>
          <a:p>
            <a:r>
              <a:rPr lang="es-ES" sz="56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SERIE DE CASOS: RESECCIÓN ONCOLÓGICA Y RECONSTRUCCIÓN DE PARED TORÁCICA MEDIANTE PRÓTESIS PERSONALIZADAS DINÁMICAS DE TITANIO 3D</a:t>
            </a:r>
            <a:endParaRPr lang="es-ES" sz="5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43200" y="6871692"/>
            <a:ext cx="12801600" cy="26289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Matute Núñez. MIR Cirugía Torácica. 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 (UMQER)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Universitario Virgen Del Rocío. </a:t>
            </a:r>
          </a:p>
          <a:p>
            <a:pPr algn="just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Jerez de la Frontera, marzo 2025.</a:t>
            </a:r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458925" y="2030695"/>
            <a:ext cx="1423557" cy="1110174"/>
            <a:chOff x="0" y="0"/>
            <a:chExt cx="458858" cy="357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8858" cy="357845"/>
            </a:xfrm>
            <a:custGeom>
              <a:avLst/>
              <a:gdLst/>
              <a:ahLst/>
              <a:cxnLst/>
              <a:rect l="l" t="t" r="r" b="b"/>
              <a:pathLst>
                <a:path w="458858" h="357845">
                  <a:moveTo>
                    <a:pt x="0" y="0"/>
                  </a:moveTo>
                  <a:lnTo>
                    <a:pt x="458858" y="0"/>
                  </a:lnTo>
                  <a:lnTo>
                    <a:pt x="458858" y="357845"/>
                  </a:lnTo>
                  <a:lnTo>
                    <a:pt x="0" y="357845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8858" cy="376895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05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3732679" y="506030"/>
            <a:ext cx="807772" cy="6215731"/>
            <a:chOff x="0" y="0"/>
            <a:chExt cx="316488" cy="24353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9420" y="3210009"/>
            <a:ext cx="819280" cy="869852"/>
            <a:chOff x="0" y="0"/>
            <a:chExt cx="934504" cy="9921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4504" cy="992189"/>
            </a:xfrm>
            <a:custGeom>
              <a:avLst/>
              <a:gdLst/>
              <a:ahLst/>
              <a:cxnLst/>
              <a:rect l="l" t="t" r="r" b="b"/>
              <a:pathLst>
                <a:path w="934504" h="992189">
                  <a:moveTo>
                    <a:pt x="467252" y="0"/>
                  </a:moveTo>
                  <a:cubicBezTo>
                    <a:pt x="209196" y="0"/>
                    <a:pt x="0" y="222109"/>
                    <a:pt x="0" y="496094"/>
                  </a:cubicBezTo>
                  <a:cubicBezTo>
                    <a:pt x="0" y="770080"/>
                    <a:pt x="209196" y="992189"/>
                    <a:pt x="467252" y="992189"/>
                  </a:cubicBezTo>
                  <a:cubicBezTo>
                    <a:pt x="725308" y="992189"/>
                    <a:pt x="934504" y="770080"/>
                    <a:pt x="934504" y="496094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69C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610" y="64443"/>
              <a:ext cx="759285" cy="834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3732679" y="1456677"/>
            <a:ext cx="807772" cy="6215731"/>
            <a:chOff x="0" y="0"/>
            <a:chExt cx="316488" cy="24353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9420" y="4160657"/>
            <a:ext cx="819280" cy="869853"/>
            <a:chOff x="0" y="0"/>
            <a:chExt cx="934504" cy="9921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69C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3732679" y="2407325"/>
            <a:ext cx="807772" cy="6215731"/>
            <a:chOff x="0" y="0"/>
            <a:chExt cx="316488" cy="243534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CFA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09420" y="5111304"/>
            <a:ext cx="819280" cy="869853"/>
            <a:chOff x="0" y="0"/>
            <a:chExt cx="934504" cy="9921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CFA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 rot="-5400000">
            <a:off x="3732679" y="3396072"/>
            <a:ext cx="807772" cy="6215731"/>
            <a:chOff x="0" y="0"/>
            <a:chExt cx="316488" cy="243534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09420" y="6061951"/>
            <a:ext cx="819280" cy="869853"/>
            <a:chOff x="0" y="0"/>
            <a:chExt cx="934504" cy="9921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69C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3732679" y="4384820"/>
            <a:ext cx="807772" cy="6215731"/>
            <a:chOff x="0" y="0"/>
            <a:chExt cx="316488" cy="243534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9420" y="7050699"/>
            <a:ext cx="819280" cy="869853"/>
            <a:chOff x="0" y="0"/>
            <a:chExt cx="934504" cy="9921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69C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5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 rot="-5400000">
            <a:off x="3732679" y="5373567"/>
            <a:ext cx="807772" cy="6215731"/>
            <a:chOff x="0" y="0"/>
            <a:chExt cx="316488" cy="243534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CFA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09420" y="8039446"/>
            <a:ext cx="819280" cy="869853"/>
            <a:chOff x="0" y="0"/>
            <a:chExt cx="934504" cy="99219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CFA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6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 rot="-5400000">
            <a:off x="3732679" y="6362315"/>
            <a:ext cx="807772" cy="6215731"/>
            <a:chOff x="0" y="0"/>
            <a:chExt cx="316488" cy="243534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16488" cy="2435347"/>
            </a:xfrm>
            <a:custGeom>
              <a:avLst/>
              <a:gdLst/>
              <a:ahLst/>
              <a:cxnLst/>
              <a:rect l="l" t="t" r="r" b="b"/>
              <a:pathLst>
                <a:path w="316488" h="2435347">
                  <a:moveTo>
                    <a:pt x="316488" y="0"/>
                  </a:moveTo>
                  <a:lnTo>
                    <a:pt x="316488" y="2321047"/>
                  </a:lnTo>
                  <a:lnTo>
                    <a:pt x="158244" y="2435347"/>
                  </a:lnTo>
                  <a:lnTo>
                    <a:pt x="0" y="232104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316488" cy="2359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09420" y="9028194"/>
            <a:ext cx="819280" cy="869853"/>
            <a:chOff x="0" y="0"/>
            <a:chExt cx="934504" cy="99219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34504" cy="992190"/>
            </a:xfrm>
            <a:custGeom>
              <a:avLst/>
              <a:gdLst/>
              <a:ahLst/>
              <a:cxnLst/>
              <a:rect l="l" t="t" r="r" b="b"/>
              <a:pathLst>
                <a:path w="934504" h="992190">
                  <a:moveTo>
                    <a:pt x="467252" y="0"/>
                  </a:moveTo>
                  <a:cubicBezTo>
                    <a:pt x="209196" y="0"/>
                    <a:pt x="0" y="222109"/>
                    <a:pt x="0" y="496095"/>
                  </a:cubicBezTo>
                  <a:cubicBezTo>
                    <a:pt x="0" y="770080"/>
                    <a:pt x="209196" y="992190"/>
                    <a:pt x="467252" y="992190"/>
                  </a:cubicBezTo>
                  <a:cubicBezTo>
                    <a:pt x="725308" y="992190"/>
                    <a:pt x="934504" y="770080"/>
                    <a:pt x="934504" y="496095"/>
                  </a:cubicBezTo>
                  <a:cubicBezTo>
                    <a:pt x="934504" y="222109"/>
                    <a:pt x="725308" y="0"/>
                    <a:pt x="467252" y="0"/>
                  </a:cubicBezTo>
                  <a:close/>
                </a:path>
              </a:pathLst>
            </a:custGeom>
            <a:solidFill>
              <a:srgbClr val="69CBB0"/>
            </a:solid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7610" y="54918"/>
              <a:ext cx="759285" cy="84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7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244431" y="2030695"/>
            <a:ext cx="4991228" cy="1110174"/>
            <a:chOff x="0" y="0"/>
            <a:chExt cx="1608834" cy="35784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608834" cy="357845"/>
            </a:xfrm>
            <a:custGeom>
              <a:avLst/>
              <a:gdLst/>
              <a:ahLst/>
              <a:cxnLst/>
              <a:rect l="l" t="t" r="r" b="b"/>
              <a:pathLst>
                <a:path w="1608834" h="357845">
                  <a:moveTo>
                    <a:pt x="0" y="0"/>
                  </a:moveTo>
                  <a:lnTo>
                    <a:pt x="1608834" y="0"/>
                  </a:lnTo>
                  <a:lnTo>
                    <a:pt x="1608834" y="357845"/>
                  </a:lnTo>
                  <a:lnTo>
                    <a:pt x="0" y="357845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1608834" cy="376895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058"/>
                </a:lnSpc>
              </a:pPr>
              <a:endParaRPr/>
            </a:p>
          </p:txBody>
        </p:sp>
      </p:grpSp>
      <p:sp>
        <p:nvSpPr>
          <p:cNvPr id="51" name="Freeform 51"/>
          <p:cNvSpPr/>
          <p:nvPr/>
        </p:nvSpPr>
        <p:spPr>
          <a:xfrm>
            <a:off x="8172797" y="3312319"/>
            <a:ext cx="4157208" cy="4208261"/>
          </a:xfrm>
          <a:custGeom>
            <a:avLst/>
            <a:gdLst/>
            <a:ahLst/>
            <a:cxnLst/>
            <a:rect l="l" t="t" r="r" b="b"/>
            <a:pathLst>
              <a:path w="4157208" h="4208261">
                <a:moveTo>
                  <a:pt x="0" y="0"/>
                </a:moveTo>
                <a:lnTo>
                  <a:pt x="4157208" y="0"/>
                </a:lnTo>
                <a:lnTo>
                  <a:pt x="4157208" y="4208261"/>
                </a:lnTo>
                <a:lnTo>
                  <a:pt x="0" y="4208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22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2" name="Freeform 52"/>
          <p:cNvSpPr/>
          <p:nvPr/>
        </p:nvSpPr>
        <p:spPr>
          <a:xfrm>
            <a:off x="12760329" y="3312319"/>
            <a:ext cx="4139563" cy="4173306"/>
          </a:xfrm>
          <a:custGeom>
            <a:avLst/>
            <a:gdLst/>
            <a:ahLst/>
            <a:cxnLst/>
            <a:rect l="l" t="t" r="r" b="b"/>
            <a:pathLst>
              <a:path w="4139563" h="4173306">
                <a:moveTo>
                  <a:pt x="0" y="0"/>
                </a:moveTo>
                <a:lnTo>
                  <a:pt x="4139564" y="0"/>
                </a:lnTo>
                <a:lnTo>
                  <a:pt x="4139564" y="4173306"/>
                </a:lnTo>
                <a:lnTo>
                  <a:pt x="0" y="4173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028" t="-1347" b="-847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3" name="TextBox 53"/>
          <p:cNvSpPr txBox="1"/>
          <p:nvPr/>
        </p:nvSpPr>
        <p:spPr>
          <a:xfrm>
            <a:off x="5655283" y="2127863"/>
            <a:ext cx="1125172" cy="9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04"/>
              </a:lnSpc>
            </a:pPr>
            <a:r>
              <a:rPr lang="en-US" sz="5646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n=7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275164" y="9544002"/>
            <a:ext cx="1976238" cy="486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653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Partes Blandas (4)</a:t>
            </a:r>
          </a:p>
          <a:p>
            <a:pPr algn="l">
              <a:lnSpc>
                <a:spcPts val="1900"/>
              </a:lnSpc>
            </a:pPr>
            <a:endParaRPr lang="en-US" sz="1653">
              <a:solidFill>
                <a:srgbClr val="2C2C2C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3267491" y="806412"/>
            <a:ext cx="1430214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9"/>
              </a:lnSpc>
            </a:pPr>
            <a:r>
              <a:rPr lang="en-US" sz="3300" b="1" dirty="0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COHORTE Y CARACTERÍSTICAS GENERALES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182160" y="3286890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Varón, 61años, Sarcoma Indiferenciado de manubrio esternal y costillas. Resección en bloque + prótesis 3D + colgajo miocutáneo.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82160" y="4236857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Varón 53 años, condrosarcoma mixoide extraesquelético de tercio distal de esternón. Esternectomía subtotal + prótesis 3D + colgajo anterolateral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182160" y="5207235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Mujer, 55 años. Tumor de Askin. Costillas (C6–C9) + pared torácica derecha.Costectomía amplia + prótesis 3D + malla.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82160" y="6187138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Varón, 65 años, sarcoma indiferenciado de la unión costocondral / esternón / pectoral izquierda. Resección + prótesis 3D + colgajo muscular.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182160" y="7193574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Varón, 47 años, Tumor fusocelular bajo grado (estroma mixoide) de la 1.ª–2.ª costillas + clavícula + esternón. Resección + prótesis 3D + injerto muscular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182160" y="8163271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Mujer, 61 años, Condrosarcoma bien diferenciado de la Articulación esternoclavicular izquierda + manubrio. Resección + prótesis 3D + colgajo pectoral.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182160" y="9132969"/>
            <a:ext cx="5765466" cy="66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0"/>
              </a:lnSpc>
            </a:pPr>
            <a:r>
              <a:rPr lang="en-US" sz="1556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Varón, 14 años. Osteosarcoma costovertebral de las costillas posteriores (8.ª–10.ª). Resección costillas, instrumentación vertebral + prótesis 3D + malla + injerto.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508328" y="2102119"/>
            <a:ext cx="4463435" cy="97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04"/>
              </a:lnSpc>
            </a:pPr>
            <a:r>
              <a:rPr lang="en-US" sz="5646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Edad: 50.8 (14 - 65)</a:t>
            </a:r>
          </a:p>
        </p:txBody>
      </p:sp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397" y="7431769"/>
            <a:ext cx="2085208" cy="2085208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8565" y="7489688"/>
            <a:ext cx="2085208" cy="2085208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36316" y="7453786"/>
            <a:ext cx="2096566" cy="2096566"/>
          </a:xfrm>
          <a:prstGeom prst="rect">
            <a:avLst/>
          </a:prstGeom>
        </p:spPr>
      </p:pic>
      <p:sp>
        <p:nvSpPr>
          <p:cNvPr id="67" name="TextBox 67"/>
          <p:cNvSpPr txBox="1"/>
          <p:nvPr/>
        </p:nvSpPr>
        <p:spPr>
          <a:xfrm>
            <a:off x="10301885" y="9538754"/>
            <a:ext cx="2318568" cy="24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653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Condrosarcomas (2)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2839184" y="9547884"/>
            <a:ext cx="1890831" cy="24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653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Osteosarcomas (1)</a:t>
            </a:r>
          </a:p>
        </p:txBody>
      </p:sp>
      <p:pic>
        <p:nvPicPr>
          <p:cNvPr id="69" name="Picture 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77847" y="1864406"/>
            <a:ext cx="3488447" cy="1442753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48631" y="2046096"/>
            <a:ext cx="1308168" cy="1079373"/>
          </a:xfrm>
          <a:prstGeom prst="rect">
            <a:avLst/>
          </a:prstGeom>
        </p:spPr>
      </p:pic>
      <p:grpSp>
        <p:nvGrpSpPr>
          <p:cNvPr id="71" name="Group 71"/>
          <p:cNvGrpSpPr/>
          <p:nvPr/>
        </p:nvGrpSpPr>
        <p:grpSpPr>
          <a:xfrm>
            <a:off x="14983269" y="7828525"/>
            <a:ext cx="2089325" cy="1437794"/>
            <a:chOff x="0" y="0"/>
            <a:chExt cx="673457" cy="463447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673457" cy="463447"/>
            </a:xfrm>
            <a:custGeom>
              <a:avLst/>
              <a:gdLst/>
              <a:ahLst/>
              <a:cxnLst/>
              <a:rect l="l" t="t" r="r" b="b"/>
              <a:pathLst>
                <a:path w="673457" h="463447">
                  <a:moveTo>
                    <a:pt x="0" y="0"/>
                  </a:moveTo>
                  <a:lnTo>
                    <a:pt x="673457" y="0"/>
                  </a:lnTo>
                  <a:lnTo>
                    <a:pt x="673457" y="463447"/>
                  </a:lnTo>
                  <a:lnTo>
                    <a:pt x="0" y="463447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19050"/>
              <a:ext cx="673457" cy="482497"/>
            </a:xfrm>
            <a:prstGeom prst="rect">
              <a:avLst/>
            </a:prstGeom>
          </p:spPr>
          <p:txBody>
            <a:bodyPr lIns="27432" tIns="27432" rIns="27432" bIns="27432" rtlCol="0" anchor="ctr"/>
            <a:lstStyle/>
            <a:p>
              <a:pPr algn="ctr">
                <a:lnSpc>
                  <a:spcPts val="1058"/>
                </a:lnSpc>
              </a:pPr>
              <a:endParaRPr/>
            </a:p>
          </p:txBody>
        </p:sp>
      </p:grpSp>
      <p:sp>
        <p:nvSpPr>
          <p:cNvPr id="74" name="TextBox 74"/>
          <p:cNvSpPr txBox="1"/>
          <p:nvPr/>
        </p:nvSpPr>
        <p:spPr>
          <a:xfrm rot="60000">
            <a:off x="15129132" y="7980583"/>
            <a:ext cx="1800018" cy="122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"/>
              </a:lnSpc>
            </a:pPr>
            <a:r>
              <a:rPr lang="en-US" sz="2346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Tamaño tumoral: media 6.3 cm </a:t>
            </a:r>
          </a:p>
          <a:p>
            <a:pPr algn="l">
              <a:lnSpc>
                <a:spcPts val="3285"/>
              </a:lnSpc>
            </a:pPr>
            <a:r>
              <a:rPr lang="en-US" sz="2346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Rango: 2.2 - 8.5 cm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2961542" y="2518320"/>
            <a:ext cx="2206703" cy="477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9"/>
              </a:lnSpc>
            </a:pPr>
            <a:r>
              <a:rPr lang="en-US" sz="3300" b="1" spc="52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77" y="3957665"/>
            <a:ext cx="1403711" cy="14037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312" y="5239158"/>
            <a:ext cx="1340896" cy="134089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658" y="6463069"/>
            <a:ext cx="1340896" cy="134089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0735139" y="4248845"/>
            <a:ext cx="5809385" cy="5791970"/>
          </a:xfrm>
          <a:custGeom>
            <a:avLst/>
            <a:gdLst/>
            <a:ahLst/>
            <a:cxnLst/>
            <a:rect l="l" t="t" r="r" b="b"/>
            <a:pathLst>
              <a:path w="5809385" h="5791970">
                <a:moveTo>
                  <a:pt x="0" y="0"/>
                </a:moveTo>
                <a:lnTo>
                  <a:pt x="5809385" y="0"/>
                </a:lnTo>
                <a:lnTo>
                  <a:pt x="5809385" y="5791970"/>
                </a:lnTo>
                <a:lnTo>
                  <a:pt x="0" y="5791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0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4436074" y="1092581"/>
            <a:ext cx="4090031" cy="477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9"/>
              </a:lnSpc>
            </a:pPr>
            <a:r>
              <a:rPr lang="en-US" sz="3300" b="1" spc="52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RESULTADOS</a:t>
            </a: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4355885" y="406891"/>
            <a:ext cx="1119889" cy="5744877"/>
            <a:chOff x="0" y="0"/>
            <a:chExt cx="316488" cy="1623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488" cy="1623542"/>
            </a:xfrm>
            <a:custGeom>
              <a:avLst/>
              <a:gdLst/>
              <a:ahLst/>
              <a:cxnLst/>
              <a:rect l="l" t="t" r="r" b="b"/>
              <a:pathLst>
                <a:path w="316488" h="1623542">
                  <a:moveTo>
                    <a:pt x="316488" y="0"/>
                  </a:moveTo>
                  <a:lnTo>
                    <a:pt x="316488" y="1509242"/>
                  </a:lnTo>
                  <a:lnTo>
                    <a:pt x="158244" y="1623542"/>
                  </a:lnTo>
                  <a:lnTo>
                    <a:pt x="0" y="1509242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FFF6BB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16488" cy="1547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68086" y="2660066"/>
            <a:ext cx="1575305" cy="1258177"/>
            <a:chOff x="0" y="0"/>
            <a:chExt cx="1017669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17669" cy="812800"/>
            </a:xfrm>
            <a:custGeom>
              <a:avLst/>
              <a:gdLst/>
              <a:ahLst/>
              <a:cxnLst/>
              <a:rect l="l" t="t" r="r" b="b"/>
              <a:pathLst>
                <a:path w="1017669" h="812800">
                  <a:moveTo>
                    <a:pt x="110331" y="0"/>
                  </a:moveTo>
                  <a:lnTo>
                    <a:pt x="907338" y="0"/>
                  </a:lnTo>
                  <a:cubicBezTo>
                    <a:pt x="936599" y="0"/>
                    <a:pt x="964663" y="11624"/>
                    <a:pt x="985354" y="32315"/>
                  </a:cubicBezTo>
                  <a:cubicBezTo>
                    <a:pt x="1006045" y="53006"/>
                    <a:pt x="1017669" y="81069"/>
                    <a:pt x="1017669" y="110331"/>
                  </a:cubicBezTo>
                  <a:lnTo>
                    <a:pt x="1017669" y="702469"/>
                  </a:lnTo>
                  <a:cubicBezTo>
                    <a:pt x="1017669" y="731731"/>
                    <a:pt x="1006045" y="759794"/>
                    <a:pt x="985354" y="780485"/>
                  </a:cubicBezTo>
                  <a:cubicBezTo>
                    <a:pt x="964663" y="801176"/>
                    <a:pt x="936599" y="812800"/>
                    <a:pt x="907338" y="812800"/>
                  </a:cubicBezTo>
                  <a:lnTo>
                    <a:pt x="110331" y="812800"/>
                  </a:lnTo>
                  <a:cubicBezTo>
                    <a:pt x="81069" y="812800"/>
                    <a:pt x="53006" y="801176"/>
                    <a:pt x="32315" y="780485"/>
                  </a:cubicBezTo>
                  <a:cubicBezTo>
                    <a:pt x="11624" y="759794"/>
                    <a:pt x="0" y="731731"/>
                    <a:pt x="0" y="702469"/>
                  </a:cubicBezTo>
                  <a:lnTo>
                    <a:pt x="0" y="110331"/>
                  </a:lnTo>
                  <a:cubicBezTo>
                    <a:pt x="0" y="81069"/>
                    <a:pt x="11624" y="53006"/>
                    <a:pt x="32315" y="32315"/>
                  </a:cubicBezTo>
                  <a:cubicBezTo>
                    <a:pt x="53006" y="11624"/>
                    <a:pt x="81069" y="0"/>
                    <a:pt x="110331" y="0"/>
                  </a:cubicBezTo>
                  <a:close/>
                </a:path>
              </a:pathLst>
            </a:custGeom>
            <a:solidFill>
              <a:srgbClr val="FFF6BB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1766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Mortalidad a 30 días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4355885" y="1684955"/>
            <a:ext cx="1119889" cy="5689412"/>
            <a:chOff x="0" y="0"/>
            <a:chExt cx="316488" cy="16078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6488" cy="1607867"/>
            </a:xfrm>
            <a:custGeom>
              <a:avLst/>
              <a:gdLst/>
              <a:ahLst/>
              <a:cxnLst/>
              <a:rect l="l" t="t" r="r" b="b"/>
              <a:pathLst>
                <a:path w="316488" h="1607867">
                  <a:moveTo>
                    <a:pt x="316488" y="0"/>
                  </a:moveTo>
                  <a:lnTo>
                    <a:pt x="316488" y="1493567"/>
                  </a:lnTo>
                  <a:lnTo>
                    <a:pt x="158244" y="1607867"/>
                  </a:lnTo>
                  <a:lnTo>
                    <a:pt x="0" y="149356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CDECA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16488" cy="1531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41622" y="3900572"/>
            <a:ext cx="1601768" cy="1258177"/>
            <a:chOff x="0" y="0"/>
            <a:chExt cx="1034765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4765" cy="812800"/>
            </a:xfrm>
            <a:custGeom>
              <a:avLst/>
              <a:gdLst/>
              <a:ahLst/>
              <a:cxnLst/>
              <a:rect l="l" t="t" r="r" b="b"/>
              <a:pathLst>
                <a:path w="1034765" h="812800">
                  <a:moveTo>
                    <a:pt x="108508" y="0"/>
                  </a:moveTo>
                  <a:lnTo>
                    <a:pt x="926256" y="0"/>
                  </a:lnTo>
                  <a:cubicBezTo>
                    <a:pt x="986184" y="0"/>
                    <a:pt x="1034765" y="48581"/>
                    <a:pt x="1034765" y="108508"/>
                  </a:cubicBezTo>
                  <a:lnTo>
                    <a:pt x="1034765" y="704292"/>
                  </a:lnTo>
                  <a:cubicBezTo>
                    <a:pt x="1034765" y="733070"/>
                    <a:pt x="1023332" y="760669"/>
                    <a:pt x="1002983" y="781019"/>
                  </a:cubicBezTo>
                  <a:cubicBezTo>
                    <a:pt x="982634" y="801368"/>
                    <a:pt x="955035" y="812800"/>
                    <a:pt x="926256" y="812800"/>
                  </a:cubicBezTo>
                  <a:lnTo>
                    <a:pt x="108508" y="812800"/>
                  </a:lnTo>
                  <a:cubicBezTo>
                    <a:pt x="79730" y="812800"/>
                    <a:pt x="52131" y="801368"/>
                    <a:pt x="31781" y="781019"/>
                  </a:cubicBezTo>
                  <a:cubicBezTo>
                    <a:pt x="11432" y="760669"/>
                    <a:pt x="0" y="733070"/>
                    <a:pt x="0" y="704292"/>
                  </a:cubicBezTo>
                  <a:lnTo>
                    <a:pt x="0" y="108508"/>
                  </a:lnTo>
                  <a:cubicBezTo>
                    <a:pt x="0" y="79730"/>
                    <a:pt x="11432" y="52131"/>
                    <a:pt x="31781" y="31781"/>
                  </a:cubicBezTo>
                  <a:cubicBezTo>
                    <a:pt x="52131" y="11432"/>
                    <a:pt x="79730" y="0"/>
                    <a:pt x="108508" y="0"/>
                  </a:cubicBezTo>
                  <a:close/>
                </a:path>
              </a:pathLst>
            </a:custGeom>
            <a:solidFill>
              <a:srgbClr val="CDECAC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3476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Complicaciones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4383617" y="2898717"/>
            <a:ext cx="1119889" cy="5744877"/>
            <a:chOff x="0" y="0"/>
            <a:chExt cx="316488" cy="162354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6488" cy="1623542"/>
            </a:xfrm>
            <a:custGeom>
              <a:avLst/>
              <a:gdLst/>
              <a:ahLst/>
              <a:cxnLst/>
              <a:rect l="l" t="t" r="r" b="b"/>
              <a:pathLst>
                <a:path w="316488" h="1623542">
                  <a:moveTo>
                    <a:pt x="316488" y="0"/>
                  </a:moveTo>
                  <a:lnTo>
                    <a:pt x="316488" y="1509242"/>
                  </a:lnTo>
                  <a:lnTo>
                    <a:pt x="158244" y="1623542"/>
                  </a:lnTo>
                  <a:lnTo>
                    <a:pt x="0" y="1509242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69C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16488" cy="1547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41622" y="5142067"/>
            <a:ext cx="1601768" cy="1258177"/>
            <a:chOff x="0" y="0"/>
            <a:chExt cx="1034765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34765" cy="812800"/>
            </a:xfrm>
            <a:custGeom>
              <a:avLst/>
              <a:gdLst/>
              <a:ahLst/>
              <a:cxnLst/>
              <a:rect l="l" t="t" r="r" b="b"/>
              <a:pathLst>
                <a:path w="1034765" h="812800">
                  <a:moveTo>
                    <a:pt x="108508" y="0"/>
                  </a:moveTo>
                  <a:lnTo>
                    <a:pt x="926256" y="0"/>
                  </a:lnTo>
                  <a:cubicBezTo>
                    <a:pt x="986184" y="0"/>
                    <a:pt x="1034765" y="48581"/>
                    <a:pt x="1034765" y="108508"/>
                  </a:cubicBezTo>
                  <a:lnTo>
                    <a:pt x="1034765" y="704292"/>
                  </a:lnTo>
                  <a:cubicBezTo>
                    <a:pt x="1034765" y="733070"/>
                    <a:pt x="1023332" y="760669"/>
                    <a:pt x="1002983" y="781019"/>
                  </a:cubicBezTo>
                  <a:cubicBezTo>
                    <a:pt x="982634" y="801368"/>
                    <a:pt x="955035" y="812800"/>
                    <a:pt x="926256" y="812800"/>
                  </a:cubicBezTo>
                  <a:lnTo>
                    <a:pt x="108508" y="812800"/>
                  </a:lnTo>
                  <a:cubicBezTo>
                    <a:pt x="79730" y="812800"/>
                    <a:pt x="52131" y="801368"/>
                    <a:pt x="31781" y="781019"/>
                  </a:cubicBezTo>
                  <a:cubicBezTo>
                    <a:pt x="11432" y="760669"/>
                    <a:pt x="0" y="733070"/>
                    <a:pt x="0" y="704292"/>
                  </a:cubicBezTo>
                  <a:lnTo>
                    <a:pt x="0" y="108508"/>
                  </a:lnTo>
                  <a:cubicBezTo>
                    <a:pt x="0" y="79730"/>
                    <a:pt x="11432" y="52131"/>
                    <a:pt x="31781" y="31781"/>
                  </a:cubicBezTo>
                  <a:cubicBezTo>
                    <a:pt x="52131" y="11432"/>
                    <a:pt x="79730" y="0"/>
                    <a:pt x="108508" y="0"/>
                  </a:cubicBezTo>
                  <a:close/>
                </a:path>
              </a:pathLst>
            </a:custGeom>
            <a:solidFill>
              <a:srgbClr val="69CBB0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03476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Quimioterapia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286028" y="5382405"/>
            <a:ext cx="5204137" cy="132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1 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(sarcoma postradiación G3)</a:t>
            </a:r>
          </a:p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3 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(sarcoma de Ewing)</a:t>
            </a:r>
          </a:p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4 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(sarcoma epitelioide)</a:t>
            </a:r>
          </a:p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7 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(osteosarcoma)</a:t>
            </a:r>
          </a:p>
          <a:p>
            <a:pPr algn="l">
              <a:lnSpc>
                <a:spcPts val="1773"/>
              </a:lnSpc>
            </a:pPr>
            <a:endParaRPr lang="en-US" sz="1541">
              <a:solidFill>
                <a:srgbClr val="2C2C2C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1773"/>
              </a:lnSpc>
            </a:pPr>
            <a:endParaRPr lang="en-US" sz="1541">
              <a:solidFill>
                <a:srgbClr val="2C2C2C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grpSp>
        <p:nvGrpSpPr>
          <p:cNvPr id="27" name="Group 27"/>
          <p:cNvGrpSpPr/>
          <p:nvPr/>
        </p:nvGrpSpPr>
        <p:grpSpPr>
          <a:xfrm rot="-5400000">
            <a:off x="4328152" y="4166956"/>
            <a:ext cx="1119889" cy="5689412"/>
            <a:chOff x="0" y="0"/>
            <a:chExt cx="316488" cy="160786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16488" cy="1607867"/>
            </a:xfrm>
            <a:custGeom>
              <a:avLst/>
              <a:gdLst/>
              <a:ahLst/>
              <a:cxnLst/>
              <a:rect l="l" t="t" r="r" b="b"/>
              <a:pathLst>
                <a:path w="316488" h="1607867">
                  <a:moveTo>
                    <a:pt x="316488" y="0"/>
                  </a:moveTo>
                  <a:lnTo>
                    <a:pt x="316488" y="1493567"/>
                  </a:lnTo>
                  <a:lnTo>
                    <a:pt x="158244" y="1607867"/>
                  </a:lnTo>
                  <a:lnTo>
                    <a:pt x="0" y="1493567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2C949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316488" cy="15316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41622" y="6382573"/>
            <a:ext cx="1601768" cy="1258177"/>
            <a:chOff x="0" y="0"/>
            <a:chExt cx="1034765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34765" cy="812800"/>
            </a:xfrm>
            <a:custGeom>
              <a:avLst/>
              <a:gdLst/>
              <a:ahLst/>
              <a:cxnLst/>
              <a:rect l="l" t="t" r="r" b="b"/>
              <a:pathLst>
                <a:path w="1034765" h="812800">
                  <a:moveTo>
                    <a:pt x="108508" y="0"/>
                  </a:moveTo>
                  <a:lnTo>
                    <a:pt x="926256" y="0"/>
                  </a:lnTo>
                  <a:cubicBezTo>
                    <a:pt x="986184" y="0"/>
                    <a:pt x="1034765" y="48581"/>
                    <a:pt x="1034765" y="108508"/>
                  </a:cubicBezTo>
                  <a:lnTo>
                    <a:pt x="1034765" y="704292"/>
                  </a:lnTo>
                  <a:cubicBezTo>
                    <a:pt x="1034765" y="733070"/>
                    <a:pt x="1023332" y="760669"/>
                    <a:pt x="1002983" y="781019"/>
                  </a:cubicBezTo>
                  <a:cubicBezTo>
                    <a:pt x="982634" y="801368"/>
                    <a:pt x="955035" y="812800"/>
                    <a:pt x="926256" y="812800"/>
                  </a:cubicBezTo>
                  <a:lnTo>
                    <a:pt x="108508" y="812800"/>
                  </a:lnTo>
                  <a:cubicBezTo>
                    <a:pt x="79730" y="812800"/>
                    <a:pt x="52131" y="801368"/>
                    <a:pt x="31781" y="781019"/>
                  </a:cubicBezTo>
                  <a:cubicBezTo>
                    <a:pt x="11432" y="760669"/>
                    <a:pt x="0" y="733070"/>
                    <a:pt x="0" y="704292"/>
                  </a:cubicBezTo>
                  <a:lnTo>
                    <a:pt x="0" y="108508"/>
                  </a:lnTo>
                  <a:cubicBezTo>
                    <a:pt x="0" y="79730"/>
                    <a:pt x="11432" y="52131"/>
                    <a:pt x="31781" y="31781"/>
                  </a:cubicBezTo>
                  <a:cubicBezTo>
                    <a:pt x="52131" y="11432"/>
                    <a:pt x="79730" y="0"/>
                    <a:pt x="108508" y="0"/>
                  </a:cubicBezTo>
                  <a:close/>
                </a:path>
              </a:pathLst>
            </a:custGeom>
            <a:solidFill>
              <a:srgbClr val="2C9494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3476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Recidiva / </a:t>
              </a:r>
            </a:p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Metástasis 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2313760" y="3170605"/>
            <a:ext cx="5204137" cy="24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4"/>
              </a:lnSpc>
            </a:pPr>
            <a:r>
              <a:rPr lang="en-US" sz="1725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Sin mortalidad.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86028" y="4248845"/>
            <a:ext cx="5204137" cy="66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Complicaciones Clavien- Dindo II (2) y IIIa (1): Íleo paraítico, convulsiones por derpivación de BZD, Reintervención del colgajo.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86028" y="6536353"/>
            <a:ext cx="5204137" cy="1104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1: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Recidiva mediastínica y pulmonar 2 años.</a:t>
            </a:r>
          </a:p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Caso 4</a:t>
            </a:r>
            <a:r>
              <a:rPr lang="en-US" sz="1541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: Metástasis pulmonares bilaterales los 6-7 meses postoperatorios. </a:t>
            </a:r>
          </a:p>
          <a:p>
            <a:pPr algn="l">
              <a:lnSpc>
                <a:spcPts val="1773"/>
              </a:lnSpc>
            </a:pPr>
            <a:r>
              <a:rPr lang="en-US" sz="1541" b="1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ENFERMEDAD CONTROLADA</a:t>
            </a:r>
          </a:p>
          <a:p>
            <a:pPr algn="l">
              <a:lnSpc>
                <a:spcPts val="1773"/>
              </a:lnSpc>
            </a:pPr>
            <a:endParaRPr lang="en-US" sz="1541" b="1">
              <a:solidFill>
                <a:srgbClr val="2C2C2C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  <p:grpSp>
        <p:nvGrpSpPr>
          <p:cNvPr id="36" name="Group 36"/>
          <p:cNvGrpSpPr/>
          <p:nvPr/>
        </p:nvGrpSpPr>
        <p:grpSpPr>
          <a:xfrm rot="-5400000">
            <a:off x="4383617" y="5379729"/>
            <a:ext cx="1119889" cy="5744877"/>
            <a:chOff x="0" y="0"/>
            <a:chExt cx="316488" cy="162354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16488" cy="1623542"/>
            </a:xfrm>
            <a:custGeom>
              <a:avLst/>
              <a:gdLst/>
              <a:ahLst/>
              <a:cxnLst/>
              <a:rect l="l" t="t" r="r" b="b"/>
              <a:pathLst>
                <a:path w="316488" h="1623542">
                  <a:moveTo>
                    <a:pt x="316488" y="0"/>
                  </a:moveTo>
                  <a:lnTo>
                    <a:pt x="316488" y="1509242"/>
                  </a:lnTo>
                  <a:lnTo>
                    <a:pt x="158244" y="1623542"/>
                  </a:lnTo>
                  <a:lnTo>
                    <a:pt x="0" y="1509242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D6EBFB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16488" cy="1547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95818" y="7632904"/>
            <a:ext cx="1575305" cy="1258177"/>
            <a:chOff x="0" y="0"/>
            <a:chExt cx="1017669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7669" cy="812800"/>
            </a:xfrm>
            <a:custGeom>
              <a:avLst/>
              <a:gdLst/>
              <a:ahLst/>
              <a:cxnLst/>
              <a:rect l="l" t="t" r="r" b="b"/>
              <a:pathLst>
                <a:path w="1017669" h="812800">
                  <a:moveTo>
                    <a:pt x="110331" y="0"/>
                  </a:moveTo>
                  <a:lnTo>
                    <a:pt x="907338" y="0"/>
                  </a:lnTo>
                  <a:cubicBezTo>
                    <a:pt x="936599" y="0"/>
                    <a:pt x="964663" y="11624"/>
                    <a:pt x="985354" y="32315"/>
                  </a:cubicBezTo>
                  <a:cubicBezTo>
                    <a:pt x="1006045" y="53006"/>
                    <a:pt x="1017669" y="81069"/>
                    <a:pt x="1017669" y="110331"/>
                  </a:cubicBezTo>
                  <a:lnTo>
                    <a:pt x="1017669" y="702469"/>
                  </a:lnTo>
                  <a:cubicBezTo>
                    <a:pt x="1017669" y="731731"/>
                    <a:pt x="1006045" y="759794"/>
                    <a:pt x="985354" y="780485"/>
                  </a:cubicBezTo>
                  <a:cubicBezTo>
                    <a:pt x="964663" y="801176"/>
                    <a:pt x="936599" y="812800"/>
                    <a:pt x="907338" y="812800"/>
                  </a:cubicBezTo>
                  <a:lnTo>
                    <a:pt x="110331" y="812800"/>
                  </a:lnTo>
                  <a:cubicBezTo>
                    <a:pt x="81069" y="812800"/>
                    <a:pt x="53006" y="801176"/>
                    <a:pt x="32315" y="780485"/>
                  </a:cubicBezTo>
                  <a:cubicBezTo>
                    <a:pt x="11624" y="759794"/>
                    <a:pt x="0" y="731731"/>
                    <a:pt x="0" y="702469"/>
                  </a:cubicBezTo>
                  <a:lnTo>
                    <a:pt x="0" y="110331"/>
                  </a:lnTo>
                  <a:cubicBezTo>
                    <a:pt x="0" y="81069"/>
                    <a:pt x="11624" y="53006"/>
                    <a:pt x="32315" y="32315"/>
                  </a:cubicBezTo>
                  <a:cubicBezTo>
                    <a:pt x="53006" y="11624"/>
                    <a:pt x="81069" y="0"/>
                    <a:pt x="110331" y="0"/>
                  </a:cubicBezTo>
                  <a:close/>
                </a:path>
              </a:pathLst>
            </a:custGeom>
            <a:solidFill>
              <a:srgbClr val="D6EBFB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01766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Resección R0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2341493" y="8133918"/>
            <a:ext cx="5204137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5"/>
              </a:lnSpc>
            </a:pPr>
            <a:r>
              <a:rPr lang="en-US" sz="1500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Resección R0 en todos los casos tras análisis de la pieza </a:t>
            </a:r>
          </a:p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739" y="2673882"/>
            <a:ext cx="1411921" cy="1411921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 rot="-5400000">
            <a:off x="4383617" y="6637906"/>
            <a:ext cx="1119889" cy="5744877"/>
            <a:chOff x="0" y="0"/>
            <a:chExt cx="316488" cy="162354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16488" cy="1623542"/>
            </a:xfrm>
            <a:custGeom>
              <a:avLst/>
              <a:gdLst/>
              <a:ahLst/>
              <a:cxnLst/>
              <a:rect l="l" t="t" r="r" b="b"/>
              <a:pathLst>
                <a:path w="316488" h="1623542">
                  <a:moveTo>
                    <a:pt x="316488" y="0"/>
                  </a:moveTo>
                  <a:lnTo>
                    <a:pt x="316488" y="1509242"/>
                  </a:lnTo>
                  <a:lnTo>
                    <a:pt x="158244" y="1623542"/>
                  </a:lnTo>
                  <a:lnTo>
                    <a:pt x="0" y="1509242"/>
                  </a:lnTo>
                  <a:lnTo>
                    <a:pt x="0" y="0"/>
                  </a:lnTo>
                  <a:lnTo>
                    <a:pt x="316488" y="0"/>
                  </a:lnTo>
                  <a:close/>
                </a:path>
              </a:pathLst>
            </a:custGeom>
            <a:solidFill>
              <a:srgbClr val="CFABB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316488" cy="1547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95818" y="8891081"/>
            <a:ext cx="1575305" cy="1258177"/>
            <a:chOff x="0" y="0"/>
            <a:chExt cx="1017669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17669" cy="812800"/>
            </a:xfrm>
            <a:custGeom>
              <a:avLst/>
              <a:gdLst/>
              <a:ahLst/>
              <a:cxnLst/>
              <a:rect l="l" t="t" r="r" b="b"/>
              <a:pathLst>
                <a:path w="1017669" h="812800">
                  <a:moveTo>
                    <a:pt x="110331" y="0"/>
                  </a:moveTo>
                  <a:lnTo>
                    <a:pt x="907338" y="0"/>
                  </a:lnTo>
                  <a:cubicBezTo>
                    <a:pt x="936599" y="0"/>
                    <a:pt x="964663" y="11624"/>
                    <a:pt x="985354" y="32315"/>
                  </a:cubicBezTo>
                  <a:cubicBezTo>
                    <a:pt x="1006045" y="53006"/>
                    <a:pt x="1017669" y="81069"/>
                    <a:pt x="1017669" y="110331"/>
                  </a:cubicBezTo>
                  <a:lnTo>
                    <a:pt x="1017669" y="702469"/>
                  </a:lnTo>
                  <a:cubicBezTo>
                    <a:pt x="1017669" y="731731"/>
                    <a:pt x="1006045" y="759794"/>
                    <a:pt x="985354" y="780485"/>
                  </a:cubicBezTo>
                  <a:cubicBezTo>
                    <a:pt x="964663" y="801176"/>
                    <a:pt x="936599" y="812800"/>
                    <a:pt x="907338" y="812800"/>
                  </a:cubicBezTo>
                  <a:lnTo>
                    <a:pt x="110331" y="812800"/>
                  </a:lnTo>
                  <a:cubicBezTo>
                    <a:pt x="81069" y="812800"/>
                    <a:pt x="53006" y="801176"/>
                    <a:pt x="32315" y="780485"/>
                  </a:cubicBezTo>
                  <a:cubicBezTo>
                    <a:pt x="11624" y="759794"/>
                    <a:pt x="0" y="731731"/>
                    <a:pt x="0" y="702469"/>
                  </a:cubicBezTo>
                  <a:lnTo>
                    <a:pt x="0" y="110331"/>
                  </a:lnTo>
                  <a:cubicBezTo>
                    <a:pt x="0" y="81069"/>
                    <a:pt x="11624" y="53006"/>
                    <a:pt x="32315" y="32315"/>
                  </a:cubicBezTo>
                  <a:cubicBezTo>
                    <a:pt x="53006" y="11624"/>
                    <a:pt x="81069" y="0"/>
                    <a:pt x="110331" y="0"/>
                  </a:cubicBezTo>
                  <a:close/>
                </a:path>
              </a:pathLst>
            </a:custGeom>
            <a:solidFill>
              <a:srgbClr val="CFABB0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1017669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0000"/>
                  </a:solidFill>
                  <a:latin typeface="Montaser Arabic"/>
                  <a:ea typeface="Montaser Arabic"/>
                  <a:cs typeface="Montaser Arabic"/>
                  <a:sym typeface="Montaser Arabic"/>
                </a:rPr>
                <a:t>Estancia Hospitalaria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2341493" y="9392095"/>
            <a:ext cx="5204137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5"/>
              </a:lnSpc>
            </a:pPr>
            <a:r>
              <a:rPr lang="en-US" sz="1500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Media: 10.9 días +/- 3.58 días. Rango 6 -17 días.</a:t>
            </a:r>
          </a:p>
        </p:txBody>
      </p:sp>
      <p:pic>
        <p:nvPicPr>
          <p:cNvPr id="51" name="Pictur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5658" y="7661927"/>
            <a:ext cx="1340896" cy="1340896"/>
          </a:xfrm>
          <a:prstGeom prst="rect">
            <a:avLst/>
          </a:prstGeom>
        </p:spPr>
      </p:pic>
      <p:sp>
        <p:nvSpPr>
          <p:cNvPr id="52" name="TextBox 52"/>
          <p:cNvSpPr txBox="1"/>
          <p:nvPr/>
        </p:nvSpPr>
        <p:spPr>
          <a:xfrm>
            <a:off x="9969350" y="2189506"/>
            <a:ext cx="8002970" cy="194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1651" lvl="1" indent="-210826" algn="l">
              <a:lnSpc>
                <a:spcPts val="2245"/>
              </a:lnSpc>
              <a:buFont typeface="Arial"/>
              <a:buChar char="•"/>
            </a:pPr>
            <a:r>
              <a:rPr lang="en-US" sz="1952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Resección Radical + Reconstrucción 3D: Estrategia efectiva con resultados funcionales y oncológicos positivos.</a:t>
            </a:r>
          </a:p>
          <a:p>
            <a:pPr marL="421651" lvl="1" indent="-210826" algn="l">
              <a:lnSpc>
                <a:spcPts val="2245"/>
              </a:lnSpc>
              <a:buFont typeface="Arial"/>
              <a:buChar char="•"/>
            </a:pPr>
            <a:r>
              <a:rPr lang="en-US" sz="1952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Perfil de Complicaciones Asumible: Manejo adecuado sin secuelas graves.</a:t>
            </a:r>
          </a:p>
          <a:p>
            <a:pPr marL="421651" lvl="1" indent="-210826" algn="l">
              <a:lnSpc>
                <a:spcPts val="2245"/>
              </a:lnSpc>
              <a:buFont typeface="Arial"/>
              <a:buChar char="•"/>
            </a:pPr>
            <a:r>
              <a:rPr lang="en-US" sz="1952">
                <a:solidFill>
                  <a:srgbClr val="2C2C2C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Seguimiento Multidisciplinar: Fundamental para optimizar resultados funcionales y oncológicos.</a:t>
            </a:r>
          </a:p>
          <a:p>
            <a:pPr algn="l">
              <a:lnSpc>
                <a:spcPts val="2245"/>
              </a:lnSpc>
            </a:pPr>
            <a:endParaRPr lang="en-US" sz="1952">
              <a:solidFill>
                <a:srgbClr val="2C2C2C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1211921" y="1092581"/>
            <a:ext cx="4855820" cy="477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9"/>
              </a:lnSpc>
            </a:pPr>
            <a:r>
              <a:rPr lang="en-US" sz="3300" b="1" spc="52">
                <a:solidFill>
                  <a:srgbClr val="2C2C2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437</Words>
  <Application>Microsoft Office PowerPoint</Application>
  <PresentationFormat>Personalizado</PresentationFormat>
  <Paragraphs>51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11" baseType="lpstr">
      <vt:lpstr>Montaser Arabic</vt:lpstr>
      <vt:lpstr>Calibri</vt:lpstr>
      <vt:lpstr>Aptos</vt:lpstr>
      <vt:lpstr>Arial</vt:lpstr>
      <vt:lpstr>Montaser Arabic Bold</vt:lpstr>
      <vt:lpstr>Bebas Neue Bold</vt:lpstr>
      <vt:lpstr>Office Theme</vt:lpstr>
      <vt:lpstr>Tema de Office</vt:lpstr>
      <vt:lpstr>SERIE DE CASOS: RESECCIÓN ONCOLÓGICA Y RECONSTRUCCIÓN DE PARED TORÁCICA MEDIANTE PRÓTESIS PERSONALIZADAS DINÁMICAS DE TITANIO 3D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SERIE DE CASOS: RESECCIÓN ONCOLÓGICA Y RECONSTRUCCIÓN DE PARED TORÁCICA MEDIANTE PRÓTESIS PERSONALIZADAS DINÁMICAS DE TITANIO 3D</dc:title>
  <cp:lastModifiedBy>Marco Matute Nuñez</cp:lastModifiedBy>
  <cp:revision>1</cp:revision>
  <dcterms:created xsi:type="dcterms:W3CDTF">2006-08-16T00:00:00Z</dcterms:created>
  <dcterms:modified xsi:type="dcterms:W3CDTF">2025-03-03T22:21:29Z</dcterms:modified>
  <dc:identifier>DAGgrBHYyjY</dc:identifier>
</cp:coreProperties>
</file>