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Roboto" panose="02000000000000000000" pitchFamily="2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gOYulYsGoMDKyF4OBeKQOvXAxx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86" y="29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299125" y="76700"/>
            <a:ext cx="7845000" cy="6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lt1"/>
                </a:solidFill>
                <a:highlight>
                  <a:srgbClr val="674EA7"/>
                </a:highlight>
                <a:latin typeface="Calibri"/>
                <a:ea typeface="Calibri"/>
                <a:cs typeface="Calibri"/>
                <a:sym typeface="Calibri"/>
              </a:rPr>
              <a:t>A PROPÓSITO DE CINCO CASOS DE FASCITIS NECROTIZANTE EN PARED TORÁCICA</a:t>
            </a:r>
            <a:endParaRPr sz="1600">
              <a:solidFill>
                <a:schemeClr val="lt1"/>
              </a:solidFill>
              <a:highlight>
                <a:srgbClr val="674EA7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299125" y="1137550"/>
            <a:ext cx="1578900" cy="421200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s-E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NTRODUCCIÓN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39226" y="1634400"/>
            <a:ext cx="3573600" cy="20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fascitis necrotizante (FN) es la forma más severa de infección de partes blandas, potencialmente mortal si no se diagnostica y trata precozmente. Cursa con necrosis de la fascia muscular y el tejido subcutáneo subyacente. Afecta más frecuentemente a abdomen y extremidades, la afectación torácica es inusual. Incidencia anual: 0,24-0,4 casos/100.000   habitantes. Mortalidad: 25%-35% de los casos.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514125" y="1110275"/>
            <a:ext cx="2151300" cy="415500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MATERIALES Y MÉTODOS 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6249650" y="1639113"/>
            <a:ext cx="2889600" cy="6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 casos acontecidos en nuestro Servicio, con diferentes vías de entrada, manejo y progresión clínica. 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3816993" y="272415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CASO 1: varón, 29 años, no AP.</a:t>
            </a:r>
            <a:endParaRPr sz="1500" b="1" dirty="0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3832236" y="3007771"/>
            <a:ext cx="2556900" cy="1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Inicio: gastroenteritis de 48 horas de evolución. FN en pectoral derecho.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 vía de entrada establecida.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Clínica. fiebre 39 </a:t>
            </a:r>
            <a:r>
              <a:rPr lang="es-E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ºC</a:t>
            </a: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intolerancia oral, </a:t>
            </a:r>
            <a:r>
              <a:rPr lang="es-ES" sz="1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kesión</a:t>
            </a: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 pectoral derecho caliente, indurada, adherida a planos profundos.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Evolución favorable con antibioterapia IV. 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46350" y="1129250"/>
            <a:ext cx="1505700" cy="415500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3347725" y="1634400"/>
            <a:ext cx="2889600" cy="6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Evaluar diversas vías de entrada.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Factores de riesgo.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es-E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Impacto del diagnostico precoz + tratamiento multimodal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 t="-9940" b="24470"/>
          <a:stretch/>
        </p:blipFill>
        <p:spPr>
          <a:xfrm>
            <a:off x="6514125" y="2384437"/>
            <a:ext cx="2412637" cy="2164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"/>
          <p:cNvGrpSpPr/>
          <p:nvPr/>
        </p:nvGrpSpPr>
        <p:grpSpPr>
          <a:xfrm>
            <a:off x="230929" y="3754320"/>
            <a:ext cx="3251550" cy="892901"/>
            <a:chOff x="1166562" y="3184782"/>
            <a:chExt cx="4766970" cy="892901"/>
          </a:xfrm>
        </p:grpSpPr>
        <p:sp>
          <p:nvSpPr>
            <p:cNvPr id="95" name="Google Shape;95;p1"/>
            <p:cNvSpPr/>
            <p:nvPr/>
          </p:nvSpPr>
          <p:spPr>
            <a:xfrm>
              <a:off x="3058033" y="3266205"/>
              <a:ext cx="2875499" cy="4155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Grampositivos</a:t>
              </a:r>
              <a:endParaRPr sz="9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1190711" y="3327087"/>
              <a:ext cx="2070300" cy="421200"/>
            </a:xfrm>
            <a:prstGeom prst="rect">
              <a:avLst/>
            </a:prstGeom>
            <a:solidFill>
              <a:srgbClr val="0C57D3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1166562" y="3184782"/>
              <a:ext cx="425700" cy="4092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1592263" y="3403283"/>
              <a:ext cx="1877700" cy="674400"/>
            </a:xfrm>
            <a:prstGeom prst="rect">
              <a:avLst/>
            </a:prstGeom>
            <a:noFill/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Monomicrobianas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230973" y="4048949"/>
            <a:ext cx="3259633" cy="500064"/>
            <a:chOff x="1392320" y="3010265"/>
            <a:chExt cx="4812823" cy="586929"/>
          </a:xfrm>
        </p:grpSpPr>
        <p:sp>
          <p:nvSpPr>
            <p:cNvPr id="100" name="Google Shape;100;p1"/>
            <p:cNvSpPr/>
            <p:nvPr/>
          </p:nvSpPr>
          <p:spPr>
            <a:xfrm>
              <a:off x="3284342" y="3010265"/>
              <a:ext cx="2920801" cy="509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Clostridium</a:t>
              </a:r>
              <a:r>
                <a:rPr lang="es-ES" sz="9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r>
                <a:rPr lang="es-ES" sz="900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spp</a:t>
              </a:r>
              <a:r>
                <a:rPr lang="es-ES" sz="9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sz="9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 dirty="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Vibrio </a:t>
              </a:r>
              <a:r>
                <a:rPr lang="es-ES" sz="900" dirty="0" err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vulnificus</a:t>
              </a:r>
              <a:endParaRPr sz="9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1408642" y="3098500"/>
              <a:ext cx="2119500" cy="4212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1392320" y="3187994"/>
              <a:ext cx="425700" cy="4092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3" name="Google Shape;103;p1"/>
          <p:cNvGrpSpPr/>
          <p:nvPr/>
        </p:nvGrpSpPr>
        <p:grpSpPr>
          <a:xfrm>
            <a:off x="230929" y="4426610"/>
            <a:ext cx="3259677" cy="468183"/>
            <a:chOff x="1501302" y="2833828"/>
            <a:chExt cx="4614459" cy="488811"/>
          </a:xfrm>
        </p:grpSpPr>
        <p:sp>
          <p:nvSpPr>
            <p:cNvPr id="104" name="Google Shape;104;p1"/>
            <p:cNvSpPr/>
            <p:nvPr/>
          </p:nvSpPr>
          <p:spPr>
            <a:xfrm>
              <a:off x="3287958" y="2833884"/>
              <a:ext cx="2827803" cy="481200"/>
            </a:xfrm>
            <a:prstGeom prst="rect">
              <a:avLst/>
            </a:pr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Candida spp</a:t>
              </a:r>
              <a:endPara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Zygomicetes</a:t>
              </a:r>
              <a:endPara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79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Roboto"/>
                <a:buChar char="●"/>
              </a:pPr>
              <a:endParaRPr sz="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1517641" y="2833828"/>
              <a:ext cx="1914900" cy="487800"/>
            </a:xfrm>
            <a:prstGeom prst="rect">
              <a:avLst/>
            </a:pr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1501302" y="2913439"/>
              <a:ext cx="425700" cy="409200"/>
            </a:xfrm>
            <a:prstGeom prst="rect">
              <a:avLst/>
            </a:pr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4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1927002" y="2908318"/>
              <a:ext cx="1624500" cy="409200"/>
            </a:xfrm>
            <a:prstGeom prst="rect">
              <a:avLst/>
            </a:pr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Fúngicas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8" name="Google Shape;108;p1"/>
          <p:cNvGrpSpPr/>
          <p:nvPr/>
        </p:nvGrpSpPr>
        <p:grpSpPr>
          <a:xfrm>
            <a:off x="234061" y="3462150"/>
            <a:ext cx="3251838" cy="701350"/>
            <a:chOff x="1392320" y="3022284"/>
            <a:chExt cx="4759020" cy="701350"/>
          </a:xfrm>
        </p:grpSpPr>
        <p:sp>
          <p:nvSpPr>
            <p:cNvPr id="109" name="Google Shape;109;p1"/>
            <p:cNvSpPr/>
            <p:nvPr/>
          </p:nvSpPr>
          <p:spPr>
            <a:xfrm>
              <a:off x="3265640" y="3022359"/>
              <a:ext cx="2885700" cy="4155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Gramnegativos</a:t>
              </a:r>
              <a:endPara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457200" lvl="0" indent="-28575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Roboto"/>
                <a:buChar char="●"/>
              </a:pPr>
              <a:r>
                <a:rPr lang="es-ES" sz="9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Anaerobios </a:t>
              </a:r>
              <a:endParaRPr sz="9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1408659" y="3022284"/>
              <a:ext cx="2069700" cy="4212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1392320" y="3022357"/>
              <a:ext cx="425700" cy="4092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2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1761505" y="3049234"/>
              <a:ext cx="1660200" cy="674400"/>
            </a:xfrm>
            <a:prstGeom prst="rect">
              <a:avLst/>
            </a:prstGeom>
            <a:solidFill>
              <a:srgbClr val="B4A7D6"/>
            </a:solidFill>
            <a:ln w="9525" cap="flat" cmpd="sng">
              <a:solidFill>
                <a:srgbClr val="B4A7D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Polimicrobianas</a:t>
              </a:r>
              <a:endParaRPr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3" name="Google Shape;113;p1"/>
          <p:cNvSpPr/>
          <p:nvPr/>
        </p:nvSpPr>
        <p:spPr>
          <a:xfrm>
            <a:off x="410125" y="3842475"/>
            <a:ext cx="1266900" cy="554100"/>
          </a:xfrm>
          <a:prstGeom prst="rect">
            <a:avLst/>
          </a:prstGeom>
          <a:solidFill>
            <a:srgbClr val="B4A7D6"/>
          </a:solidFill>
          <a:ln w="9525" cap="flat" cmpd="sng">
            <a:solidFill>
              <a:srgbClr val="B4A7D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Monomicrobianas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1955450" y="478650"/>
            <a:ext cx="6857400" cy="3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P.V. Childers Canduela, B. Cantador Huertos, N. Moreira Lorenzo, F.J. González </a:t>
            </a:r>
            <a:r>
              <a:rPr lang="es-ES" sz="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Garcia</a:t>
            </a:r>
            <a:r>
              <a:rPr lang="es-ES" sz="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E. Ruíz López, A. Álvarez Kindelán</a:t>
            </a:r>
            <a:r>
              <a:rPr lang="es-ES" sz="800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  </a:t>
            </a:r>
            <a:r>
              <a:rPr lang="es-ES" sz="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UGC Cirugía Torácica y Trasplante pulmonar. Hospital Reina Sofía. Córdoba</a:t>
            </a:r>
            <a:endParaRPr sz="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"/>
          <p:cNvSpPr txBox="1">
            <a:spLocks noGrp="1"/>
          </p:cNvSpPr>
          <p:nvPr>
            <p:ph type="subTitle" idx="1"/>
          </p:nvPr>
        </p:nvSpPr>
        <p:spPr>
          <a:xfrm>
            <a:off x="76200" y="390561"/>
            <a:ext cx="3042900" cy="125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Inicio: postoperatorio </a:t>
            </a:r>
            <a:r>
              <a:rPr lang="es-ES" sz="1200" dirty="0" err="1">
                <a:solidFill>
                  <a:schemeClr val="dk1"/>
                </a:solidFill>
              </a:rPr>
              <a:t>elastofibroma</a:t>
            </a:r>
            <a:r>
              <a:rPr lang="es-ES" sz="1200" dirty="0">
                <a:solidFill>
                  <a:schemeClr val="dk1"/>
                </a:solidFill>
              </a:rPr>
              <a:t> </a:t>
            </a:r>
            <a:r>
              <a:rPr lang="es-ES" sz="1200" dirty="0" err="1">
                <a:solidFill>
                  <a:schemeClr val="dk1"/>
                </a:solidFill>
              </a:rPr>
              <a:t>dorsii</a:t>
            </a:r>
            <a:r>
              <a:rPr lang="es-ES" sz="1200" dirty="0">
                <a:solidFill>
                  <a:schemeClr val="dk1"/>
                </a:solidFill>
              </a:rPr>
              <a:t> izquierdo. Shock séptico &lt; 24 h.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Ingreso en UCI.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Tratamiento: desbridamiento quirúrgico + antibioterapia IV.  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b="1" dirty="0">
                <a:solidFill>
                  <a:schemeClr val="dk1"/>
                </a:solidFill>
              </a:rPr>
              <a:t>Evolución: exitus.</a:t>
            </a:r>
            <a:r>
              <a:rPr lang="es-ES" sz="1200" dirty="0">
                <a:solidFill>
                  <a:schemeClr val="dk1"/>
                </a:solidFill>
              </a:rPr>
              <a:t>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Cultivos post mortem: S. </a:t>
            </a:r>
            <a:r>
              <a:rPr lang="es-ES" sz="1200" dirty="0" err="1">
                <a:solidFill>
                  <a:schemeClr val="dk1"/>
                </a:solidFill>
              </a:rPr>
              <a:t>aureus</a:t>
            </a:r>
            <a:r>
              <a:rPr lang="es-ES" sz="1200" dirty="0">
                <a:solidFill>
                  <a:schemeClr val="dk1"/>
                </a:solidFill>
              </a:rPr>
              <a:t>, S. </a:t>
            </a:r>
            <a:r>
              <a:rPr lang="es-ES" sz="1200" dirty="0" err="1">
                <a:solidFill>
                  <a:schemeClr val="dk1"/>
                </a:solidFill>
              </a:rPr>
              <a:t>pyogenes</a:t>
            </a:r>
            <a:r>
              <a:rPr lang="es-ES" sz="1200" dirty="0">
                <a:solidFill>
                  <a:schemeClr val="dk1"/>
                </a:solidFill>
              </a:rPr>
              <a:t>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20"/>
              <a:buNone/>
            </a:pPr>
            <a:endParaRPr sz="1200" dirty="0"/>
          </a:p>
        </p:txBody>
      </p:sp>
      <p:sp>
        <p:nvSpPr>
          <p:cNvPr id="120" name="Google Shape;120;p2"/>
          <p:cNvSpPr txBox="1"/>
          <p:nvPr/>
        </p:nvSpPr>
        <p:spPr>
          <a:xfrm>
            <a:off x="0" y="47525"/>
            <a:ext cx="3000000" cy="41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     CASO 2: varón, 54 años, no AP.</a:t>
            </a:r>
            <a:endParaRPr sz="1500" b="1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145175" y="1689367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CASO 3: mujer, 39 años, mastitis.</a:t>
            </a:r>
            <a:endParaRPr sz="1500" b="1" dirty="0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type="subTitle" idx="1"/>
          </p:nvPr>
        </p:nvSpPr>
        <p:spPr>
          <a:xfrm>
            <a:off x="0" y="2069475"/>
            <a:ext cx="3119100" cy="3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Inicio: mastitis mama derecha. FN en ambos pectorales y pared abdominal. Inestabilidad hemodinámica.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Tratamiento: múltiples desbridamientos quirúrgicos + antibioterapia IV + manejo sepsis.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b="1" dirty="0">
                <a:solidFill>
                  <a:schemeClr val="dk1"/>
                </a:solidFill>
              </a:rPr>
              <a:t>Evolución: 28 días de ingreso. Reconstrucción por C. Plástica.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20"/>
              <a:buNone/>
            </a:pPr>
            <a:endParaRPr sz="1200" dirty="0"/>
          </a:p>
        </p:txBody>
      </p:sp>
      <p:pic>
        <p:nvPicPr>
          <p:cNvPr id="123" name="Google Shape;123;p2"/>
          <p:cNvPicPr preferRelativeResize="0"/>
          <p:nvPr/>
        </p:nvPicPr>
        <p:blipFill rotWithShape="1">
          <a:blip r:embed="rId3">
            <a:alphaModFix/>
          </a:blip>
          <a:srcRect b="49874"/>
          <a:stretch/>
        </p:blipFill>
        <p:spPr>
          <a:xfrm>
            <a:off x="247225" y="3464087"/>
            <a:ext cx="2752775" cy="155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/>
          <p:nvPr/>
        </p:nvSpPr>
        <p:spPr>
          <a:xfrm>
            <a:off x="3065200" y="47525"/>
            <a:ext cx="3678900" cy="41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     CASO 4: varón, 43 años, herpes zóster.</a:t>
            </a:r>
            <a:endParaRPr sz="1500" b="1" dirty="0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 txBox="1">
            <a:spLocks noGrp="1"/>
          </p:cNvSpPr>
          <p:nvPr>
            <p:ph type="subTitle" idx="1"/>
          </p:nvPr>
        </p:nvSpPr>
        <p:spPr>
          <a:xfrm>
            <a:off x="3307000" y="373935"/>
            <a:ext cx="3042900" cy="2037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Inicio: herpes zóster facial. </a:t>
            </a:r>
            <a:r>
              <a:rPr lang="es-ES" sz="1200" dirty="0" err="1">
                <a:solidFill>
                  <a:schemeClr val="dk1"/>
                </a:solidFill>
              </a:rPr>
              <a:t>Shoxk</a:t>
            </a:r>
            <a:r>
              <a:rPr lang="es-ES" sz="1200" dirty="0">
                <a:solidFill>
                  <a:schemeClr val="dk1"/>
                </a:solidFill>
              </a:rPr>
              <a:t> séptico. FN facial y torácica.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Tratamiento: múltiples desbridamientos quirúrgico + antibioterapia IV + manejo sepsis.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b="1" dirty="0">
                <a:solidFill>
                  <a:schemeClr val="dk1"/>
                </a:solidFill>
              </a:rPr>
              <a:t>Evolución: 34 días de ingreso. Cirugía reconstructiva pared torácica.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20"/>
              <a:buNone/>
            </a:pPr>
            <a:endParaRPr sz="1200" dirty="0"/>
          </a:p>
        </p:txBody>
      </p:sp>
      <p:pic>
        <p:nvPicPr>
          <p:cNvPr id="126" name="Google Shape;126;p2"/>
          <p:cNvPicPr preferRelativeResize="0"/>
          <p:nvPr/>
        </p:nvPicPr>
        <p:blipFill rotWithShape="1">
          <a:blip r:embed="rId4">
            <a:alphaModFix/>
          </a:blip>
          <a:srcRect t="49591"/>
          <a:stretch/>
        </p:blipFill>
        <p:spPr>
          <a:xfrm>
            <a:off x="6849684" y="213785"/>
            <a:ext cx="2223091" cy="143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3045952" y="1714306"/>
            <a:ext cx="3783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b="1" dirty="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     CASO 5: varón, 50 años, DM, traumatismo.</a:t>
            </a:r>
            <a:endParaRPr sz="1500" b="1" dirty="0">
              <a:solidFill>
                <a:srgbClr val="674EA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2"/>
          <p:cNvSpPr txBox="1">
            <a:spLocks noGrp="1"/>
          </p:cNvSpPr>
          <p:nvPr>
            <p:ph type="subTitle" idx="1"/>
          </p:nvPr>
        </p:nvSpPr>
        <p:spPr>
          <a:xfrm>
            <a:off x="3307000" y="2088241"/>
            <a:ext cx="3042900" cy="10470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dirty="0">
                <a:solidFill>
                  <a:schemeClr val="dk1"/>
                </a:solidFill>
              </a:rPr>
              <a:t>Inicio: FMO. FN ambos pectorales y MSI. Tratamiento: múltiples desbridamientos quirúrgicos + antibioterapia IV + manejo sepsis + terapia VAC.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s-ES" sz="1200" b="1" dirty="0">
                <a:solidFill>
                  <a:schemeClr val="dk1"/>
                </a:solidFill>
              </a:rPr>
              <a:t>Evolución: 74 días de ingreso. Terapia VAC al alta.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720"/>
              <a:buNone/>
            </a:pPr>
            <a:endParaRPr sz="1200" dirty="0"/>
          </a:p>
        </p:txBody>
      </p:sp>
      <p:pic>
        <p:nvPicPr>
          <p:cNvPr id="129" name="Google Shape;129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9684" y="1766698"/>
            <a:ext cx="2189625" cy="132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"/>
          <p:cNvSpPr txBox="1"/>
          <p:nvPr/>
        </p:nvSpPr>
        <p:spPr>
          <a:xfrm>
            <a:off x="7265700" y="3822900"/>
            <a:ext cx="1878300" cy="1320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3157072" y="3637911"/>
            <a:ext cx="2779977" cy="1314540"/>
          </a:xfrm>
          <a:prstGeom prst="flowChartConnector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Inmunosupresión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Comorbilidades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Lesiones cutáneas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>
                <a:latin typeface="Calibri"/>
                <a:ea typeface="Calibri"/>
                <a:cs typeface="Calibri"/>
                <a:sym typeface="Calibri"/>
              </a:rPr>
              <a:t>Traumatismos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3618663" y="3226634"/>
            <a:ext cx="2122800" cy="346200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FACTORES DE RIESGO</a:t>
            </a:r>
            <a:endParaRPr sz="15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"/>
          <p:cNvSpPr txBox="1"/>
          <p:nvPr/>
        </p:nvSpPr>
        <p:spPr>
          <a:xfrm>
            <a:off x="6578675" y="3221899"/>
            <a:ext cx="2122800" cy="346200"/>
          </a:xfrm>
          <a:prstGeom prst="rect">
            <a:avLst/>
          </a:prstGeom>
          <a:noFill/>
          <a:ln w="9525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IDEAS CLAVE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"/>
          <p:cNvSpPr/>
          <p:nvPr/>
        </p:nvSpPr>
        <p:spPr>
          <a:xfrm>
            <a:off x="5986928" y="3606229"/>
            <a:ext cx="3119100" cy="1465263"/>
          </a:xfrm>
          <a:prstGeom prst="wedgeRectCallout">
            <a:avLst>
              <a:gd name="adj1" fmla="val -20833"/>
              <a:gd name="adj2" fmla="val 56827"/>
            </a:avLst>
          </a:prstGeom>
          <a:solidFill>
            <a:srgbClr val="A4C2F4"/>
          </a:solidFill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85750" algn="l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Sospecha precoz: CLÍNICA + INESTABILIDAD HEMODINÁMICA + RÁPIDA PROGRESIÓN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just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Tratamiento multimodal</a:t>
            </a:r>
            <a:endParaRPr b="1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just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Manejo de complicaciones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85750" algn="just" rtl="0">
              <a:spcBef>
                <a:spcPts val="0"/>
              </a:spcBef>
              <a:spcAft>
                <a:spcPts val="0"/>
              </a:spcAft>
              <a:buSzPts val="900"/>
              <a:buFont typeface="Calibri"/>
              <a:buChar char="●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Terapias de vacío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483</Words>
  <Application>Microsoft Office PowerPoint</Application>
  <PresentationFormat>Presentación en pantalla (16:9)</PresentationFormat>
  <Paragraphs>63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Roboto</vt:lpstr>
      <vt:lpstr>Times New Roman</vt:lpstr>
      <vt:lpstr>Arial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LUNA</dc:creator>
  <cp:lastModifiedBy>Patricia V. Childers Canduela</cp:lastModifiedBy>
  <cp:revision>3</cp:revision>
  <dcterms:created xsi:type="dcterms:W3CDTF">2024-02-05T13:08:18Z</dcterms:created>
  <dcterms:modified xsi:type="dcterms:W3CDTF">2025-03-02T15:20:14Z</dcterms:modified>
</cp:coreProperties>
</file>