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7841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7" autoAdjust="0"/>
    <p:restoredTop sz="92529" autoAdjust="0"/>
  </p:normalViewPr>
  <p:slideViewPr>
    <p:cSldViewPr>
      <p:cViewPr varScale="1">
        <p:scale>
          <a:sx n="101" d="100"/>
          <a:sy n="101" d="100"/>
        </p:scale>
        <p:origin x="1210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Hoja1!$A$2:$A$7</c:f>
              <c:strCache>
                <c:ptCount val="6"/>
                <c:pt idx="0">
                  <c:v>M. Intracellulare</c:v>
                </c:pt>
                <c:pt idx="1">
                  <c:v>Veillonella</c:v>
                </c:pt>
                <c:pt idx="2">
                  <c:v>Fusobacterium</c:v>
                </c:pt>
                <c:pt idx="3">
                  <c:v>M. Tuberculosis</c:v>
                </c:pt>
                <c:pt idx="4">
                  <c:v>S. Aureus</c:v>
                </c:pt>
                <c:pt idx="5">
                  <c:v>Estreptococo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AE-4400-B212-8AA1966D69E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Hoja1!$A$2:$A$7</c:f>
              <c:strCache>
                <c:ptCount val="6"/>
                <c:pt idx="0">
                  <c:v>M. Intracellulare</c:v>
                </c:pt>
                <c:pt idx="1">
                  <c:v>Veillonella</c:v>
                </c:pt>
                <c:pt idx="2">
                  <c:v>Fusobacterium</c:v>
                </c:pt>
                <c:pt idx="3">
                  <c:v>M. Tuberculosis</c:v>
                </c:pt>
                <c:pt idx="4">
                  <c:v>S. Aureus</c:v>
                </c:pt>
                <c:pt idx="5">
                  <c:v>Estreptococo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F6AE-4400-B212-8AA1966D69E7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Hoja1!$A$2:$A$7</c:f>
              <c:strCache>
                <c:ptCount val="6"/>
                <c:pt idx="0">
                  <c:v>M. Intracellulare</c:v>
                </c:pt>
                <c:pt idx="1">
                  <c:v>Veillonella</c:v>
                </c:pt>
                <c:pt idx="2">
                  <c:v>Fusobacterium</c:v>
                </c:pt>
                <c:pt idx="3">
                  <c:v>M. Tuberculosis</c:v>
                </c:pt>
                <c:pt idx="4">
                  <c:v>S. Aureus</c:v>
                </c:pt>
                <c:pt idx="5">
                  <c:v>Estreptococo</c:v>
                </c:pt>
              </c:strCache>
            </c:strRef>
          </c:cat>
          <c:val>
            <c:numRef>
              <c:f>Hoja1!$D$2:$D$7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F6AE-4400-B212-8AA1966D6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8"/>
        <c:axId val="1065155007"/>
        <c:axId val="1065153087"/>
      </c:barChart>
      <c:catAx>
        <c:axId val="10651550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ES"/>
          </a:p>
        </c:txPr>
        <c:crossAx val="1065153087"/>
        <c:crosses val="autoZero"/>
        <c:auto val="1"/>
        <c:lblAlgn val="ctr"/>
        <c:lblOffset val="100"/>
        <c:noMultiLvlLbl val="0"/>
      </c:catAx>
      <c:valAx>
        <c:axId val="10651530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ES"/>
          </a:p>
        </c:txPr>
        <c:crossAx val="10651550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ETANCIA HOSPITALARIA (días)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General</c:v>
                </c:pt>
                <c:pt idx="1">
                  <c:v>Con FIP</c:v>
                </c:pt>
                <c:pt idx="2">
                  <c:v>Sin FIP</c:v>
                </c:pt>
                <c:pt idx="3">
                  <c:v>VATS</c:v>
                </c:pt>
                <c:pt idx="4">
                  <c:v>Abierta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7.29</c:v>
                </c:pt>
                <c:pt idx="1">
                  <c:v>7.6</c:v>
                </c:pt>
                <c:pt idx="2">
                  <c:v>7.19</c:v>
                </c:pt>
                <c:pt idx="3">
                  <c:v>7.42</c:v>
                </c:pt>
                <c:pt idx="4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2D-47DC-AF6A-50B2370FC7C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71911711"/>
        <c:axId val="1094989327"/>
      </c:barChart>
      <c:catAx>
        <c:axId val="127191171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94989327"/>
        <c:crosses val="autoZero"/>
        <c:auto val="1"/>
        <c:lblAlgn val="ctr"/>
        <c:lblOffset val="100"/>
        <c:noMultiLvlLbl val="0"/>
      </c:catAx>
      <c:valAx>
        <c:axId val="109498932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71911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0CED0-D814-461B-8F97-BA75B92539E6}" type="datetimeFigureOut">
              <a:rPr lang="es-ES" smtClean="0"/>
              <a:t>02/03/2025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43E4F-FBF7-48C5-ABB0-6ECB94EDE5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1157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El tratamiento del empiema consiste en antibioterapia empírica e inserción de drenaje pleural de grueso calibre ± fibrinolíticos intrapleurales. Las loculaciones residuales y persistencia de clínica, son indicativos de necesidad de cirugía para limpieza, desbridamiento y/o decorticación de la cavidad pleural.  </a:t>
            </a:r>
          </a:p>
          <a:p>
            <a:endParaRPr lang="es-ES" dirty="0"/>
          </a:p>
          <a:p>
            <a:pPr>
              <a:spcBef>
                <a:spcPts val="1200"/>
              </a:spcBef>
            </a:pPr>
            <a:r>
              <a:rPr lang="es-ES" sz="1300" dirty="0">
                <a:latin typeface="Aptos" panose="020B0004020202020204" pitchFamily="34" charset="0"/>
              </a:rPr>
              <a:t>Por orden de frecuencia: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Aptos" panose="020B0004020202020204" pitchFamily="34" charset="0"/>
              </a:rPr>
              <a:t>Estreptococo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i="1" dirty="0">
                <a:latin typeface="Aptos" panose="020B0004020202020204" pitchFamily="34" charset="0"/>
              </a:rPr>
              <a:t>S. </a:t>
            </a:r>
            <a:r>
              <a:rPr lang="es-ES" sz="1300" i="1" dirty="0" err="1">
                <a:latin typeface="Aptos" panose="020B0004020202020204" pitchFamily="34" charset="0"/>
              </a:rPr>
              <a:t>aureus</a:t>
            </a:r>
            <a:endParaRPr lang="es-ES" sz="1300" i="1" dirty="0">
              <a:latin typeface="Aptos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i="1" dirty="0" err="1">
                <a:latin typeface="Aptos" panose="020B0004020202020204" pitchFamily="34" charset="0"/>
              </a:rPr>
              <a:t>Mycobacterium</a:t>
            </a:r>
            <a:r>
              <a:rPr lang="es-ES" sz="1300" i="1" dirty="0">
                <a:latin typeface="Aptos" panose="020B0004020202020204" pitchFamily="34" charset="0"/>
              </a:rPr>
              <a:t> tuberculosis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i="1" dirty="0" err="1">
                <a:latin typeface="Aptos" panose="020B0004020202020204" pitchFamily="34" charset="0"/>
              </a:rPr>
              <a:t>Fusobacterium</a:t>
            </a:r>
            <a:r>
              <a:rPr lang="es-ES" sz="1300" i="1" dirty="0">
                <a:latin typeface="Aptos" panose="020B00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i="1" dirty="0" err="1">
                <a:latin typeface="Aptos" panose="020B0004020202020204" pitchFamily="34" charset="0"/>
              </a:rPr>
              <a:t>Veillonella</a:t>
            </a:r>
            <a:r>
              <a:rPr lang="es-ES" sz="1300" i="1" dirty="0">
                <a:latin typeface="Aptos" panose="020B00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i="1" dirty="0" err="1">
                <a:latin typeface="Aptos" panose="020B0004020202020204" pitchFamily="34" charset="0"/>
              </a:rPr>
              <a:t>Mycobacterium</a:t>
            </a:r>
            <a:r>
              <a:rPr lang="es-ES" sz="1300" i="1" dirty="0">
                <a:latin typeface="Aptos" panose="020B0004020202020204" pitchFamily="34" charset="0"/>
              </a:rPr>
              <a:t> </a:t>
            </a:r>
            <a:r>
              <a:rPr lang="es-ES" sz="1300" i="1" dirty="0" err="1">
                <a:latin typeface="Aptos" panose="020B0004020202020204" pitchFamily="34" charset="0"/>
              </a:rPr>
              <a:t>Intracellulare</a:t>
            </a:r>
            <a:endParaRPr lang="es-ES" sz="1300" dirty="0">
              <a:latin typeface="Aptos" panose="020B0004020202020204" pitchFamily="34" charset="0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43E4F-FBF7-48C5-ABB0-6ECB94EDE54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0672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sz="1200" i="1" dirty="0">
                <a:solidFill>
                  <a:schemeClr val="tx1"/>
                </a:solidFill>
                <a:latin typeface="Aptos" panose="020B0004020202020204" pitchFamily="34" charset="0"/>
              </a:rPr>
              <a:t>Estancia hospitalaria:</a:t>
            </a:r>
          </a:p>
          <a:p>
            <a:pPr marL="285750" indent="-285750" algn="l">
              <a:buFontTx/>
              <a:buChar char="-"/>
            </a:pPr>
            <a:r>
              <a:rPr lang="es-ES" sz="1200" i="1" dirty="0">
                <a:solidFill>
                  <a:schemeClr val="tx1"/>
                </a:solidFill>
                <a:latin typeface="Aptos" panose="020B0004020202020204" pitchFamily="34" charset="0"/>
              </a:rPr>
              <a:t>Media general 7,29 días</a:t>
            </a:r>
          </a:p>
          <a:p>
            <a:pPr marL="285750" indent="-285750" algn="l">
              <a:buFontTx/>
              <a:buChar char="-"/>
            </a:pPr>
            <a:r>
              <a:rPr lang="es-ES" sz="1200" i="1" dirty="0">
                <a:solidFill>
                  <a:schemeClr val="tx1"/>
                </a:solidFill>
                <a:latin typeface="Aptos" panose="020B0004020202020204" pitchFamily="34" charset="0"/>
              </a:rPr>
              <a:t>Con fibrinolisis 7,6 días</a:t>
            </a:r>
          </a:p>
          <a:p>
            <a:pPr marL="285750" indent="-285750" algn="l">
              <a:buFontTx/>
              <a:buChar char="-"/>
            </a:pPr>
            <a:r>
              <a:rPr lang="es-ES" sz="1200" i="1" dirty="0">
                <a:solidFill>
                  <a:schemeClr val="tx1"/>
                </a:solidFill>
                <a:latin typeface="Aptos" panose="020B0004020202020204" pitchFamily="34" charset="0"/>
              </a:rPr>
              <a:t>Sin fibrinolisis 7,19 días </a:t>
            </a:r>
          </a:p>
          <a:p>
            <a:pPr marL="285750" indent="-285750" algn="l">
              <a:buFontTx/>
              <a:buChar char="-"/>
            </a:pPr>
            <a:r>
              <a:rPr lang="es-ES" sz="1200" i="1" dirty="0">
                <a:solidFill>
                  <a:schemeClr val="tx1"/>
                </a:solidFill>
                <a:latin typeface="Aptos" panose="020B0004020202020204" pitchFamily="34" charset="0"/>
              </a:rPr>
              <a:t>Tras cirugía abierta 8,7 días 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43E4F-FBF7-48C5-ABB0-6ECB94EDE54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829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7504" y="101079"/>
            <a:ext cx="8928992" cy="100811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3000" dirty="0">
                <a:latin typeface="Aptos" panose="020B0004020202020204" pitchFamily="34" charset="0"/>
              </a:rPr>
              <a:t>TRATAMIENTO QUIRÚRGICO DEL EMPIEMA PLEURAL</a:t>
            </a:r>
            <a:br>
              <a:rPr lang="es-ES" sz="2800" dirty="0">
                <a:latin typeface="Aptos" panose="020B0004020202020204" pitchFamily="34" charset="0"/>
              </a:rPr>
            </a:br>
            <a:r>
              <a:rPr lang="es-E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Begoña De las Heras, Paula García, Alberto Évora, Andrea Saavedra, Ana María Gómez Gago, María José Moyano,</a:t>
            </a:r>
            <a:br>
              <a:rPr lang="es-E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r>
              <a:rPr lang="es-E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Francisco Hernández, Clara Bayarri, Inmaculada Piedra, Florencio Quero</a:t>
            </a:r>
            <a:endParaRPr lang="es-ES" sz="28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5353796-F41C-D7C6-C587-7BCF4D0F0346}"/>
              </a:ext>
            </a:extLst>
          </p:cNvPr>
          <p:cNvSpPr/>
          <p:nvPr/>
        </p:nvSpPr>
        <p:spPr>
          <a:xfrm>
            <a:off x="4355976" y="1275606"/>
            <a:ext cx="4536504" cy="360040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2 Subtítulo">
            <a:extLst>
              <a:ext uri="{FF2B5EF4-FFF2-40B4-BE49-F238E27FC236}">
                <a16:creationId xmlns:a16="http://schemas.microsoft.com/office/drawing/2014/main" id="{B4F9F11F-BA36-6C3F-A0A4-8F043164F998}"/>
              </a:ext>
            </a:extLst>
          </p:cNvPr>
          <p:cNvSpPr txBox="1">
            <a:spLocks/>
          </p:cNvSpPr>
          <p:nvPr/>
        </p:nvSpPr>
        <p:spPr>
          <a:xfrm>
            <a:off x="251520" y="1275606"/>
            <a:ext cx="3888432" cy="2215194"/>
          </a:xfrm>
          <a:prstGeom prst="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2" name="2 Subtítulo">
            <a:extLst>
              <a:ext uri="{FF2B5EF4-FFF2-40B4-BE49-F238E27FC236}">
                <a16:creationId xmlns:a16="http://schemas.microsoft.com/office/drawing/2014/main" id="{30730A24-3AC8-4762-C96E-B9B75438F415}"/>
              </a:ext>
            </a:extLst>
          </p:cNvPr>
          <p:cNvSpPr txBox="1">
            <a:spLocks/>
          </p:cNvSpPr>
          <p:nvPr/>
        </p:nvSpPr>
        <p:spPr>
          <a:xfrm>
            <a:off x="395536" y="1347615"/>
            <a:ext cx="3744416" cy="221519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s-ES" sz="1600" dirty="0">
                <a:solidFill>
                  <a:schemeClr val="tx1"/>
                </a:solidFill>
                <a:latin typeface="Aptos" panose="020B0004020202020204" pitchFamily="34" charset="0"/>
              </a:rPr>
              <a:t>INTRODUCCIÓN</a:t>
            </a:r>
            <a:endParaRPr lang="es-ES" sz="13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l">
              <a:spcBef>
                <a:spcPts val="1200"/>
              </a:spcBef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Tratamiento inicial del empiema pleural: </a:t>
            </a:r>
          </a:p>
          <a:p>
            <a:pPr marL="285750" indent="-285750" algn="l">
              <a:spcBef>
                <a:spcPts val="0"/>
              </a:spcBef>
              <a:buFontTx/>
              <a:buChar char="-"/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Antibioterapia empírica</a:t>
            </a:r>
          </a:p>
          <a:p>
            <a:pPr marL="285750" indent="-285750" algn="l">
              <a:spcBef>
                <a:spcPts val="0"/>
              </a:spcBef>
              <a:buFontTx/>
              <a:buChar char="-"/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Drenaje pleural de grueso calibre</a:t>
            </a:r>
          </a:p>
          <a:p>
            <a:pPr marL="285750" indent="-285750" algn="l">
              <a:spcBef>
                <a:spcPts val="0"/>
              </a:spcBef>
              <a:buFont typeface="Aptos" panose="020B0004020202020204" pitchFamily="34" charset="0"/>
              <a:buChar char="±"/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Fibrinolisis intrapleural (FIP)</a:t>
            </a:r>
          </a:p>
          <a:p>
            <a:pPr algn="l">
              <a:spcBef>
                <a:spcPts val="1200"/>
              </a:spcBef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La persistencia de loculaciones o clínica infecciosa indican necesidad de </a:t>
            </a:r>
            <a:r>
              <a:rPr lang="es-ES" sz="1200" b="1" dirty="0">
                <a:solidFill>
                  <a:schemeClr val="tx1"/>
                </a:solidFill>
                <a:latin typeface="Aptos" panose="020B0004020202020204" pitchFamily="34" charset="0"/>
              </a:rPr>
              <a:t>tratamiento quirúrgico </a:t>
            </a: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para lavar, desbridar y/o decorticar la cavidad pleural. </a:t>
            </a:r>
          </a:p>
          <a:p>
            <a:pPr marL="285750" indent="-285750">
              <a:buFontTx/>
              <a:buChar char="-"/>
            </a:pPr>
            <a:endParaRPr lang="es-ES" sz="13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es-ES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8A00CC-58AD-B9DB-5C16-C2878CDA284B}"/>
              </a:ext>
            </a:extLst>
          </p:cNvPr>
          <p:cNvSpPr txBox="1"/>
          <p:nvPr/>
        </p:nvSpPr>
        <p:spPr>
          <a:xfrm>
            <a:off x="4383384" y="1326789"/>
            <a:ext cx="45090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1600" dirty="0">
                <a:latin typeface="Aptos" panose="020B0004020202020204" pitchFamily="34" charset="0"/>
              </a:rPr>
              <a:t>RESULTADOS</a:t>
            </a:r>
          </a:p>
          <a:p>
            <a:pPr>
              <a:spcBef>
                <a:spcPts val="1200"/>
              </a:spcBef>
            </a:pPr>
            <a:r>
              <a:rPr lang="es-ES" sz="1200" dirty="0">
                <a:latin typeface="Aptos" panose="020B0004020202020204" pitchFamily="34" charset="0"/>
              </a:rPr>
              <a:t>Se intervinieron 52 pacientes (44 varones y 8 mujeres), </a:t>
            </a:r>
            <a:br>
              <a:rPr lang="es-ES" sz="1200" dirty="0">
                <a:latin typeface="Aptos" panose="020B0004020202020204" pitchFamily="34" charset="0"/>
              </a:rPr>
            </a:br>
            <a:r>
              <a:rPr lang="es-ES" sz="1200" dirty="0">
                <a:latin typeface="Aptos" panose="020B0004020202020204" pitchFamily="34" charset="0"/>
              </a:rPr>
              <a:t>con una edad media de 51 años. </a:t>
            </a:r>
          </a:p>
          <a:p>
            <a:pPr>
              <a:spcBef>
                <a:spcPts val="1200"/>
              </a:spcBef>
            </a:pPr>
            <a:r>
              <a:rPr lang="es-ES" sz="1200" dirty="0">
                <a:latin typeface="Aptos" panose="020B0004020202020204" pitchFamily="34" charset="0"/>
              </a:rPr>
              <a:t>El empiema fue de </a:t>
            </a:r>
            <a:r>
              <a:rPr lang="es-ES" sz="1200" b="1" dirty="0">
                <a:latin typeface="Aptos" panose="020B0004020202020204" pitchFamily="34" charset="0"/>
              </a:rPr>
              <a:t>etiología</a:t>
            </a:r>
            <a:r>
              <a:rPr lang="es-ES" sz="1200" dirty="0">
                <a:latin typeface="Aptos" panose="020B0004020202020204" pitchFamily="34" charset="0"/>
              </a:rPr>
              <a:t> </a:t>
            </a:r>
            <a:r>
              <a:rPr lang="es-ES" sz="1200" dirty="0" err="1">
                <a:latin typeface="Aptos" panose="020B0004020202020204" pitchFamily="34" charset="0"/>
              </a:rPr>
              <a:t>paraneumónica</a:t>
            </a:r>
            <a:r>
              <a:rPr lang="es-ES" sz="1200" dirty="0">
                <a:latin typeface="Aptos" panose="020B0004020202020204" pitchFamily="34" charset="0"/>
              </a:rPr>
              <a:t> (71%) y traumática (29%). Se aisló el germen causante en 16 casos.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8E0EEE7-3148-2AF6-69B9-B85D75719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213398"/>
            <a:ext cx="1115616" cy="1022648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1F63A014-172A-C454-004E-5F11A5D9FCF5}"/>
              </a:ext>
            </a:extLst>
          </p:cNvPr>
          <p:cNvSpPr/>
          <p:nvPr/>
        </p:nvSpPr>
        <p:spPr>
          <a:xfrm>
            <a:off x="249836" y="3657217"/>
            <a:ext cx="3888432" cy="1218790"/>
          </a:xfrm>
          <a:prstGeom prst="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C704F83-F3DB-92B5-D8B8-76CEC7E92E5C}"/>
              </a:ext>
            </a:extLst>
          </p:cNvPr>
          <p:cNvSpPr/>
          <p:nvPr/>
        </p:nvSpPr>
        <p:spPr>
          <a:xfrm>
            <a:off x="107504" y="3762556"/>
            <a:ext cx="3888432" cy="1008111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>
              <a:spcBef>
                <a:spcPts val="600"/>
              </a:spcBef>
            </a:pPr>
            <a:r>
              <a:rPr lang="es-ES" sz="1600" dirty="0">
                <a:solidFill>
                  <a:schemeClr val="tx1"/>
                </a:solidFill>
                <a:latin typeface="Aptos" panose="020B0004020202020204" pitchFamily="34" charset="0"/>
              </a:rPr>
              <a:t>MATERIAL Y MÉTODOS</a:t>
            </a:r>
          </a:p>
          <a:p>
            <a:pPr lvl="1" algn="r">
              <a:spcBef>
                <a:spcPts val="600"/>
              </a:spcBef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Análisis descriptivo de los empiemas</a:t>
            </a:r>
            <a:b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</a:b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pleurales tratados  mediante tratamiento</a:t>
            </a:r>
            <a:b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</a:b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quirúrgico entre 2020 y 2024.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ECE6DA6-DD96-1D5A-1A4D-3A815DEAF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25264"/>
            <a:ext cx="1296144" cy="894758"/>
          </a:xfrm>
          <a:prstGeom prst="rect">
            <a:avLst/>
          </a:prstGeom>
        </p:spPr>
      </p:pic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9FB3EF23-9DCB-D9CF-F62C-558014668F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6630478"/>
              </p:ext>
            </p:extLst>
          </p:nvPr>
        </p:nvGraphicFramePr>
        <p:xfrm>
          <a:off x="4499992" y="2715767"/>
          <a:ext cx="4248472" cy="2118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52465911-D070-1079-D3A8-7BB1A93E1C6E}"/>
              </a:ext>
            </a:extLst>
          </p:cNvPr>
          <p:cNvSpPr/>
          <p:nvPr/>
        </p:nvSpPr>
        <p:spPr>
          <a:xfrm>
            <a:off x="4860032" y="3075932"/>
            <a:ext cx="4092624" cy="1872082"/>
          </a:xfrm>
          <a:prstGeom prst="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s-ES" sz="1600" dirty="0">
                <a:latin typeface="Aptos" panose="020B0004020202020204" pitchFamily="34" charset="0"/>
              </a:rPr>
              <a:t>CONCLUSIONES 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es-ES" sz="12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La cirugía ofrece un tratamiento curativo tras el fracaso del tratamiento médico con fibrinolisis intrapleural. 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es-ES" sz="1200" dirty="0">
                <a:effectLst/>
                <a:latin typeface="Aptos" panose="020B0004020202020204" pitchFamily="34" charset="0"/>
                <a:ea typeface="Arial" panose="020B0604020202020204" pitchFamily="34" charset="0"/>
              </a:rPr>
              <a:t>No se registran variaciones significativas de la estancia hospitalaria en función del tratamiento aplicado.</a:t>
            </a:r>
          </a:p>
          <a:p>
            <a:pPr marL="171450" indent="-171450">
              <a:spcBef>
                <a:spcPts val="600"/>
              </a:spcBef>
              <a:buFontTx/>
              <a:buChar char="-"/>
            </a:pPr>
            <a:r>
              <a:rPr lang="es-ES" sz="1200" dirty="0">
                <a:latin typeface="Aptos" panose="020B0004020202020204" pitchFamily="34" charset="0"/>
                <a:ea typeface="Times New Roman" panose="02020603050405020304" pitchFamily="18" charset="0"/>
              </a:rPr>
              <a:t>Se prefiere abordaje VATS para el tratamiento </a:t>
            </a:r>
            <a:br>
              <a:rPr lang="es-ES" sz="1200" dirty="0">
                <a:latin typeface="Aptos" panose="020B0004020202020204" pitchFamily="34" charset="0"/>
                <a:ea typeface="Times New Roman" panose="02020603050405020304" pitchFamily="18" charset="0"/>
              </a:rPr>
            </a:br>
            <a:r>
              <a:rPr lang="es-ES" sz="1200" dirty="0">
                <a:latin typeface="Aptos" panose="020B0004020202020204" pitchFamily="34" charset="0"/>
                <a:ea typeface="Times New Roman" panose="02020603050405020304" pitchFamily="18" charset="0"/>
              </a:rPr>
              <a:t>quirúrgico del empiema. </a:t>
            </a:r>
            <a:endParaRPr lang="es-ES" sz="1200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D0C0E79-D291-4DD5-840F-8F61B3A0DE3D}"/>
              </a:ext>
            </a:extLst>
          </p:cNvPr>
          <p:cNvSpPr/>
          <p:nvPr/>
        </p:nvSpPr>
        <p:spPr>
          <a:xfrm>
            <a:off x="179512" y="1275732"/>
            <a:ext cx="4536504" cy="36722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347738"/>
            <a:ext cx="4392488" cy="2664171"/>
          </a:xfrm>
        </p:spPr>
        <p:txBody>
          <a:bodyPr>
            <a:normAutofit lnSpcReduction="10000"/>
          </a:bodyPr>
          <a:lstStyle/>
          <a:p>
            <a:r>
              <a:rPr lang="es-ES" sz="1600" dirty="0">
                <a:solidFill>
                  <a:schemeClr val="tx1"/>
                </a:solidFill>
                <a:latin typeface="Aptos" panose="020B0004020202020204" pitchFamily="34" charset="0"/>
              </a:rPr>
              <a:t>RESULTADOS</a:t>
            </a:r>
            <a:endParaRPr lang="es-ES" sz="14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l">
              <a:spcBef>
                <a:spcPts val="300"/>
              </a:spcBef>
            </a:pPr>
            <a:r>
              <a:rPr lang="es-ES" sz="1200" b="1" dirty="0">
                <a:solidFill>
                  <a:schemeClr val="tx1"/>
                </a:solidFill>
                <a:latin typeface="Aptos" panose="020B0004020202020204" pitchFamily="34" charset="0"/>
              </a:rPr>
              <a:t>Tratamiento inicial</a:t>
            </a: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:</a:t>
            </a:r>
          </a:p>
          <a:p>
            <a:pPr algn="l">
              <a:spcBef>
                <a:spcPts val="400"/>
              </a:spcBef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     - Antibioterapia empírica y dirigida en todos los casos.</a:t>
            </a:r>
          </a:p>
          <a:p>
            <a:pPr algn="l">
              <a:spcBef>
                <a:spcPts val="400"/>
              </a:spcBef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     - Drenaje pleural grueso en todos los casos. </a:t>
            </a:r>
          </a:p>
          <a:p>
            <a:pPr algn="l">
              <a:spcBef>
                <a:spcPts val="400"/>
              </a:spcBef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     - Fibrinolisis intrapleural en 14 pacientes (27%). </a:t>
            </a:r>
          </a:p>
          <a:p>
            <a:pPr algn="l">
              <a:spcBef>
                <a:spcPts val="1200"/>
              </a:spcBef>
            </a:pPr>
            <a:r>
              <a:rPr lang="es-ES" sz="1200" b="1" dirty="0">
                <a:solidFill>
                  <a:schemeClr val="tx1"/>
                </a:solidFill>
                <a:latin typeface="Aptos" panose="020B0004020202020204" pitchFamily="34" charset="0"/>
              </a:rPr>
              <a:t>Tratamiento quirúrgico</a:t>
            </a: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:</a:t>
            </a:r>
          </a:p>
          <a:p>
            <a:pPr algn="l">
              <a:spcBef>
                <a:spcPts val="400"/>
              </a:spcBef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El abordaje fue en su mayoría video asistido (43 VATS contra 9 toracotomía). Procedimiento:</a:t>
            </a:r>
          </a:p>
          <a:p>
            <a:pPr algn="l">
              <a:spcBef>
                <a:spcPts val="400"/>
              </a:spcBef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     - 42 desbridamiento y puesta a plano</a:t>
            </a:r>
          </a:p>
          <a:p>
            <a:pPr algn="l">
              <a:spcBef>
                <a:spcPts val="400"/>
              </a:spcBef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     - 25 pacientes requirieron decorticación de pleura visceral</a:t>
            </a:r>
          </a:p>
          <a:p>
            <a:pPr algn="l">
              <a:spcBef>
                <a:spcPts val="400"/>
              </a:spcBef>
            </a:pP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     - 2 </a:t>
            </a:r>
            <a:r>
              <a:rPr lang="es-ES" sz="1200" dirty="0" err="1">
                <a:solidFill>
                  <a:schemeClr val="tx1"/>
                </a:solidFill>
                <a:latin typeface="Aptos" panose="020B0004020202020204" pitchFamily="34" charset="0"/>
              </a:rPr>
              <a:t>toracostomía</a:t>
            </a:r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</a:p>
          <a:p>
            <a:pPr algn="l">
              <a:spcBef>
                <a:spcPts val="1200"/>
              </a:spcBef>
            </a:pPr>
            <a:endParaRPr lang="es-ES" sz="14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285750" indent="-285750" algn="l">
              <a:buFontTx/>
              <a:buChar char="-"/>
            </a:pPr>
            <a:endParaRPr lang="es-ES" sz="14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l"/>
            <a:endParaRPr lang="es-ES" sz="14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l"/>
            <a:endParaRPr lang="es-ES" sz="16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2295F2A-9636-B11A-8E90-8DBFD76345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371950"/>
            <a:ext cx="720080" cy="660074"/>
          </a:xfrm>
          <a:prstGeom prst="rect">
            <a:avLst/>
          </a:prstGeom>
        </p:spPr>
      </p:pic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3EFCC732-BACF-845E-E80C-4ABC67D07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3352577"/>
              </p:ext>
            </p:extLst>
          </p:nvPr>
        </p:nvGraphicFramePr>
        <p:xfrm>
          <a:off x="4860032" y="1617862"/>
          <a:ext cx="4092624" cy="1386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CuadroTexto 19">
            <a:extLst>
              <a:ext uri="{FF2B5EF4-FFF2-40B4-BE49-F238E27FC236}">
                <a16:creationId xmlns:a16="http://schemas.microsoft.com/office/drawing/2014/main" id="{92B54035-9809-01A3-CAD2-829627E31940}"/>
              </a:ext>
            </a:extLst>
          </p:cNvPr>
          <p:cNvSpPr txBox="1"/>
          <p:nvPr/>
        </p:nvSpPr>
        <p:spPr>
          <a:xfrm>
            <a:off x="5513273" y="1279308"/>
            <a:ext cx="2971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Aptos" panose="020B0004020202020204" pitchFamily="34" charset="0"/>
              </a:rPr>
              <a:t>ESTANCIA HOSPITALARIA (días)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6B1F5CE-2F35-8F04-44F5-E5E746C21F7A}"/>
              </a:ext>
            </a:extLst>
          </p:cNvPr>
          <p:cNvSpPr txBox="1"/>
          <p:nvPr/>
        </p:nvSpPr>
        <p:spPr>
          <a:xfrm>
            <a:off x="1259632" y="3941643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tx1"/>
                </a:solidFill>
                <a:latin typeface="Aptos" panose="020B0004020202020204" pitchFamily="34" charset="0"/>
              </a:rPr>
              <a:t>La estancia hospitalaria media fue de 7,29 días. Se registró una estancia algo superior en los pacientes intervenidos mediante cirugía abierta.</a:t>
            </a:r>
            <a:endParaRPr lang="es-ES" sz="120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887ACEB6-9ACC-F45C-ACB4-52726AF1E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4083918"/>
            <a:ext cx="1272198" cy="878227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9374E3CC-C4F4-8AEF-E58F-BE1DC5D5E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04" y="101079"/>
            <a:ext cx="8928992" cy="100811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3000" dirty="0">
                <a:latin typeface="Aptos" panose="020B0004020202020204" pitchFamily="34" charset="0"/>
              </a:rPr>
              <a:t>TRATAMIENTO QUIRÚRGICO DEL EMPIEMA PLEURAL</a:t>
            </a:r>
            <a:br>
              <a:rPr lang="es-ES" sz="2800" dirty="0">
                <a:latin typeface="Aptos" panose="020B0004020202020204" pitchFamily="34" charset="0"/>
              </a:rPr>
            </a:br>
            <a:r>
              <a:rPr lang="es-E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Begoña De las Heras, Paula García, Alberto Évora, Andrea Saavedra, Ana María Gómez Gago, María José Moyano,</a:t>
            </a:r>
            <a:br>
              <a:rPr lang="es-E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r>
              <a:rPr lang="es-E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Francisco Hernández, Clara Bayarri, Inmaculada Piedra, Florencio Quero</a:t>
            </a:r>
            <a:endParaRPr lang="es-ES" sz="28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</TotalTime>
  <Words>421</Words>
  <Application>Microsoft Office PowerPoint</Application>
  <PresentationFormat>Presentación en pantalla (16:9)</PresentationFormat>
  <Paragraphs>47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TRATAMIENTO QUIRÚRGICO DEL EMPIEMA PLEURAL Begoña De las Heras, Paula García, Alberto Évora, Andrea Saavedra, Ana María Gómez Gago, María José Moyano, Francisco Hernández, Clara Bayarri, Inmaculada Piedra, Florencio Quero</vt:lpstr>
      <vt:lpstr>TRATAMIENTO QUIRÚRGICO DEL EMPIEMA PLEURAL Begoña De las Heras, Paula García, Alberto Évora, Andrea Saavedra, Ana María Gómez Gago, María José Moyano, Francisco Hernández, Clara Bayarri, Inmaculada Piedra, Florencio Quero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Bego De las Heras</cp:lastModifiedBy>
  <cp:revision>10</cp:revision>
  <dcterms:created xsi:type="dcterms:W3CDTF">2024-02-05T13:08:18Z</dcterms:created>
  <dcterms:modified xsi:type="dcterms:W3CDTF">2025-03-02T18:46:51Z</dcterms:modified>
</cp:coreProperties>
</file>