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651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643"/>
  </p:normalViewPr>
  <p:slideViewPr>
    <p:cSldViewPr>
      <p:cViewPr varScale="1">
        <p:scale>
          <a:sx n="134" d="100"/>
          <a:sy n="134" d="100"/>
        </p:scale>
        <p:origin x="146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C7472FD9-95E9-B085-4897-22D042E5083C}"/>
              </a:ext>
            </a:extLst>
          </p:cNvPr>
          <p:cNvSpPr/>
          <p:nvPr/>
        </p:nvSpPr>
        <p:spPr>
          <a:xfrm>
            <a:off x="1859942" y="56288"/>
            <a:ext cx="7254552" cy="138400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ESTUDIO DEL DIAGNÓSTICO Y TRATAMIENTO DE LOS TUMORES DE MEDIASTINO POSTERIOR</a:t>
            </a:r>
          </a:p>
          <a:p>
            <a:pPr algn="ctr"/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85CE30-9BC9-6BAD-C835-A37ED34D7013}"/>
              </a:ext>
            </a:extLst>
          </p:cNvPr>
          <p:cNvSpPr txBox="1"/>
          <p:nvPr/>
        </p:nvSpPr>
        <p:spPr>
          <a:xfrm>
            <a:off x="1925960" y="927179"/>
            <a:ext cx="72545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S. Rodríguez Gutiérrez, R. López Cano , C. Carrera Rivero, A. Triviño Ramírez, P. Carmona Soto, Rafael Jiménez Merchán</a:t>
            </a:r>
          </a:p>
          <a:p>
            <a:endParaRPr lang="es-ES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Servicio de Cirugía Torácica, Hospital Universitario Virgen Macarena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4D8B3C3-B2E8-8C62-E9C4-A6A0E535F866}"/>
              </a:ext>
            </a:extLst>
          </p:cNvPr>
          <p:cNvSpPr/>
          <p:nvPr/>
        </p:nvSpPr>
        <p:spPr>
          <a:xfrm>
            <a:off x="-10074" y="1519774"/>
            <a:ext cx="4554688" cy="2874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E0F4CD0-49A0-02B8-ECF0-44C1F558C40B}"/>
              </a:ext>
            </a:extLst>
          </p:cNvPr>
          <p:cNvSpPr/>
          <p:nvPr/>
        </p:nvSpPr>
        <p:spPr>
          <a:xfrm>
            <a:off x="4596169" y="1519774"/>
            <a:ext cx="4549952" cy="2874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EC85925-6B6A-B1FD-8D96-29EF1F14C17D}"/>
              </a:ext>
            </a:extLst>
          </p:cNvPr>
          <p:cNvSpPr txBox="1"/>
          <p:nvPr/>
        </p:nvSpPr>
        <p:spPr>
          <a:xfrm>
            <a:off x="-56291" y="1803552"/>
            <a:ext cx="4598785" cy="707886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22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1000" b="0" dirty="0"/>
              <a:t>Los tumores del mediastino posterior son predominantemente tumores neurogénicos (53,9%), seguidos de quistes benignos (13,9%) y linfomas (5%). </a:t>
            </a:r>
          </a:p>
          <a:p>
            <a:r>
              <a:rPr lang="es-ES" sz="1000" b="0" dirty="0"/>
              <a:t>La incidencia de tumores neurogénicos en el mediastino posterior se comprende entre el 71 y el 95%.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6FEC4E9-2E1A-D58D-58B6-CF61EC1BEC23}"/>
              </a:ext>
            </a:extLst>
          </p:cNvPr>
          <p:cNvSpPr txBox="1"/>
          <p:nvPr/>
        </p:nvSpPr>
        <p:spPr>
          <a:xfrm>
            <a:off x="4572000" y="1803552"/>
            <a:ext cx="4572000" cy="707886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1000" dirty="0"/>
              <a:t>Estudio descriptivo retrospectivo de pacientes intervenidos de tumoración de mediastino posterior en el Servicio de Cirugía Torácica del Hospital Universitario Virgen Macarena de Sevilla entre los años 2010-2024. Se recogieron variables epidemiológicas, clínicas y analíticas.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006DF6F-0559-5F98-F4CD-D20968C0CAE7}"/>
              </a:ext>
            </a:extLst>
          </p:cNvPr>
          <p:cNvSpPr/>
          <p:nvPr/>
        </p:nvSpPr>
        <p:spPr>
          <a:xfrm>
            <a:off x="0" y="2521856"/>
            <a:ext cx="9144000" cy="2874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7E82607-EED4-66E2-6766-E0BF1B8F94E5}"/>
              </a:ext>
            </a:extLst>
          </p:cNvPr>
          <p:cNvSpPr txBox="1"/>
          <p:nvPr/>
        </p:nvSpPr>
        <p:spPr>
          <a:xfrm>
            <a:off x="1259632" y="2802102"/>
            <a:ext cx="7884368" cy="400110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1000" dirty="0"/>
              <a:t>El rango de edad mayoritario lo situamos entre los 41-50 años (n=9).  El 81,5% de nuestros pacientes fueron diagnosticado de manera casual, el 18,5% restante presentó los síntomas recogidos en la figura 1.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3EB5010-30D2-51D0-7D5A-D50084223D69}"/>
              </a:ext>
            </a:extLst>
          </p:cNvPr>
          <p:cNvSpPr txBox="1"/>
          <p:nvPr/>
        </p:nvSpPr>
        <p:spPr>
          <a:xfrm>
            <a:off x="1906" y="2816052"/>
            <a:ext cx="1296144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900" dirty="0">
                <a:latin typeface="Arial" panose="020B0604020202020204" pitchFamily="34" charset="0"/>
                <a:cs typeface="Arial" panose="020B0604020202020204" pitchFamily="34" charset="0"/>
              </a:rPr>
              <a:t>N= 27 </a:t>
            </a:r>
          </a:p>
          <a:p>
            <a:r>
              <a:rPr lang="es-ES_tradnl" sz="1100" dirty="0">
                <a:latin typeface="Arial" panose="020B0604020202020204" pitchFamily="34" charset="0"/>
                <a:cs typeface="Arial" panose="020B0604020202020204" pitchFamily="34" charset="0"/>
              </a:rPr>
              <a:t>👨🏽</a:t>
            </a:r>
            <a:r>
              <a:rPr lang="es-ES_tradnl" sz="900" dirty="0">
                <a:latin typeface="Arial" panose="020B0604020202020204" pitchFamily="34" charset="0"/>
                <a:cs typeface="Arial" panose="020B0604020202020204" pitchFamily="34" charset="0"/>
              </a:rPr>
              <a:t>55,6 % </a:t>
            </a:r>
            <a:r>
              <a:rPr lang="es-ES_tradnl" sz="1100" dirty="0">
                <a:latin typeface="Arial" panose="020B0604020202020204" pitchFamily="34" charset="0"/>
                <a:cs typeface="Arial" panose="020B0604020202020204" pitchFamily="34" charset="0"/>
              </a:rPr>
              <a:t>👩🏽</a:t>
            </a:r>
            <a:r>
              <a:rPr lang="es-ES_tradnl" sz="900" dirty="0">
                <a:latin typeface="Arial" panose="020B0604020202020204" pitchFamily="34" charset="0"/>
                <a:cs typeface="Arial" panose="020B0604020202020204" pitchFamily="34" charset="0"/>
              </a:rPr>
              <a:t> 44,4 %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605A7C8-1512-41D7-2EBA-AA734831BAE6}"/>
              </a:ext>
            </a:extLst>
          </p:cNvPr>
          <p:cNvGrpSpPr/>
          <p:nvPr/>
        </p:nvGrpSpPr>
        <p:grpSpPr>
          <a:xfrm>
            <a:off x="-12032" y="3580840"/>
            <a:ext cx="3800290" cy="1577905"/>
            <a:chOff x="454979" y="3763940"/>
            <a:chExt cx="3425755" cy="1393022"/>
          </a:xfrm>
        </p:grpSpPr>
        <p:pic>
          <p:nvPicPr>
            <p:cNvPr id="22" name="Imagen 21" descr="Gráfico, Gráfico circular&#10;&#10;El contenido generado por IA puede ser incorrecto.">
              <a:extLst>
                <a:ext uri="{FF2B5EF4-FFF2-40B4-BE49-F238E27FC236}">
                  <a16:creationId xmlns:a16="http://schemas.microsoft.com/office/drawing/2014/main" id="{E1C46068-6810-DDBA-F499-5F7E09C78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64" t="13375"/>
            <a:stretch/>
          </p:blipFill>
          <p:spPr>
            <a:xfrm>
              <a:off x="454979" y="3763940"/>
              <a:ext cx="1789225" cy="1379562"/>
            </a:xfrm>
            <a:prstGeom prst="rect">
              <a:avLst/>
            </a:prstGeom>
          </p:spPr>
        </p:pic>
        <p:pic>
          <p:nvPicPr>
            <p:cNvPr id="20" name="Imagen 19" descr="Gráfico, Gráfico circular&#10;&#10;El contenido generado por IA puede ser incorrecto.">
              <a:extLst>
                <a:ext uri="{FF2B5EF4-FFF2-40B4-BE49-F238E27FC236}">
                  <a16:creationId xmlns:a16="http://schemas.microsoft.com/office/drawing/2014/main" id="{CAEEEF62-408B-B945-0CDE-F0283629F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7370" y="3867311"/>
              <a:ext cx="2123364" cy="1289651"/>
            </a:xfrm>
            <a:prstGeom prst="rect">
              <a:avLst/>
            </a:prstGeom>
          </p:spPr>
        </p:pic>
      </p:grpSp>
      <p:sp>
        <p:nvSpPr>
          <p:cNvPr id="23" name="Flecha en U 22">
            <a:extLst>
              <a:ext uri="{FF2B5EF4-FFF2-40B4-BE49-F238E27FC236}">
                <a16:creationId xmlns:a16="http://schemas.microsoft.com/office/drawing/2014/main" id="{3455C425-7572-79E5-8CEC-C25810036695}"/>
              </a:ext>
            </a:extLst>
          </p:cNvPr>
          <p:cNvSpPr/>
          <p:nvPr/>
        </p:nvSpPr>
        <p:spPr>
          <a:xfrm>
            <a:off x="892688" y="3789303"/>
            <a:ext cx="1080120" cy="158062"/>
          </a:xfrm>
          <a:prstGeom prst="utur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BED08310-0C3B-A227-FD97-9127A2907020}"/>
              </a:ext>
            </a:extLst>
          </p:cNvPr>
          <p:cNvSpPr/>
          <p:nvPr/>
        </p:nvSpPr>
        <p:spPr>
          <a:xfrm>
            <a:off x="79632" y="3282929"/>
            <a:ext cx="3786352" cy="29660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SINTOMATOLOGÍA PREVIA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688648C4-F82A-3A9A-95D8-7E39D0A8D577}"/>
              </a:ext>
            </a:extLst>
          </p:cNvPr>
          <p:cNvGrpSpPr/>
          <p:nvPr/>
        </p:nvGrpSpPr>
        <p:grpSpPr>
          <a:xfrm>
            <a:off x="4088846" y="3650253"/>
            <a:ext cx="4875641" cy="1225753"/>
            <a:chOff x="4788024" y="3640705"/>
            <a:chExt cx="3312368" cy="889799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D3E865C3-2592-0D94-834C-8BD7A65B5825}"/>
                </a:ext>
              </a:extLst>
            </p:cNvPr>
            <p:cNvSpPr/>
            <p:nvPr/>
          </p:nvSpPr>
          <p:spPr>
            <a:xfrm>
              <a:off x="4788024" y="3947365"/>
              <a:ext cx="3312368" cy="280569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_tradnl" sz="1400" dirty="0">
                  <a:latin typeface="Arial" panose="020B0604020202020204" pitchFamily="34" charset="0"/>
                  <a:cs typeface="Arial" panose="020B0604020202020204" pitchFamily="34" charset="0"/>
                </a:rPr>
                <a:t>n = 23</a:t>
              </a: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316E61D9-F82B-8E4E-EE8A-72B87E95243A}"/>
                </a:ext>
              </a:extLst>
            </p:cNvPr>
            <p:cNvSpPr/>
            <p:nvPr/>
          </p:nvSpPr>
          <p:spPr>
            <a:xfrm>
              <a:off x="4788025" y="3640705"/>
              <a:ext cx="238287" cy="28056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_tradnl" sz="1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990CA840-0CD1-96A5-39D1-58911202F54C}"/>
                </a:ext>
              </a:extLst>
            </p:cNvPr>
            <p:cNvSpPr/>
            <p:nvPr/>
          </p:nvSpPr>
          <p:spPr>
            <a:xfrm>
              <a:off x="4788025" y="4249935"/>
              <a:ext cx="531056" cy="28056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_tradnl" sz="1400" dirty="0">
                  <a:latin typeface="Arial" panose="020B0604020202020204" pitchFamily="34" charset="0"/>
                  <a:cs typeface="Arial" panose="020B0604020202020204" pitchFamily="34" charset="0"/>
                </a:rPr>
                <a:t>3  </a:t>
              </a:r>
            </a:p>
          </p:txBody>
        </p:sp>
      </p:grpSp>
      <p:sp>
        <p:nvSpPr>
          <p:cNvPr id="35" name="Rectángulo redondeado 34">
            <a:extLst>
              <a:ext uri="{FF2B5EF4-FFF2-40B4-BE49-F238E27FC236}">
                <a16:creationId xmlns:a16="http://schemas.microsoft.com/office/drawing/2014/main" id="{12CA7C9D-1A67-59D7-DCBD-9EAE9A8F4FD2}"/>
              </a:ext>
            </a:extLst>
          </p:cNvPr>
          <p:cNvSpPr/>
          <p:nvPr/>
        </p:nvSpPr>
        <p:spPr>
          <a:xfrm>
            <a:off x="4088847" y="3276543"/>
            <a:ext cx="4898958" cy="29660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VÍAS DE ABORDAJE</a:t>
            </a:r>
          </a:p>
        </p:txBody>
      </p:sp>
      <p:pic>
        <p:nvPicPr>
          <p:cNvPr id="37" name="Imagen 36" descr="Diagrama&#10;&#10;El contenido generado por IA puede ser incorrecto.">
            <a:extLst>
              <a:ext uri="{FF2B5EF4-FFF2-40B4-BE49-F238E27FC236}">
                <a16:creationId xmlns:a16="http://schemas.microsoft.com/office/drawing/2014/main" id="{AA99436A-BB1F-9D72-6066-7A2C4E8BA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180" y="3643970"/>
            <a:ext cx="1576820" cy="149288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11CE282-EB00-FB91-0765-1D739DDB55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8"/>
          <a:stretch/>
        </p:blipFill>
        <p:spPr bwMode="auto">
          <a:xfrm>
            <a:off x="6484903" y="4489494"/>
            <a:ext cx="1080120" cy="61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FABB9BF-9DB2-FF30-5309-60A3EC060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997" y="4499752"/>
            <a:ext cx="1211469" cy="60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 descr="Imagen que contiene cd&#10;&#10;El contenido generado por IA puede ser incorrecto.">
            <a:extLst>
              <a:ext uri="{FF2B5EF4-FFF2-40B4-BE49-F238E27FC236}">
                <a16:creationId xmlns:a16="http://schemas.microsoft.com/office/drawing/2014/main" id="{00B99EE9-A14A-EE18-2F23-F7E82A236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51" y="2024785"/>
            <a:ext cx="3561309" cy="196107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E7623D2-E317-9B7F-4E24-9E62D1B7F76A}"/>
              </a:ext>
            </a:extLst>
          </p:cNvPr>
          <p:cNvSpPr txBox="1"/>
          <p:nvPr/>
        </p:nvSpPr>
        <p:spPr>
          <a:xfrm>
            <a:off x="1895082" y="0"/>
            <a:ext cx="7111342" cy="400110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1000" dirty="0"/>
              <a:t>Tras el estudio histopatológico definitivo se reveló que el 29,9% fueron tumores neurogénicos, seguidos de quistes </a:t>
            </a:r>
            <a:r>
              <a:rPr lang="es-ES" sz="1000" dirty="0" err="1"/>
              <a:t>broncogénicos</a:t>
            </a:r>
            <a:r>
              <a:rPr lang="es-ES" sz="1000" dirty="0"/>
              <a:t> (25,9%). 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C35A12E-EAF7-62BB-F778-4943C51143FF}"/>
              </a:ext>
            </a:extLst>
          </p:cNvPr>
          <p:cNvSpPr txBox="1"/>
          <p:nvPr/>
        </p:nvSpPr>
        <p:spPr>
          <a:xfrm>
            <a:off x="4042459" y="2809291"/>
            <a:ext cx="521816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El control postquirúrgico en consultas externas sólo se pudo analizar en los pacientes intervenidos más recientemente (n=15) ya que no se encontró información respecto al resto. Dentro del grupo , el seguimiento se les realizó en un período entre 1 y 3 meses, recibiendo el alta tras dicha consulta el 66,7% de los pacientes. El 33,3% restante necesitaron de controles sucesivos incluyendo valoración por técnicas de imagen por motivos como dolor resistente al tratamiento, disestesia de pared toracoabdominal y condensaciones pulmonares.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B536A476-9A9E-2BF7-3224-834CC21C496E}"/>
                  </a:ext>
                </a:extLst>
              </p:cNvPr>
              <p:cNvSpPr txBox="1"/>
              <p:nvPr/>
            </p:nvSpPr>
            <p:spPr>
              <a:xfrm>
                <a:off x="1895082" y="370641"/>
                <a:ext cx="3187414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La estancia hospitalaria en su mayoría se situó entre 1-3 días (n= 23 pacientes), de los cuales el 88,9% de ellos no presentó complicaciones en el postoperatorio inmediato. En contramano, el 11,1 % que sí las presentó, permaneció </a:t>
                </a:r>
                <a14:m>
                  <m:oMath xmlns:m="http://schemas.openxmlformats.org/officeDocument/2006/math">
                    <m:r>
                      <a:rPr lang="es-ES" sz="1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s-E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6 días hospitalizado (n= 2 6 días y n= 1 14 días). </a:t>
                </a:r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B536A476-9A9E-2BF7-3224-834CC21C4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082" y="370641"/>
                <a:ext cx="3187414" cy="1015663"/>
              </a:xfrm>
              <a:prstGeom prst="rect">
                <a:avLst/>
              </a:prstGeom>
              <a:blipFill>
                <a:blip r:embed="rId3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s-ES_trad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65B0D4DB-B8EE-0071-E1AC-EB207D547EB2}"/>
              </a:ext>
            </a:extLst>
          </p:cNvPr>
          <p:cNvSpPr/>
          <p:nvPr/>
        </p:nvSpPr>
        <p:spPr>
          <a:xfrm>
            <a:off x="5079002" y="288418"/>
            <a:ext cx="3927422" cy="2829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HISTOPATOLOGÍA DEFINITIVA</a:t>
            </a:r>
          </a:p>
        </p:txBody>
      </p:sp>
      <p:pic>
        <p:nvPicPr>
          <p:cNvPr id="14" name="Imagen 13" descr="Gráfico, Gráfico circular&#10;&#10;El contenido generado por IA puede ser incorrecto.">
            <a:extLst>
              <a:ext uri="{FF2B5EF4-FFF2-40B4-BE49-F238E27FC236}">
                <a16:creationId xmlns:a16="http://schemas.microsoft.com/office/drawing/2014/main" id="{C6CA8234-237F-5E35-2F9E-ED755FB4D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571364"/>
            <a:ext cx="3786352" cy="2000385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62F54148-3FD0-2B52-6BAF-459AA9EE7427}"/>
              </a:ext>
            </a:extLst>
          </p:cNvPr>
          <p:cNvSpPr/>
          <p:nvPr/>
        </p:nvSpPr>
        <p:spPr>
          <a:xfrm>
            <a:off x="0" y="3978842"/>
            <a:ext cx="9144000" cy="2874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F74D83C-4359-70A2-EF60-8E803AE3BDEB}"/>
              </a:ext>
            </a:extLst>
          </p:cNvPr>
          <p:cNvSpPr txBox="1"/>
          <p:nvPr/>
        </p:nvSpPr>
        <p:spPr>
          <a:xfrm>
            <a:off x="0" y="4266335"/>
            <a:ext cx="9142094" cy="861774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s-ES" sz="1000" dirty="0"/>
              <a:t>El manejo de los tumores del mediastino posterior incluye la resección quirúrgica completa, como medida diagnóstica- terapéutica, así como para la prevención de degeneración maligna. </a:t>
            </a:r>
          </a:p>
          <a:p>
            <a:pPr algn="l"/>
            <a:r>
              <a:rPr lang="es-ES" sz="1000" dirty="0"/>
              <a:t>La videotoracoscopia resulta ser una técnica quirúrgica eficaz y sencilla, la cual se ve limitada por factores como tamaño o invasión de estructuras nobles. </a:t>
            </a:r>
          </a:p>
          <a:p>
            <a:pPr algn="l"/>
            <a:r>
              <a:rPr lang="es-ES" sz="1000" dirty="0"/>
              <a:t>La mayoría de los tumores neurogénicos en adultos son benignos, y la resección quirúrgica ofrece una excelente supervivencia y ausencia de recidiva </a:t>
            </a:r>
          </a:p>
          <a:p>
            <a:pPr algn="l"/>
            <a:r>
              <a:rPr lang="es-ES" sz="1000" dirty="0"/>
              <a:t>en la mayoría de los casos.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996CB45-6006-1A79-FB15-9640DDB9BA9E}"/>
              </a:ext>
            </a:extLst>
          </p:cNvPr>
          <p:cNvSpPr/>
          <p:nvPr/>
        </p:nvSpPr>
        <p:spPr>
          <a:xfrm>
            <a:off x="190852" y="1771193"/>
            <a:ext cx="4888150" cy="280569"/>
          </a:xfrm>
          <a:prstGeom prst="rect">
            <a:avLst/>
          </a:pr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NO (88,9%)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23AEBC8F-8859-7A15-84AF-53D9B2B06FF2}"/>
              </a:ext>
            </a:extLst>
          </p:cNvPr>
          <p:cNvSpPr/>
          <p:nvPr/>
        </p:nvSpPr>
        <p:spPr>
          <a:xfrm>
            <a:off x="193612" y="2064860"/>
            <a:ext cx="1138027" cy="27439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400" dirty="0">
                <a:latin typeface="Arial" panose="020B0604020202020204" pitchFamily="34" charset="0"/>
                <a:cs typeface="Arial" panose="020B0604020202020204" pitchFamily="34" charset="0"/>
              </a:rPr>
              <a:t>SÍ (11,1%)</a:t>
            </a:r>
          </a:p>
        </p:txBody>
      </p: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678F08CB-13E2-DDFA-0F37-BA5C5615C9B4}"/>
              </a:ext>
            </a:extLst>
          </p:cNvPr>
          <p:cNvSpPr/>
          <p:nvPr/>
        </p:nvSpPr>
        <p:spPr>
          <a:xfrm>
            <a:off x="190852" y="1440068"/>
            <a:ext cx="4888150" cy="2893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COMPLICACIONES POSTOPERATORIAS</a:t>
            </a:r>
          </a:p>
        </p:txBody>
      </p:sp>
      <p:sp>
        <p:nvSpPr>
          <p:cNvPr id="25" name="Flecha curvada hacia la derecha 24">
            <a:extLst>
              <a:ext uri="{FF2B5EF4-FFF2-40B4-BE49-F238E27FC236}">
                <a16:creationId xmlns:a16="http://schemas.microsoft.com/office/drawing/2014/main" id="{9DD83316-50C0-C49A-0DD2-A86C24E4530A}"/>
              </a:ext>
            </a:extLst>
          </p:cNvPr>
          <p:cNvSpPr/>
          <p:nvPr/>
        </p:nvSpPr>
        <p:spPr>
          <a:xfrm rot="20767140">
            <a:off x="343271" y="2413344"/>
            <a:ext cx="648072" cy="916423"/>
          </a:xfrm>
          <a:prstGeom prst="curved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60ED0BA-E9C4-97E6-E32E-73C3E5704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6" r="18181"/>
          <a:stretch/>
        </p:blipFill>
        <p:spPr bwMode="auto">
          <a:xfrm>
            <a:off x="2766969" y="2143723"/>
            <a:ext cx="1246540" cy="116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466</Words>
  <Application>Microsoft Macintosh PowerPoint</Application>
  <PresentationFormat>Presentación en pantalla (16:9)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Silvia Rodríguez Gutiérrez</cp:lastModifiedBy>
  <cp:revision>22</cp:revision>
  <dcterms:created xsi:type="dcterms:W3CDTF">2024-02-05T13:08:18Z</dcterms:created>
  <dcterms:modified xsi:type="dcterms:W3CDTF">2025-03-02T20:36:15Z</dcterms:modified>
</cp:coreProperties>
</file>