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-456" y="22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_trad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Sexo</c:v>
                </c:pt>
              </c:strCache>
            </c:strRef>
          </c:tx>
          <c:dLbls>
            <c:txPr>
              <a:bodyPr/>
              <a:lstStyle/>
              <a:p>
                <a:pPr>
                  <a:defRPr sz="1400">
                    <a:latin typeface="Arial" pitchFamily="34" charset="0"/>
                    <a:cs typeface="Arial" pitchFamily="34" charset="0"/>
                  </a:defRPr>
                </a:pPr>
                <a:endParaRPr lang="es-ES_trad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0.62</c:v>
                </c:pt>
                <c:pt idx="1">
                  <c:v>0.38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200" b="1">
                <a:latin typeface="Arial" pitchFamily="34" charset="0"/>
                <a:cs typeface="Arial" pitchFamily="34" charset="0"/>
              </a:defRPr>
            </a:pPr>
            <a:endParaRPr lang="es-ES_tradnl"/>
          </a:p>
        </c:txPr>
      </c:legendEntry>
      <c:legendEntry>
        <c:idx val="1"/>
        <c:txPr>
          <a:bodyPr/>
          <a:lstStyle/>
          <a:p>
            <a:pPr>
              <a:defRPr sz="1200" b="1">
                <a:latin typeface="Arial" pitchFamily="34" charset="0"/>
                <a:cs typeface="Arial" pitchFamily="34" charset="0"/>
              </a:defRPr>
            </a:pPr>
            <a:endParaRPr lang="es-ES_tradnl"/>
          </a:p>
        </c:txPr>
      </c:legendEntry>
      <c:layout>
        <c:manualLayout>
          <c:xMode val="edge"/>
          <c:yMode val="edge"/>
          <c:x val="0.57315882135545027"/>
          <c:y val="0.36442298592337474"/>
          <c:w val="0.42340172079645472"/>
          <c:h val="0.6355769497833574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_tradn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_trad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Lbls>
            <c:txPr>
              <a:bodyPr/>
              <a:lstStyle/>
              <a:p>
                <a:pPr>
                  <a:defRPr sz="1400">
                    <a:latin typeface="Arial" pitchFamily="34" charset="0"/>
                    <a:cs typeface="Arial" pitchFamily="34" charset="0"/>
                  </a:defRPr>
                </a:pPr>
                <a:endParaRPr lang="es-ES_tradn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Area propia</c:v>
                </c:pt>
                <c:pt idx="1">
                  <c:v>Area externa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0.44</c:v>
                </c:pt>
                <c:pt idx="1">
                  <c:v>0.56000000000000005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egendEntry>
        <c:idx val="0"/>
        <c:txPr>
          <a:bodyPr/>
          <a:lstStyle/>
          <a:p>
            <a:pPr>
              <a:defRPr sz="1200" b="1">
                <a:latin typeface="Arial" pitchFamily="34" charset="0"/>
                <a:cs typeface="Arial" pitchFamily="34" charset="0"/>
              </a:defRPr>
            </a:pPr>
            <a:endParaRPr lang="es-ES_tradnl"/>
          </a:p>
        </c:txPr>
      </c:legendEntry>
      <c:legendEntry>
        <c:idx val="1"/>
        <c:txPr>
          <a:bodyPr/>
          <a:lstStyle/>
          <a:p>
            <a:pPr>
              <a:defRPr sz="1200" b="1">
                <a:latin typeface="Arial" pitchFamily="34" charset="0"/>
                <a:cs typeface="Arial" pitchFamily="34" charset="0"/>
              </a:defRPr>
            </a:pPr>
            <a:endParaRPr lang="es-ES_tradnl"/>
          </a:p>
        </c:txPr>
      </c:legendEntry>
      <c:layout>
        <c:manualLayout>
          <c:xMode val="edge"/>
          <c:yMode val="edge"/>
          <c:x val="5.3233069888786309E-2"/>
          <c:y val="0.11494826841132018"/>
          <c:w val="0.9"/>
          <c:h val="0.1285083303324048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_tradn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_trad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596588033428383E-2"/>
          <c:y val="0.12615852265389849"/>
          <c:w val="0.68035958967522125"/>
          <c:h val="0.845806250089679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Bulbar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Hoja1!$B$2</c:f>
              <c:numCache>
                <c:formatCode>0%</c:formatCode>
                <c:ptCount val="1"/>
                <c:pt idx="0">
                  <c:v>0.6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Espinal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Hoja1!$C$2</c:f>
              <c:numCache>
                <c:formatCode>0%</c:formatCode>
                <c:ptCount val="1"/>
                <c:pt idx="0">
                  <c:v>0.32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Mixto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Hoja1!$D$2</c:f>
              <c:numCache>
                <c:formatCode>0%</c:formatCode>
                <c:ptCount val="1"/>
                <c:pt idx="0">
                  <c:v>0.08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9518720"/>
        <c:axId val="229538048"/>
      </c:barChart>
      <c:catAx>
        <c:axId val="229518720"/>
        <c:scaling>
          <c:orientation val="minMax"/>
        </c:scaling>
        <c:delete val="1"/>
        <c:axPos val="b"/>
        <c:majorTickMark val="none"/>
        <c:minorTickMark val="none"/>
        <c:tickLblPos val="nextTo"/>
        <c:crossAx val="229538048"/>
        <c:crosses val="autoZero"/>
        <c:auto val="1"/>
        <c:lblAlgn val="ctr"/>
        <c:lblOffset val="100"/>
        <c:noMultiLvlLbl val="0"/>
      </c:catAx>
      <c:valAx>
        <c:axId val="229538048"/>
        <c:scaling>
          <c:orientation val="minMax"/>
        </c:scaling>
        <c:delete val="1"/>
        <c:axPos val="l"/>
        <c:majorGridlines/>
        <c:numFmt formatCode="0%" sourceLinked="1"/>
        <c:majorTickMark val="none"/>
        <c:minorTickMark val="none"/>
        <c:tickLblPos val="nextTo"/>
        <c:crossAx val="22951872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es-ES_tradnl"/>
          </a:p>
        </c:txPr>
      </c:legendEntry>
      <c:legendEntry>
        <c:idx val="1"/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es-ES_tradnl"/>
          </a:p>
        </c:txPr>
      </c:legendEntry>
      <c:legendEntry>
        <c:idx val="2"/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es-ES_tradnl"/>
          </a:p>
        </c:txPr>
      </c:legendEntry>
      <c:layout>
        <c:manualLayout>
          <c:xMode val="edge"/>
          <c:yMode val="edge"/>
          <c:x val="0.72108320268941306"/>
          <c:y val="7.1202854736684099E-2"/>
          <c:w val="0.25278801326601569"/>
          <c:h val="0.8111763893018211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_tradnl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0.35185</cdr:x>
      <cdr:y>0</cdr:y>
    </cdr:from>
    <cdr:to>
      <cdr:x>0.58701</cdr:x>
      <cdr:y>1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368152" y="75027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_tradnl" sz="1100" dirty="0"/>
        </a:p>
      </cdr:txBody>
    </cdr:sp>
  </cdr:relSizeAnchor>
  <cdr:relSizeAnchor xmlns:cdr="http://schemas.openxmlformats.org/drawingml/2006/chartDrawing">
    <cdr:from>
      <cdr:x>0.31481</cdr:x>
      <cdr:y>0.67986</cdr:y>
    </cdr:from>
    <cdr:to>
      <cdr:x>0.44444</cdr:x>
      <cdr:y>0.95163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1224136" y="615959"/>
          <a:ext cx="504056" cy="2462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b="1" dirty="0" smtClean="0">
              <a:latin typeface="Arial" pitchFamily="34" charset="0"/>
              <a:cs typeface="Arial" pitchFamily="34" charset="0"/>
            </a:rPr>
            <a:t>32</a:t>
          </a:r>
          <a:r>
            <a:rPr lang="es-ES" b="1" dirty="0" smtClean="0">
              <a:latin typeface="Arial" pitchFamily="34" charset="0"/>
              <a:cs typeface="Arial" pitchFamily="34" charset="0"/>
            </a:rPr>
            <a:t>%</a:t>
          </a:r>
          <a:endParaRPr lang="es-ES_tradnl" b="1" dirty="0" smtClean="0">
            <a:latin typeface="Arial" pitchFamily="34" charset="0"/>
            <a:cs typeface="Arial" pitchFamily="34" charset="0"/>
          </a:endParaRPr>
        </a:p>
        <a:p xmlns:a="http://schemas.openxmlformats.org/drawingml/2006/main">
          <a:endParaRPr lang="es-ES_tradnl" sz="1100" dirty="0"/>
        </a:p>
      </cdr:txBody>
    </cdr:sp>
  </cdr:relSizeAnchor>
  <cdr:relSizeAnchor xmlns:cdr="http://schemas.openxmlformats.org/drawingml/2006/chartDrawing">
    <cdr:from>
      <cdr:x>0.5</cdr:x>
      <cdr:y>0.55635</cdr:y>
    </cdr:from>
    <cdr:to>
      <cdr:x>0.62963</cdr:x>
      <cdr:y>0.82812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1944216" y="504056"/>
          <a:ext cx="504056" cy="2462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_tradnl" sz="1100" dirty="0"/>
        </a:p>
      </cdr:txBody>
    </cdr:sp>
  </cdr:relSizeAnchor>
  <cdr:relSizeAnchor xmlns:cdr="http://schemas.openxmlformats.org/drawingml/2006/chartDrawing">
    <cdr:from>
      <cdr:x>0.46296</cdr:x>
      <cdr:y>0.69223</cdr:y>
    </cdr:from>
    <cdr:to>
      <cdr:x>0.61111</cdr:x>
      <cdr:y>0.95375</cdr:y>
    </cdr:to>
    <cdr:sp macro="" textlink="">
      <cdr:nvSpPr>
        <cdr:cNvPr id="5" name="4 CuadroTexto"/>
        <cdr:cNvSpPr txBox="1"/>
      </cdr:nvSpPr>
      <cdr:spPr>
        <a:xfrm xmlns:a="http://schemas.openxmlformats.org/drawingml/2006/main">
          <a:off x="1800200" y="627166"/>
          <a:ext cx="576064" cy="2369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000" b="1" dirty="0" smtClean="0">
              <a:latin typeface="Arial" pitchFamily="34" charset="0"/>
              <a:cs typeface="Arial" pitchFamily="34" charset="0"/>
            </a:rPr>
            <a:t>8%</a:t>
          </a:r>
          <a:endParaRPr lang="es-ES_tradnl" sz="1000" b="1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500" y="1918542"/>
            <a:ext cx="3528392" cy="15589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s-ES" sz="1100" kern="150" dirty="0">
                <a:latin typeface="Arial" pitchFamily="34" charset="0"/>
                <a:ea typeface="Calibri"/>
                <a:cs typeface="Arial" pitchFamily="34" charset="0"/>
              </a:rPr>
              <a:t>La ELA</a:t>
            </a:r>
            <a:r>
              <a:rPr lang="es-ES" sz="1100" b="1" kern="150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es-ES" sz="1100" kern="150" dirty="0">
                <a:latin typeface="Arial" pitchFamily="34" charset="0"/>
                <a:ea typeface="Calibri"/>
                <a:cs typeface="Arial" pitchFamily="34" charset="0"/>
              </a:rPr>
              <a:t>es una enfermedad neurodegenerativa progresiva que afecta a las </a:t>
            </a:r>
            <a:r>
              <a:rPr lang="es-ES" sz="1100" kern="150" dirty="0" err="1">
                <a:latin typeface="Arial" pitchFamily="34" charset="0"/>
                <a:ea typeface="Calibri"/>
                <a:cs typeface="Arial" pitchFamily="34" charset="0"/>
              </a:rPr>
              <a:t>motoneuronas</a:t>
            </a:r>
            <a:r>
              <a:rPr lang="es-ES" sz="1100" kern="150" dirty="0">
                <a:latin typeface="Arial" pitchFamily="34" charset="0"/>
                <a:ea typeface="Calibri"/>
                <a:cs typeface="Arial" pitchFamily="34" charset="0"/>
              </a:rPr>
              <a:t> superiores e inferiores, entre las principales consecuencias se encuentra la afectación respiratoria, que es una causa frecuente de morbimortalidad. La debilidad de la musculatura respiratoria contribuye a </a:t>
            </a:r>
            <a:r>
              <a:rPr lang="es-ES" sz="1100" kern="150" dirty="0" err="1">
                <a:latin typeface="Arial" pitchFamily="34" charset="0"/>
                <a:ea typeface="Calibri"/>
                <a:cs typeface="Arial" pitchFamily="34" charset="0"/>
              </a:rPr>
              <a:t>hipoventilación</a:t>
            </a:r>
            <a:r>
              <a:rPr lang="es-ES" sz="1100" kern="150" dirty="0">
                <a:latin typeface="Arial" pitchFamily="34" charset="0"/>
                <a:ea typeface="Calibri"/>
                <a:cs typeface="Arial" pitchFamily="34" charset="0"/>
              </a:rPr>
              <a:t> alveolar incrementando el riesgo de infecciones y fallos ventilatorios.</a:t>
            </a:r>
            <a:r>
              <a:rPr lang="es-ES_tradnl" sz="1000" kern="150" dirty="0">
                <a:ea typeface="Calibri"/>
              </a:rPr>
              <a:t/>
            </a:r>
            <a:br>
              <a:rPr lang="es-ES_tradnl" sz="1000" kern="150" dirty="0">
                <a:ea typeface="Calibri"/>
              </a:rPr>
            </a:br>
            <a:endParaRPr lang="es-ES" sz="1000" dirty="0"/>
          </a:p>
        </p:txBody>
      </p:sp>
      <p:sp>
        <p:nvSpPr>
          <p:cNvPr id="4" name="3 Rectángulo"/>
          <p:cNvSpPr/>
          <p:nvPr/>
        </p:nvSpPr>
        <p:spPr>
          <a:xfrm>
            <a:off x="1835696" y="12379"/>
            <a:ext cx="7164288" cy="1799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1600" b="1" u="sng" kern="150" dirty="0">
                <a:latin typeface="Arial" pitchFamily="34" charset="0"/>
                <a:ea typeface="Calibri"/>
                <a:cs typeface="Arial" pitchFamily="34" charset="0"/>
              </a:rPr>
              <a:t>CARACTERÍSTICAS Y ANÁLISIS DE SUPERVIVENCIA DE PACIENTES VALORADOS EN UNA UNIDAD MULTIDISCIPLINAR DE ESCLEROSIS LATERAL AMIOTRÓFICA (ELA) EN LOS ÚLTIMOS 7 </a:t>
            </a:r>
            <a:r>
              <a:rPr lang="es-ES" sz="1600" b="1" u="sng" kern="150" dirty="0" smtClean="0">
                <a:latin typeface="Arial" pitchFamily="34" charset="0"/>
                <a:ea typeface="Calibri"/>
                <a:cs typeface="Arial" pitchFamily="34" charset="0"/>
              </a:rPr>
              <a:t>AÑOS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6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Francisco </a:t>
            </a:r>
            <a:r>
              <a:rPr lang="es-ES" sz="600" b="1" dirty="0" err="1">
                <a:solidFill>
                  <a:srgbClr val="222222"/>
                </a:solidFill>
                <a:latin typeface="Arial" panose="020B0604020202020204" pitchFamily="34" charset="0"/>
              </a:rPr>
              <a:t>Campello</a:t>
            </a:r>
            <a:r>
              <a:rPr lang="es-ES" sz="600" b="1" dirty="0">
                <a:solidFill>
                  <a:srgbClr val="222222"/>
                </a:solidFill>
                <a:latin typeface="Arial" panose="020B0604020202020204" pitchFamily="34" charset="0"/>
              </a:rPr>
              <a:t> Sánchez</a:t>
            </a:r>
            <a:r>
              <a:rPr lang="es-ES" sz="600" dirty="0" smtClean="0">
                <a:solidFill>
                  <a:srgbClr val="222222"/>
                </a:solidFill>
                <a:latin typeface="Arial" panose="020B0604020202020204" pitchFamily="34" charset="0"/>
              </a:rPr>
              <a:t>, 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Alexander Jiménez Romero, María Del Carmen Velasco Alcázar, </a:t>
            </a:r>
            <a:r>
              <a:rPr lang="es-ES" sz="600" dirty="0" smtClean="0">
                <a:solidFill>
                  <a:srgbClr val="222222"/>
                </a:solidFill>
                <a:latin typeface="Arial" panose="020B0604020202020204" pitchFamily="34" charset="0"/>
              </a:rPr>
              <a:t>Adrián Heredia Carrillo ,Olga 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Meca </a:t>
            </a:r>
            <a:r>
              <a:rPr lang="es-ES" sz="600" dirty="0" err="1">
                <a:solidFill>
                  <a:srgbClr val="222222"/>
                </a:solidFill>
                <a:latin typeface="Arial" panose="020B0604020202020204" pitchFamily="34" charset="0"/>
              </a:rPr>
              <a:t>Birlanga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, Marta Hernández Olivo, Desiré Lozano Vicente,, Carlos Federico Álvarez Miranda, Pedro García Torres, </a:t>
            </a:r>
            <a:r>
              <a:rPr lang="es-ES" sz="600" dirty="0" smtClean="0">
                <a:solidFill>
                  <a:srgbClr val="222222"/>
                </a:solidFill>
                <a:latin typeface="Arial" panose="020B0604020202020204" pitchFamily="34" charset="0"/>
              </a:rPr>
              <a:t>Jorge García Aragón, María 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Del Mar Valdivia Salas, Javier Pérez </a:t>
            </a:r>
            <a:r>
              <a:rPr lang="es-ES" sz="600" dirty="0" err="1">
                <a:solidFill>
                  <a:srgbClr val="222222"/>
                </a:solidFill>
                <a:latin typeface="Arial" panose="020B0604020202020204" pitchFamily="34" charset="0"/>
              </a:rPr>
              <a:t>Pallarés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, Francisco Javier Bravo Gutiérrez, Antonio Santa Cruz </a:t>
            </a:r>
            <a:r>
              <a:rPr lang="es-ES" sz="600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Siminiani</a:t>
            </a:r>
            <a:r>
              <a:rPr lang="es-ES" sz="6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 Hospital </a:t>
            </a:r>
            <a:r>
              <a:rPr lang="es-ES" sz="600" b="1" dirty="0">
                <a:solidFill>
                  <a:srgbClr val="222222"/>
                </a:solidFill>
                <a:latin typeface="Arial" panose="020B0604020202020204" pitchFamily="34" charset="0"/>
              </a:rPr>
              <a:t>Universitario Santa Lucía de Cartagena,  Murcia</a:t>
            </a:r>
            <a:endParaRPr lang="es-ES" sz="600" dirty="0">
              <a:solidFill>
                <a:prstClr val="black">
                  <a:tint val="75000"/>
                </a:prstClr>
              </a:solidFill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s-ES_tradnl" sz="1600" u="sng" kern="150" dirty="0">
              <a:ea typeface="Calibri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3568" y="1537693"/>
            <a:ext cx="1656184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latin typeface="Arial" pitchFamily="34" charset="0"/>
                <a:cs typeface="Arial" pitchFamily="34" charset="0"/>
              </a:rPr>
              <a:t>INTRODUCCIÓN</a:t>
            </a:r>
            <a:endParaRPr lang="es-ES_tradnl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1 Título"/>
          <p:cNvSpPr>
            <a:spLocks noGrp="1"/>
          </p:cNvSpPr>
          <p:nvPr>
            <p:ph type="subTitle" idx="1"/>
          </p:nvPr>
        </p:nvSpPr>
        <p:spPr>
          <a:xfrm>
            <a:off x="4788024" y="2139702"/>
            <a:ext cx="3888432" cy="9361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7500"/>
          </a:bodyPr>
          <a:lstStyle/>
          <a:p>
            <a:pPr algn="l"/>
            <a:r>
              <a:rPr lang="es-ES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Estudio descriptivo y analítico retrospectivo que incluye a los pacientes valorados durante las sucesivas visitas en la Unidad Multidisciplinar de ELA del Hospital General Universitario Santa Lucía de Cartagena desde 2017</a:t>
            </a:r>
            <a:r>
              <a:rPr lang="es-ES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Se incluyeron 123 pacientes.</a:t>
            </a:r>
            <a:endParaRPr lang="es-ES_tradnl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932040" y="1537693"/>
            <a:ext cx="2304256" cy="4269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 smtClean="0">
                <a:latin typeface="Arial" pitchFamily="34" charset="0"/>
                <a:cs typeface="Arial" pitchFamily="34" charset="0"/>
              </a:rPr>
              <a:t>MATERIALES Y MÉTODOS</a:t>
            </a:r>
            <a:endParaRPr lang="es-ES_tradnl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Doble onda"/>
          <p:cNvSpPr/>
          <p:nvPr/>
        </p:nvSpPr>
        <p:spPr>
          <a:xfrm>
            <a:off x="2339752" y="4005064"/>
            <a:ext cx="5472608" cy="942950"/>
          </a:xfrm>
          <a:prstGeom prst="doubleWav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nalizar </a:t>
            </a:r>
            <a:r>
              <a:rPr lang="es-E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las características clínicas y la influencia de las medidas diagnósticas y terapéuticas en la supervivencia de los pacientes atendidos en una unidad multidisciplinar durante los últimos 7 años.</a:t>
            </a:r>
            <a:endParaRPr lang="es-ES_tradnl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Explosión 1"/>
          <p:cNvSpPr/>
          <p:nvPr/>
        </p:nvSpPr>
        <p:spPr>
          <a:xfrm>
            <a:off x="3923928" y="3435846"/>
            <a:ext cx="2016224" cy="504056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OBJETIVO</a:t>
            </a:r>
            <a:endParaRPr lang="es-ES_tradnl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ctrTitle"/>
          </p:nvPr>
        </p:nvSpPr>
        <p:spPr>
          <a:xfrm>
            <a:off x="1331640" y="51470"/>
            <a:ext cx="3528392" cy="46795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s-ES" sz="2400" b="1" dirty="0" smtClean="0">
                <a:latin typeface="Arial" pitchFamily="34" charset="0"/>
                <a:cs typeface="Arial" pitchFamily="34" charset="0"/>
              </a:rPr>
              <a:t>RESULTADOS</a:t>
            </a:r>
            <a:endParaRPr lang="es-ES_tradnl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581305"/>
              </p:ext>
            </p:extLst>
          </p:nvPr>
        </p:nvGraphicFramePr>
        <p:xfrm>
          <a:off x="5076056" y="51470"/>
          <a:ext cx="3312368" cy="4937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2309"/>
                <a:gridCol w="820059"/>
              </a:tblGrid>
              <a:tr h="317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Valor a estudio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Media</a:t>
                      </a:r>
                      <a:r>
                        <a:rPr lang="es-ES" sz="1000" kern="15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es-ES" sz="1000" kern="1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(±DS</a:t>
                      </a: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/>
                </a:tc>
              </a:tr>
              <a:tr h="158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ALS inicial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>
                          <a:effectLst/>
                          <a:latin typeface="Arial" pitchFamily="34" charset="0"/>
                          <a:cs typeface="Arial" pitchFamily="34" charset="0"/>
                        </a:rPr>
                        <a:t>34 (±10)</a:t>
                      </a:r>
                      <a:endParaRPr lang="es-ES_tradnl" sz="1000" kern="15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8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pCO2 inicial (</a:t>
                      </a:r>
                      <a:r>
                        <a:rPr lang="es-ES" sz="1000" kern="15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mmHg</a:t>
                      </a: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40(± 10)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17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FVC inicial (ml)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2704(±1228)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17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>
                          <a:effectLst/>
                          <a:latin typeface="Arial" pitchFamily="34" charset="0"/>
                          <a:cs typeface="Arial" pitchFamily="34" charset="0"/>
                        </a:rPr>
                        <a:t>FVC en decúbito inicial (ml)</a:t>
                      </a:r>
                      <a:endParaRPr lang="es-ES_tradnl" sz="1000" kern="15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2718(±1230)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8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PFT inicial (l/min)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325(±140)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8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Supervivencia general (años)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3(±2.65)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17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Supervivencia en pacientes que iniciaron VMNI (años)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2.63(±1.76)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17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Supervivencia en pacientes que no iniciaron VMNI (años)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3.69(±3.56)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17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Supervivencia en pacientes que iniciaron VMNI por PFR (años)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2.20(±1.31)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17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Supervivencia en pacientes que iniciaron VMNI por GSA (años)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2.91(±2.38)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17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>
                          <a:effectLst/>
                          <a:latin typeface="Arial" pitchFamily="34" charset="0"/>
                          <a:cs typeface="Arial" pitchFamily="34" charset="0"/>
                        </a:rPr>
                        <a:t>Supervivencia en pacientes que iniciaron VMNI por POX  (años)</a:t>
                      </a:r>
                      <a:endParaRPr lang="es-ES_tradnl" sz="1000" kern="15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3.15(±0.38)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17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Supervivencia en pacientes con </a:t>
                      </a:r>
                      <a:r>
                        <a:rPr lang="es-ES" sz="1000" kern="15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traqueostomía</a:t>
                      </a: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(años)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2.89(±1.70)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17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>
                          <a:effectLst/>
                          <a:latin typeface="Arial" pitchFamily="34" charset="0"/>
                          <a:cs typeface="Arial" pitchFamily="34" charset="0"/>
                        </a:rPr>
                        <a:t>Supervivencia en pacientes que debutan con síntomas bulbares (años)</a:t>
                      </a:r>
                      <a:endParaRPr lang="es-ES_tradnl" sz="1000" kern="15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2.85(±2.96)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62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>
                          <a:effectLst/>
                          <a:latin typeface="Arial" pitchFamily="34" charset="0"/>
                          <a:cs typeface="Arial" pitchFamily="34" charset="0"/>
                        </a:rPr>
                        <a:t>Supervivencia en pacientes que debutan con síntomas espinales (años)</a:t>
                      </a:r>
                      <a:endParaRPr lang="es-ES_tradnl" sz="1000" kern="15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3.13(±2.60)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17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Supervivencia en pacientes que debutan con síntomas mixtos (años)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kern="1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2.60(±1.60)</a:t>
                      </a:r>
                      <a:endParaRPr lang="es-ES_tradnl" sz="1000" kern="1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1738" marR="41738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7 Gráfico"/>
          <p:cNvGraphicFramePr/>
          <p:nvPr>
            <p:extLst>
              <p:ext uri="{D42A27DB-BD31-4B8C-83A1-F6EECF244321}">
                <p14:modId xmlns:p14="http://schemas.microsoft.com/office/powerpoint/2010/main" val="832712618"/>
              </p:ext>
            </p:extLst>
          </p:nvPr>
        </p:nvGraphicFramePr>
        <p:xfrm>
          <a:off x="35496" y="3651870"/>
          <a:ext cx="2448272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8 Gráfico"/>
          <p:cNvGraphicFramePr/>
          <p:nvPr>
            <p:extLst>
              <p:ext uri="{D42A27DB-BD31-4B8C-83A1-F6EECF244321}">
                <p14:modId xmlns:p14="http://schemas.microsoft.com/office/powerpoint/2010/main" val="743359548"/>
              </p:ext>
            </p:extLst>
          </p:nvPr>
        </p:nvGraphicFramePr>
        <p:xfrm>
          <a:off x="2627784" y="3431598"/>
          <a:ext cx="2520280" cy="1904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1 Título"/>
          <p:cNvSpPr>
            <a:spLocks noGrp="1"/>
          </p:cNvSpPr>
          <p:nvPr>
            <p:ph type="subTitle" idx="1"/>
          </p:nvPr>
        </p:nvSpPr>
        <p:spPr>
          <a:xfrm>
            <a:off x="179512" y="1203598"/>
            <a:ext cx="4825056" cy="17281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52500" lnSpcReduction="20000"/>
          </a:bodyPr>
          <a:lstStyle/>
          <a:p>
            <a:pPr marL="171450" indent="-171450" algn="l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s-ES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Durante el </a:t>
            </a:r>
            <a:r>
              <a:rPr lang="es-ES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seguimiento </a:t>
            </a:r>
            <a:r>
              <a:rPr lang="es-ES" sz="1700" kern="150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81(66</a:t>
            </a:r>
            <a:r>
              <a:rPr lang="es-ES" sz="1700" kern="150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% )pacientes iniciaron ventilación mecánica no invasiva, 31(38%) de ellos debido a empeoramiento en funcionalismo pulmonar ,18(22%)por </a:t>
            </a:r>
            <a:r>
              <a:rPr lang="es-ES" sz="1700" kern="150" dirty="0" err="1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hipoventilación</a:t>
            </a:r>
            <a:r>
              <a:rPr lang="es-ES" sz="1700" kern="150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 en gasometría </a:t>
            </a:r>
            <a:r>
              <a:rPr lang="es-ES" sz="1700" kern="150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y </a:t>
            </a:r>
            <a:r>
              <a:rPr lang="es-ES" sz="1700" kern="150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32(40%) por hipoxia nocturna. </a:t>
            </a:r>
            <a:endParaRPr lang="es-ES" sz="1700" kern="150" dirty="0" smtClean="0">
              <a:solidFill>
                <a:schemeClr val="tx1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marL="171450" indent="-171450" algn="l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s-ES" sz="1700" kern="150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En </a:t>
            </a:r>
            <a:r>
              <a:rPr lang="es-ES" sz="1700" kern="150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52(42%) pacientes se coloca sonda de gastrostomía percutánea, en 26 en la que estaba indicada (21%) la rechazan. En 8 pacientes del total se ha realizado </a:t>
            </a:r>
            <a:r>
              <a:rPr lang="es-ES" sz="1700" kern="150" dirty="0" err="1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traqueostomía</a:t>
            </a:r>
            <a:r>
              <a:rPr lang="es-ES" sz="1700" kern="150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</a:p>
          <a:p>
            <a:pPr marL="171450" indent="-171450" algn="l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s-ES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s-ES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 </a:t>
            </a:r>
            <a:r>
              <a:rPr lang="es-ES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tiempo de supervivencia medio fue de 3(±2.65)años desde el diagnóstico, sin encontrarse diferencias significativas entre sexos(p 0.27</a:t>
            </a:r>
            <a:r>
              <a:rPr lang="es-ES" sz="1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 </a:t>
            </a:r>
            <a:r>
              <a:rPr lang="es-ES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Hubo 85(69%)</a:t>
            </a:r>
            <a:r>
              <a:rPr lang="es-ES" sz="1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exitus</a:t>
            </a:r>
            <a:r>
              <a:rPr lang="es-ES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7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letalis</a:t>
            </a:r>
            <a:r>
              <a:rPr lang="es-ES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 un paciente solicitó eutanasia.</a:t>
            </a:r>
            <a:endParaRPr lang="es-ES_tradnl" sz="1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 algn="l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es-ES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 algn="l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endParaRPr lang="es-ES_tradnl" sz="1000" kern="150" dirty="0">
              <a:solidFill>
                <a:schemeClr val="tx1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algn="l"/>
            <a:endParaRPr lang="es-ES_tradnl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475656" y="386789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u="sng" dirty="0" smtClean="0">
                <a:latin typeface="Arial" pitchFamily="34" charset="0"/>
                <a:cs typeface="Arial" pitchFamily="34" charset="0"/>
              </a:rPr>
              <a:t>Edad media 65 </a:t>
            </a:r>
            <a:r>
              <a:rPr lang="es-ES" sz="1200" i="1" u="sng" dirty="0">
                <a:latin typeface="Arial" pitchFamily="34" charset="0"/>
                <a:cs typeface="Arial" pitchFamily="34" charset="0"/>
              </a:rPr>
              <a:t>(±</a:t>
            </a:r>
            <a:r>
              <a:rPr lang="es-ES" sz="1200" i="1" u="sng" dirty="0" smtClean="0">
                <a:latin typeface="Arial" pitchFamily="34" charset="0"/>
                <a:cs typeface="Arial" pitchFamily="34" charset="0"/>
              </a:rPr>
              <a:t>12)años</a:t>
            </a:r>
            <a:endParaRPr lang="es-ES_tradnl" sz="1200" i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12 Gráfico"/>
          <p:cNvGraphicFramePr/>
          <p:nvPr>
            <p:extLst>
              <p:ext uri="{D42A27DB-BD31-4B8C-83A1-F6EECF244321}">
                <p14:modId xmlns:p14="http://schemas.microsoft.com/office/powerpoint/2010/main" val="1751830229"/>
              </p:ext>
            </p:extLst>
          </p:nvPr>
        </p:nvGraphicFramePr>
        <p:xfrm>
          <a:off x="3854" y="2838828"/>
          <a:ext cx="3888432" cy="906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539552" y="339440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latin typeface="Arial" pitchFamily="34" charset="0"/>
                <a:cs typeface="Arial" pitchFamily="34" charset="0"/>
              </a:rPr>
              <a:t>60%</a:t>
            </a:r>
            <a:endParaRPr lang="es-ES_tradnl" sz="1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 dirty="0"/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-5883" y="1275606"/>
            <a:ext cx="4366321" cy="3102595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480" y="1275606"/>
            <a:ext cx="4680520" cy="3096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8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Título"/>
          <p:cNvSpPr>
            <a:spLocks noGrp="1"/>
          </p:cNvSpPr>
          <p:nvPr>
            <p:ph type="title"/>
          </p:nvPr>
        </p:nvSpPr>
        <p:spPr>
          <a:xfrm>
            <a:off x="2843808" y="483518"/>
            <a:ext cx="3960440" cy="8572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s-ES" sz="2400" b="1" dirty="0" smtClean="0">
                <a:latin typeface="Arial" pitchFamily="34" charset="0"/>
                <a:cs typeface="Arial" pitchFamily="34" charset="0"/>
              </a:rPr>
              <a:t>CONCLUSIONES</a:t>
            </a:r>
            <a:endParaRPr lang="es-ES_tradnl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1 Título"/>
          <p:cNvSpPr>
            <a:spLocks noGrp="1"/>
          </p:cNvSpPr>
          <p:nvPr>
            <p:ph idx="1"/>
          </p:nvPr>
        </p:nvSpPr>
        <p:spPr>
          <a:xfrm>
            <a:off x="1691680" y="1923678"/>
            <a:ext cx="6624736" cy="15121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7500"/>
          </a:bodyPr>
          <a:lstStyle/>
          <a:p>
            <a:r>
              <a:rPr lang="es-ES" sz="1400" dirty="0">
                <a:latin typeface="Arial" pitchFamily="34" charset="0"/>
                <a:cs typeface="Arial" pitchFamily="34" charset="0"/>
              </a:rPr>
              <a:t>Casi dos tercios de los pacientes valorados son varones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y </a:t>
            </a:r>
            <a:r>
              <a:rPr lang="es-ES" sz="1400" dirty="0">
                <a:latin typeface="Arial" pitchFamily="34" charset="0"/>
                <a:cs typeface="Arial" pitchFamily="34" charset="0"/>
              </a:rPr>
              <a:t>más de la mitad derivados de otras áreas de salud. </a:t>
            </a:r>
            <a:endParaRPr lang="es-ES_tradnl" sz="1400" dirty="0">
              <a:latin typeface="Arial" pitchFamily="34" charset="0"/>
              <a:cs typeface="Arial" pitchFamily="34" charset="0"/>
            </a:endParaRPr>
          </a:p>
          <a:p>
            <a:r>
              <a:rPr lang="es-ES" sz="1400" dirty="0">
                <a:latin typeface="Arial" pitchFamily="34" charset="0"/>
                <a:cs typeface="Arial" pitchFamily="34" charset="0"/>
              </a:rPr>
              <a:t>No podemos confirmar que haya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diferencias estadísticamente significativas </a:t>
            </a:r>
            <a:r>
              <a:rPr lang="es-ES" sz="1400" dirty="0">
                <a:latin typeface="Arial" pitchFamily="34" charset="0"/>
                <a:cs typeface="Arial" pitchFamily="34" charset="0"/>
              </a:rPr>
              <a:t>de supervivencia entre los distintos motivos de iniciar VMNI, ni tampoco entre sexos.</a:t>
            </a:r>
            <a:endParaRPr lang="es-ES_tradnl" sz="1400" dirty="0">
              <a:latin typeface="Arial" pitchFamily="34" charset="0"/>
              <a:cs typeface="Arial" pitchFamily="34" charset="0"/>
            </a:endParaRPr>
          </a:p>
          <a:p>
            <a:pPr algn="l"/>
            <a:endParaRPr lang="es-ES_tradnl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90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8531</TotalTime>
  <Words>569</Words>
  <Application>Microsoft Office PowerPoint</Application>
  <PresentationFormat>Presentación en pantalla (16:9)</PresentationFormat>
  <Paragraphs>52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La ELA es una enfermedad neurodegenerativa progresiva que afecta a las motoneuronas superiores e inferiores, entre las principales consecuencias se encuentra la afectación respiratoria, que es una causa frecuente de morbimortalidad. La debilidad de la musculatura respiratoria contribuye a hipoventilación alveolar incrementando el riesgo de infecciones y fallos ventilatorios. </vt:lpstr>
      <vt:lpstr>RESULTADOS</vt:lpstr>
      <vt:lpstr>Presentación de PowerPoint</vt:lpstr>
      <vt:lpstr>CONCLUSIONES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Francisco</cp:lastModifiedBy>
  <cp:revision>17</cp:revision>
  <dcterms:created xsi:type="dcterms:W3CDTF">2024-02-05T13:08:18Z</dcterms:created>
  <dcterms:modified xsi:type="dcterms:W3CDTF">2025-03-02T18:22:20Z</dcterms:modified>
</cp:coreProperties>
</file>