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802" y="-23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3F18AD-7C87-4EC0-8438-496C56E7E6A5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</dgm:pt>
    <dgm:pt modelId="{3897930D-4641-4F4A-A4C2-60576D6801E9}">
      <dgm:prSet phldrT="[Texto]"/>
      <dgm:spPr>
        <a:noFill/>
      </dgm:spPr>
      <dgm:t>
        <a:bodyPr/>
        <a:lstStyle/>
        <a:p>
          <a:r>
            <a:rPr lang="es-ES" b="0" i="0" u="none" dirty="0" smtClean="0"/>
            <a:t>Complejidad en el tratamiento con soporte </a:t>
          </a:r>
          <a:r>
            <a:rPr lang="es-ES" b="0" i="0" u="none" dirty="0" err="1" smtClean="0"/>
            <a:t>ventilatorio</a:t>
          </a:r>
          <a:endParaRPr lang="es-ES" dirty="0"/>
        </a:p>
      </dgm:t>
    </dgm:pt>
    <dgm:pt modelId="{80300C84-BA96-4E2B-9391-4076E3F3AEAA}" type="parTrans" cxnId="{0938469D-4B26-4E07-B4D4-D071D71512D0}">
      <dgm:prSet/>
      <dgm:spPr/>
      <dgm:t>
        <a:bodyPr/>
        <a:lstStyle/>
        <a:p>
          <a:endParaRPr lang="es-ES"/>
        </a:p>
      </dgm:t>
    </dgm:pt>
    <dgm:pt modelId="{083C89BA-29ED-45C2-9D8E-FD60C76262AB}" type="sibTrans" cxnId="{0938469D-4B26-4E07-B4D4-D071D71512D0}">
      <dgm:prSet/>
      <dgm:spPr/>
      <dgm:t>
        <a:bodyPr/>
        <a:lstStyle/>
        <a:p>
          <a:endParaRPr lang="es-ES"/>
        </a:p>
      </dgm:t>
    </dgm:pt>
    <dgm:pt modelId="{D1E0F4B2-DA40-4E58-999B-CC89C55471C7}">
      <dgm:prSet phldrT="[Texto]"/>
      <dgm:spPr>
        <a:noFill/>
      </dgm:spPr>
      <dgm:t>
        <a:bodyPr/>
        <a:lstStyle/>
        <a:p>
          <a:r>
            <a:rPr lang="es-ES" dirty="0" smtClean="0"/>
            <a:t>Falta de autonomía del paciente</a:t>
          </a:r>
          <a:endParaRPr lang="es-ES" dirty="0"/>
        </a:p>
      </dgm:t>
    </dgm:pt>
    <dgm:pt modelId="{344A21F2-A3A0-46D1-951C-475EA9C2C31B}" type="parTrans" cxnId="{1F7D1F8B-833C-43C6-B85F-D70CA61D5437}">
      <dgm:prSet/>
      <dgm:spPr/>
      <dgm:t>
        <a:bodyPr/>
        <a:lstStyle/>
        <a:p>
          <a:endParaRPr lang="es-ES"/>
        </a:p>
      </dgm:t>
    </dgm:pt>
    <dgm:pt modelId="{095BFF38-9C0D-44D8-AACF-C343415BF901}" type="sibTrans" cxnId="{1F7D1F8B-833C-43C6-B85F-D70CA61D5437}">
      <dgm:prSet/>
      <dgm:spPr/>
      <dgm:t>
        <a:bodyPr/>
        <a:lstStyle/>
        <a:p>
          <a:endParaRPr lang="es-ES"/>
        </a:p>
      </dgm:t>
    </dgm:pt>
    <dgm:pt modelId="{8F49448F-F261-4806-9CD0-620AAE8AB70A}">
      <dgm:prSet phldrT="[Texto]"/>
      <dgm:spPr>
        <a:noFill/>
      </dgm:spPr>
      <dgm:t>
        <a:bodyPr/>
        <a:lstStyle/>
        <a:p>
          <a:r>
            <a:rPr lang="es-ES" dirty="0" smtClean="0"/>
            <a:t>Garantizar la continuidad asistencial en el domicilio</a:t>
          </a:r>
          <a:endParaRPr lang="es-ES" dirty="0"/>
        </a:p>
      </dgm:t>
    </dgm:pt>
    <dgm:pt modelId="{49926167-34BD-4E33-9D2F-B0AA8E849BF8}" type="parTrans" cxnId="{E8771ED9-A6D2-44EF-A701-223371862BC7}">
      <dgm:prSet/>
      <dgm:spPr/>
      <dgm:t>
        <a:bodyPr/>
        <a:lstStyle/>
        <a:p>
          <a:endParaRPr lang="es-ES"/>
        </a:p>
      </dgm:t>
    </dgm:pt>
    <dgm:pt modelId="{43E4BBED-EAAA-44D1-B666-A934AB2985FB}" type="sibTrans" cxnId="{E8771ED9-A6D2-44EF-A701-223371862BC7}">
      <dgm:prSet/>
      <dgm:spPr/>
      <dgm:t>
        <a:bodyPr/>
        <a:lstStyle/>
        <a:p>
          <a:endParaRPr lang="es-ES"/>
        </a:p>
      </dgm:t>
    </dgm:pt>
    <dgm:pt modelId="{DF014825-8E43-4466-909B-2262429EC0ED}" type="pres">
      <dgm:prSet presAssocID="{093F18AD-7C87-4EC0-8438-496C56E7E6A5}" presName="Name0" presStyleCnt="0">
        <dgm:presLayoutVars>
          <dgm:dir/>
          <dgm:animLvl val="lvl"/>
          <dgm:resizeHandles val="exact"/>
        </dgm:presLayoutVars>
      </dgm:prSet>
      <dgm:spPr/>
    </dgm:pt>
    <dgm:pt modelId="{47C6C976-4C3E-479A-8AE9-EF5A563BDB45}" type="pres">
      <dgm:prSet presAssocID="{3897930D-4641-4F4A-A4C2-60576D6801E9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79D1DD-E0D9-4A5B-A33E-7E7D0DE7EA0E}" type="pres">
      <dgm:prSet presAssocID="{083C89BA-29ED-45C2-9D8E-FD60C76262AB}" presName="parTxOnlySpace" presStyleCnt="0"/>
      <dgm:spPr/>
    </dgm:pt>
    <dgm:pt modelId="{8AFF6BD6-5819-47E8-9B00-59F9C7CCACF6}" type="pres">
      <dgm:prSet presAssocID="{D1E0F4B2-DA40-4E58-999B-CC89C55471C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0CA251-779B-46C3-8846-DC54F78D1581}" type="pres">
      <dgm:prSet presAssocID="{095BFF38-9C0D-44D8-AACF-C343415BF901}" presName="parTxOnlySpace" presStyleCnt="0"/>
      <dgm:spPr/>
    </dgm:pt>
    <dgm:pt modelId="{012382EE-9048-42FE-B3C7-3577D23C1208}" type="pres">
      <dgm:prSet presAssocID="{8F49448F-F261-4806-9CD0-620AAE8AB70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EFA374C-76EC-4A41-AFAF-662A1A9E9E1B}" type="presOf" srcId="{3897930D-4641-4F4A-A4C2-60576D6801E9}" destId="{47C6C976-4C3E-479A-8AE9-EF5A563BDB45}" srcOrd="0" destOrd="0" presId="urn:microsoft.com/office/officeart/2005/8/layout/chevron1"/>
    <dgm:cxn modelId="{E8771ED9-A6D2-44EF-A701-223371862BC7}" srcId="{093F18AD-7C87-4EC0-8438-496C56E7E6A5}" destId="{8F49448F-F261-4806-9CD0-620AAE8AB70A}" srcOrd="2" destOrd="0" parTransId="{49926167-34BD-4E33-9D2F-B0AA8E849BF8}" sibTransId="{43E4BBED-EAAA-44D1-B666-A934AB2985FB}"/>
    <dgm:cxn modelId="{1F7D1F8B-833C-43C6-B85F-D70CA61D5437}" srcId="{093F18AD-7C87-4EC0-8438-496C56E7E6A5}" destId="{D1E0F4B2-DA40-4E58-999B-CC89C55471C7}" srcOrd="1" destOrd="0" parTransId="{344A21F2-A3A0-46D1-951C-475EA9C2C31B}" sibTransId="{095BFF38-9C0D-44D8-AACF-C343415BF901}"/>
    <dgm:cxn modelId="{0938469D-4B26-4E07-B4D4-D071D71512D0}" srcId="{093F18AD-7C87-4EC0-8438-496C56E7E6A5}" destId="{3897930D-4641-4F4A-A4C2-60576D6801E9}" srcOrd="0" destOrd="0" parTransId="{80300C84-BA96-4E2B-9391-4076E3F3AEAA}" sibTransId="{083C89BA-29ED-45C2-9D8E-FD60C76262AB}"/>
    <dgm:cxn modelId="{0A07BB11-2832-4B02-8411-0CE1415104A6}" type="presOf" srcId="{D1E0F4B2-DA40-4E58-999B-CC89C55471C7}" destId="{8AFF6BD6-5819-47E8-9B00-59F9C7CCACF6}" srcOrd="0" destOrd="0" presId="urn:microsoft.com/office/officeart/2005/8/layout/chevron1"/>
    <dgm:cxn modelId="{0AB34856-CB17-4EBA-8E87-D6A610C5558F}" type="presOf" srcId="{8F49448F-F261-4806-9CD0-620AAE8AB70A}" destId="{012382EE-9048-42FE-B3C7-3577D23C1208}" srcOrd="0" destOrd="0" presId="urn:microsoft.com/office/officeart/2005/8/layout/chevron1"/>
    <dgm:cxn modelId="{0A9040DA-020F-4C63-ACAA-692EAEE614A0}" type="presOf" srcId="{093F18AD-7C87-4EC0-8438-496C56E7E6A5}" destId="{DF014825-8E43-4466-909B-2262429EC0ED}" srcOrd="0" destOrd="0" presId="urn:microsoft.com/office/officeart/2005/8/layout/chevron1"/>
    <dgm:cxn modelId="{DFF4565E-32EA-410E-BA98-8344DDF4497E}" type="presParOf" srcId="{DF014825-8E43-4466-909B-2262429EC0ED}" destId="{47C6C976-4C3E-479A-8AE9-EF5A563BDB45}" srcOrd="0" destOrd="0" presId="urn:microsoft.com/office/officeart/2005/8/layout/chevron1"/>
    <dgm:cxn modelId="{E4F378F9-8C17-44F0-BCA0-41FFE6D497A5}" type="presParOf" srcId="{DF014825-8E43-4466-909B-2262429EC0ED}" destId="{3479D1DD-E0D9-4A5B-A33E-7E7D0DE7EA0E}" srcOrd="1" destOrd="0" presId="urn:microsoft.com/office/officeart/2005/8/layout/chevron1"/>
    <dgm:cxn modelId="{EFE8C150-5BE3-48A3-8900-6F22C2F30670}" type="presParOf" srcId="{DF014825-8E43-4466-909B-2262429EC0ED}" destId="{8AFF6BD6-5819-47E8-9B00-59F9C7CCACF6}" srcOrd="2" destOrd="0" presId="urn:microsoft.com/office/officeart/2005/8/layout/chevron1"/>
    <dgm:cxn modelId="{0FFD5117-D76E-4BFD-B761-B01CAEDD23EB}" type="presParOf" srcId="{DF014825-8E43-4466-909B-2262429EC0ED}" destId="{AA0CA251-779B-46C3-8846-DC54F78D1581}" srcOrd="3" destOrd="0" presId="urn:microsoft.com/office/officeart/2005/8/layout/chevron1"/>
    <dgm:cxn modelId="{E5F00580-931F-469C-9251-A324F7670E64}" type="presParOf" srcId="{DF014825-8E43-4466-909B-2262429EC0ED}" destId="{012382EE-9048-42FE-B3C7-3577D23C1208}" srcOrd="4" destOrd="0" presId="urn:microsoft.com/office/officeart/2005/8/layout/chevro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CF7A8A-91F3-4A17-9378-82A6122A6D69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FAAEA32-D7C3-475E-99FA-623E27704E48}">
      <dgm:prSet phldrT="[Texto]" custT="1"/>
      <dgm:spPr/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Situación clínica del paciente</a:t>
          </a:r>
        </a:p>
      </dgm:t>
    </dgm:pt>
    <dgm:pt modelId="{D921E2FA-99C3-420D-99F8-FFB13B2804F7}" type="parTrans" cxnId="{2E825F79-2802-4DA6-8FFA-EEB892A2BC9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5F699A-4301-4D59-8372-3D2B5B284453}" type="sibTrans" cxnId="{2E825F79-2802-4DA6-8FFA-EEB892A2BC9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0F1609-4320-43FB-94EC-2FC782F60F4E}">
      <dgm:prSet phldrT="[Texto]" custT="1"/>
      <dgm:spPr/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Adaptación a la VMNI</a:t>
          </a:r>
        </a:p>
      </dgm:t>
    </dgm:pt>
    <dgm:pt modelId="{39A94A5A-928B-4F8C-9A1B-F1FECD337EAC}" type="parTrans" cxnId="{9EF04D51-55CC-4C5C-AD4D-CA4F5045FB0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B04E84-5762-4621-8F0A-633D3B3E620F}" type="sibTrans" cxnId="{9EF04D51-55CC-4C5C-AD4D-CA4F5045FB0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D70A6F-B330-4071-98D6-F5AE567F3E32}">
      <dgm:prSet phldrT="[Texto]" custT="1"/>
      <dgm:spPr/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Mediciones objetivas</a:t>
          </a:r>
        </a:p>
      </dgm:t>
    </dgm:pt>
    <dgm:pt modelId="{8A8A8791-715E-4C79-9EAE-5D395D5B17AE}" type="parTrans" cxnId="{2D33DABA-DE46-4455-B02C-202ACF4033F7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F5B3BF-473F-4C0B-80DC-2144D23763E2}" type="sibTrans" cxnId="{2D33DABA-DE46-4455-B02C-202ACF4033F7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F1FDF0-2F3A-4841-8371-D0665EE1336D}" type="pres">
      <dgm:prSet presAssocID="{AFCF7A8A-91F3-4A17-9378-82A6122A6D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FAD5F6E-D628-4AC2-AD95-5A89A7898DA8}" type="pres">
      <dgm:prSet presAssocID="{EFAAEA32-D7C3-475E-99FA-623E27704E48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23857C-FE65-4112-80A8-629A35C96179}" type="pres">
      <dgm:prSet presAssocID="{555F699A-4301-4D59-8372-3D2B5B284453}" presName="space" presStyleCnt="0"/>
      <dgm:spPr/>
      <dgm:t>
        <a:bodyPr/>
        <a:lstStyle/>
        <a:p>
          <a:endParaRPr lang="es-ES"/>
        </a:p>
      </dgm:t>
    </dgm:pt>
    <dgm:pt modelId="{7CE44A75-F8C3-47E4-9657-282E818FFEFC}" type="pres">
      <dgm:prSet presAssocID="{980F1609-4320-43FB-94EC-2FC782F60F4E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0C8AA6-C308-4252-BD4E-44F7B7F07D43}" type="pres">
      <dgm:prSet presAssocID="{65B04E84-5762-4621-8F0A-633D3B3E620F}" presName="space" presStyleCnt="0"/>
      <dgm:spPr/>
      <dgm:t>
        <a:bodyPr/>
        <a:lstStyle/>
        <a:p>
          <a:endParaRPr lang="es-ES"/>
        </a:p>
      </dgm:t>
    </dgm:pt>
    <dgm:pt modelId="{D1800D58-76BE-4E0A-BE22-CA493331A327}" type="pres">
      <dgm:prSet presAssocID="{B0D70A6F-B330-4071-98D6-F5AE567F3E32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1ADC92-6959-428E-AEB3-24BAA72B0434}" type="presOf" srcId="{AFCF7A8A-91F3-4A17-9378-82A6122A6D69}" destId="{21F1FDF0-2F3A-4841-8371-D0665EE1336D}" srcOrd="0" destOrd="0" presId="urn:microsoft.com/office/officeart/2005/8/layout/venn3"/>
    <dgm:cxn modelId="{2D33DABA-DE46-4455-B02C-202ACF4033F7}" srcId="{AFCF7A8A-91F3-4A17-9378-82A6122A6D69}" destId="{B0D70A6F-B330-4071-98D6-F5AE567F3E32}" srcOrd="2" destOrd="0" parTransId="{8A8A8791-715E-4C79-9EAE-5D395D5B17AE}" sibTransId="{5DF5B3BF-473F-4C0B-80DC-2144D23763E2}"/>
    <dgm:cxn modelId="{2E825F79-2802-4DA6-8FFA-EEB892A2BC90}" srcId="{AFCF7A8A-91F3-4A17-9378-82A6122A6D69}" destId="{EFAAEA32-D7C3-475E-99FA-623E27704E48}" srcOrd="0" destOrd="0" parTransId="{D921E2FA-99C3-420D-99F8-FFB13B2804F7}" sibTransId="{555F699A-4301-4D59-8372-3D2B5B284453}"/>
    <dgm:cxn modelId="{E2ACFC4B-D656-45E7-8427-80B5868D5439}" type="presOf" srcId="{B0D70A6F-B330-4071-98D6-F5AE567F3E32}" destId="{D1800D58-76BE-4E0A-BE22-CA493331A327}" srcOrd="0" destOrd="0" presId="urn:microsoft.com/office/officeart/2005/8/layout/venn3"/>
    <dgm:cxn modelId="{F6EABA60-14B7-48C1-992C-4FD68156B26B}" type="presOf" srcId="{980F1609-4320-43FB-94EC-2FC782F60F4E}" destId="{7CE44A75-F8C3-47E4-9657-282E818FFEFC}" srcOrd="0" destOrd="0" presId="urn:microsoft.com/office/officeart/2005/8/layout/venn3"/>
    <dgm:cxn modelId="{70BC317E-7DFD-41B8-9910-E52EAA076EAF}" type="presOf" srcId="{EFAAEA32-D7C3-475E-99FA-623E27704E48}" destId="{3FAD5F6E-D628-4AC2-AD95-5A89A7898DA8}" srcOrd="0" destOrd="0" presId="urn:microsoft.com/office/officeart/2005/8/layout/venn3"/>
    <dgm:cxn modelId="{9EF04D51-55CC-4C5C-AD4D-CA4F5045FB00}" srcId="{AFCF7A8A-91F3-4A17-9378-82A6122A6D69}" destId="{980F1609-4320-43FB-94EC-2FC782F60F4E}" srcOrd="1" destOrd="0" parTransId="{39A94A5A-928B-4F8C-9A1B-F1FECD337EAC}" sibTransId="{65B04E84-5762-4621-8F0A-633D3B3E620F}"/>
    <dgm:cxn modelId="{5745CBC0-2E87-4B59-BB73-E21E57C2343A}" type="presParOf" srcId="{21F1FDF0-2F3A-4841-8371-D0665EE1336D}" destId="{3FAD5F6E-D628-4AC2-AD95-5A89A7898DA8}" srcOrd="0" destOrd="0" presId="urn:microsoft.com/office/officeart/2005/8/layout/venn3"/>
    <dgm:cxn modelId="{06021DEA-C6CC-43DC-A765-C0D47D2D0DF0}" type="presParOf" srcId="{21F1FDF0-2F3A-4841-8371-D0665EE1336D}" destId="{F623857C-FE65-4112-80A8-629A35C96179}" srcOrd="1" destOrd="0" presId="urn:microsoft.com/office/officeart/2005/8/layout/venn3"/>
    <dgm:cxn modelId="{BA4F329D-0521-4AAE-9A5F-2CA7E1F338F5}" type="presParOf" srcId="{21F1FDF0-2F3A-4841-8371-D0665EE1336D}" destId="{7CE44A75-F8C3-47E4-9657-282E818FFEFC}" srcOrd="2" destOrd="0" presId="urn:microsoft.com/office/officeart/2005/8/layout/venn3"/>
    <dgm:cxn modelId="{9FE0BE93-1FF1-4EA4-90D7-08BD6BAA2C37}" type="presParOf" srcId="{21F1FDF0-2F3A-4841-8371-D0665EE1336D}" destId="{9B0C8AA6-C308-4252-BD4E-44F7B7F07D43}" srcOrd="3" destOrd="0" presId="urn:microsoft.com/office/officeart/2005/8/layout/venn3"/>
    <dgm:cxn modelId="{97E37E2A-CA25-40F4-88B1-9626FC603DCE}" type="presParOf" srcId="{21F1FDF0-2F3A-4841-8371-D0665EE1336D}" destId="{D1800D58-76BE-4E0A-BE22-CA493331A327}" srcOrd="4" destOrd="0" presId="urn:microsoft.com/office/officeart/2005/8/layout/venn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010A48-B138-4B2C-AEB6-AEB59C63CC87}" type="doc">
      <dgm:prSet loTypeId="urn:microsoft.com/office/officeart/2005/8/layout/chevron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s-ES"/>
        </a:p>
      </dgm:t>
    </dgm:pt>
    <dgm:pt modelId="{31282CE0-7D11-44B9-9861-F1CE8D78E837}">
      <dgm:prSet phldrT="[Texto]"/>
      <dgm:spPr/>
      <dgm:t>
        <a:bodyPr/>
        <a:lstStyle/>
        <a:p>
          <a:r>
            <a:rPr lang="es-ES" dirty="0" smtClean="0"/>
            <a:t> </a:t>
          </a:r>
          <a:endParaRPr lang="es-ES" dirty="0"/>
        </a:p>
      </dgm:t>
    </dgm:pt>
    <dgm:pt modelId="{A0F56B5D-1FEA-4AAA-A183-45E673041238}" type="parTrans" cxnId="{DFC32DF8-F680-44F3-9BC8-0AA616C64ECC}">
      <dgm:prSet/>
      <dgm:spPr/>
      <dgm:t>
        <a:bodyPr/>
        <a:lstStyle/>
        <a:p>
          <a:endParaRPr lang="es-ES"/>
        </a:p>
      </dgm:t>
    </dgm:pt>
    <dgm:pt modelId="{F2A437A4-CEF9-4087-9F5D-09B3A1E27823}" type="sibTrans" cxnId="{DFC32DF8-F680-44F3-9BC8-0AA616C64ECC}">
      <dgm:prSet/>
      <dgm:spPr/>
      <dgm:t>
        <a:bodyPr/>
        <a:lstStyle/>
        <a:p>
          <a:endParaRPr lang="es-ES"/>
        </a:p>
      </dgm:t>
    </dgm:pt>
    <dgm:pt modelId="{E9938C97-010A-4926-8561-F880BE0D5407}">
      <dgm:prSet phldrT="[Texto]"/>
      <dgm:spPr/>
      <dgm:t>
        <a:bodyPr/>
        <a:lstStyle/>
        <a:p>
          <a:r>
            <a:rPr lang="es-ES" b="1" i="0" u="none" dirty="0" smtClean="0"/>
            <a:t>Con el desarrollo de programas de atención domiciliaria en pacientes con soporte respiratorio se puede facilitar la continuidad de cuidados</a:t>
          </a:r>
          <a:endParaRPr lang="es-ES" dirty="0"/>
        </a:p>
      </dgm:t>
    </dgm:pt>
    <dgm:pt modelId="{E8913868-D771-46FF-AB6F-C21513148322}" type="parTrans" cxnId="{7D433C1B-ED39-457F-BD18-46345782C864}">
      <dgm:prSet/>
      <dgm:spPr/>
      <dgm:t>
        <a:bodyPr/>
        <a:lstStyle/>
        <a:p>
          <a:endParaRPr lang="es-ES"/>
        </a:p>
      </dgm:t>
    </dgm:pt>
    <dgm:pt modelId="{E60CDAD9-5219-4B36-A94F-F9DEEE9E8EA8}" type="sibTrans" cxnId="{7D433C1B-ED39-457F-BD18-46345782C864}">
      <dgm:prSet/>
      <dgm:spPr/>
      <dgm:t>
        <a:bodyPr/>
        <a:lstStyle/>
        <a:p>
          <a:endParaRPr lang="es-ES"/>
        </a:p>
      </dgm:t>
    </dgm:pt>
    <dgm:pt modelId="{FCCA2369-CCE0-48BE-BB2C-2B8A0B3C45E6}">
      <dgm:prSet phldrT="[Texto]"/>
      <dgm:spPr/>
      <dgm:t>
        <a:bodyPr/>
        <a:lstStyle/>
        <a:p>
          <a:r>
            <a:rPr lang="es-ES" b="0" i="0" u="none" dirty="0" smtClean="0"/>
            <a:t>Así como favorecer y facilitar la adaptación al soporte respiratorio</a:t>
          </a:r>
          <a:endParaRPr lang="es-ES" dirty="0"/>
        </a:p>
      </dgm:t>
    </dgm:pt>
    <dgm:pt modelId="{6AB4AB29-0A94-49A5-A160-CB751A8DC8EB}" type="parTrans" cxnId="{D8E20770-2538-49E7-B8E7-7CABC0072867}">
      <dgm:prSet/>
      <dgm:spPr/>
      <dgm:t>
        <a:bodyPr/>
        <a:lstStyle/>
        <a:p>
          <a:endParaRPr lang="es-ES"/>
        </a:p>
      </dgm:t>
    </dgm:pt>
    <dgm:pt modelId="{378BFC14-D84A-47ED-8283-7FF706B41372}" type="sibTrans" cxnId="{D8E20770-2538-49E7-B8E7-7CABC0072867}">
      <dgm:prSet/>
      <dgm:spPr/>
      <dgm:t>
        <a:bodyPr/>
        <a:lstStyle/>
        <a:p>
          <a:endParaRPr lang="es-ES"/>
        </a:p>
      </dgm:t>
    </dgm:pt>
    <dgm:pt modelId="{4188F644-10B9-49CA-808F-C1D2CC7ED607}">
      <dgm:prSet phldrT="[Texto]"/>
      <dgm:spPr/>
      <dgm:t>
        <a:bodyPr/>
        <a:lstStyle/>
        <a:p>
          <a:r>
            <a:rPr lang="es-ES" dirty="0" smtClean="0"/>
            <a:t> </a:t>
          </a:r>
          <a:endParaRPr lang="es-ES" dirty="0"/>
        </a:p>
      </dgm:t>
    </dgm:pt>
    <dgm:pt modelId="{FC02414E-BD79-4127-B580-E74B80DE6927}" type="parTrans" cxnId="{F67375D7-B1FC-4602-AC99-9D9BF57F3320}">
      <dgm:prSet/>
      <dgm:spPr/>
      <dgm:t>
        <a:bodyPr/>
        <a:lstStyle/>
        <a:p>
          <a:endParaRPr lang="es-ES"/>
        </a:p>
      </dgm:t>
    </dgm:pt>
    <dgm:pt modelId="{40573FFA-F249-4CE7-99F6-06B6BEB14371}" type="sibTrans" cxnId="{F67375D7-B1FC-4602-AC99-9D9BF57F3320}">
      <dgm:prSet/>
      <dgm:spPr/>
      <dgm:t>
        <a:bodyPr/>
        <a:lstStyle/>
        <a:p>
          <a:endParaRPr lang="es-ES"/>
        </a:p>
      </dgm:t>
    </dgm:pt>
    <dgm:pt modelId="{230A466A-90CE-439F-BD2B-98A8DFCDA4FD}">
      <dgm:prSet phldrT="[Texto]"/>
      <dgm:spPr/>
      <dgm:t>
        <a:bodyPr/>
        <a:lstStyle/>
        <a:p>
          <a:r>
            <a:rPr lang="es-ES" b="1" i="0" u="none" dirty="0" smtClean="0"/>
            <a:t>El número de visitas se relaciona con una mejor adaptación al soporte y una menor mortalidad de estos pacientes</a:t>
          </a:r>
          <a:endParaRPr lang="es-ES" dirty="0"/>
        </a:p>
      </dgm:t>
    </dgm:pt>
    <dgm:pt modelId="{B35C9ECD-921F-42B9-94CE-CCDD6A627EBA}" type="parTrans" cxnId="{022323E7-64B2-46C3-8329-3DDEF69C69DF}">
      <dgm:prSet/>
      <dgm:spPr/>
      <dgm:t>
        <a:bodyPr/>
        <a:lstStyle/>
        <a:p>
          <a:endParaRPr lang="es-ES"/>
        </a:p>
      </dgm:t>
    </dgm:pt>
    <dgm:pt modelId="{808D3FD3-F7EC-4356-8E61-7226439E31AF}" type="sibTrans" cxnId="{022323E7-64B2-46C3-8329-3DDEF69C69DF}">
      <dgm:prSet/>
      <dgm:spPr/>
      <dgm:t>
        <a:bodyPr/>
        <a:lstStyle/>
        <a:p>
          <a:endParaRPr lang="es-ES"/>
        </a:p>
      </dgm:t>
    </dgm:pt>
    <dgm:pt modelId="{41674418-2403-4EBF-83EF-CFB00266A8FE}">
      <dgm:prSet phldrT="[Texto]"/>
      <dgm:spPr/>
      <dgm:t>
        <a:bodyPr/>
        <a:lstStyle/>
        <a:p>
          <a:r>
            <a:rPr lang="es-ES" dirty="0" smtClean="0"/>
            <a:t> </a:t>
          </a:r>
          <a:endParaRPr lang="es-ES" dirty="0"/>
        </a:p>
      </dgm:t>
    </dgm:pt>
    <dgm:pt modelId="{FBFC690D-B9CE-44FE-B111-DAE08ED532C6}" type="parTrans" cxnId="{6FBA1DDC-CB21-4661-BEF5-844E512C83C3}">
      <dgm:prSet/>
      <dgm:spPr/>
      <dgm:t>
        <a:bodyPr/>
        <a:lstStyle/>
        <a:p>
          <a:endParaRPr lang="es-ES"/>
        </a:p>
      </dgm:t>
    </dgm:pt>
    <dgm:pt modelId="{0AB97B98-52B8-4135-B903-1343BF0790E2}" type="sibTrans" cxnId="{6FBA1DDC-CB21-4661-BEF5-844E512C83C3}">
      <dgm:prSet/>
      <dgm:spPr/>
      <dgm:t>
        <a:bodyPr/>
        <a:lstStyle/>
        <a:p>
          <a:endParaRPr lang="es-ES"/>
        </a:p>
      </dgm:t>
    </dgm:pt>
    <dgm:pt modelId="{98765750-665F-46FD-943E-8AB453365657}">
      <dgm:prSet phldrT="[Texto]"/>
      <dgm:spPr/>
      <dgm:t>
        <a:bodyPr/>
        <a:lstStyle/>
        <a:p>
          <a:r>
            <a:rPr lang="es-ES" b="1" i="0" u="none" dirty="0" smtClean="0"/>
            <a:t>Una mayor necesidad de VMNI es predictivo de mortalidad</a:t>
          </a:r>
          <a:endParaRPr lang="es-ES" dirty="0"/>
        </a:p>
      </dgm:t>
    </dgm:pt>
    <dgm:pt modelId="{34C7AD58-5A16-4A78-92E1-96EF6987E724}" type="parTrans" cxnId="{1AF79180-19CD-4C9F-8666-1C6C9806D01B}">
      <dgm:prSet/>
      <dgm:spPr/>
      <dgm:t>
        <a:bodyPr/>
        <a:lstStyle/>
        <a:p>
          <a:endParaRPr lang="es-ES"/>
        </a:p>
      </dgm:t>
    </dgm:pt>
    <dgm:pt modelId="{14EDE060-D663-4F8E-BCC3-EC06F2D55CE6}" type="sibTrans" cxnId="{1AF79180-19CD-4C9F-8666-1C6C9806D01B}">
      <dgm:prSet/>
      <dgm:spPr/>
      <dgm:t>
        <a:bodyPr/>
        <a:lstStyle/>
        <a:p>
          <a:endParaRPr lang="es-ES"/>
        </a:p>
      </dgm:t>
    </dgm:pt>
    <dgm:pt modelId="{0737F9F1-FB34-40C3-A907-E1E82D96278F}" type="pres">
      <dgm:prSet presAssocID="{DD010A48-B138-4B2C-AEB6-AEB59C63CC8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0FC7092-6C8F-4436-B3D0-3045C35BDD07}" type="pres">
      <dgm:prSet presAssocID="{31282CE0-7D11-44B9-9861-F1CE8D78E837}" presName="composite" presStyleCnt="0"/>
      <dgm:spPr/>
    </dgm:pt>
    <dgm:pt modelId="{355544E5-1649-4FDB-87C5-51482E09AAAC}" type="pres">
      <dgm:prSet presAssocID="{31282CE0-7D11-44B9-9861-F1CE8D78E83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598F63-FA22-4D01-B056-F706BDECDFBA}" type="pres">
      <dgm:prSet presAssocID="{31282CE0-7D11-44B9-9861-F1CE8D78E83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4ABB68A-AA0E-4ED0-9D81-34E2F86B5A38}" type="pres">
      <dgm:prSet presAssocID="{F2A437A4-CEF9-4087-9F5D-09B3A1E27823}" presName="sp" presStyleCnt="0"/>
      <dgm:spPr/>
    </dgm:pt>
    <dgm:pt modelId="{EFD24E86-6E7D-401C-AF9D-3905B6706FD0}" type="pres">
      <dgm:prSet presAssocID="{4188F644-10B9-49CA-808F-C1D2CC7ED607}" presName="composite" presStyleCnt="0"/>
      <dgm:spPr/>
    </dgm:pt>
    <dgm:pt modelId="{0A7C8686-8A8A-43CA-B99C-841DD240AA60}" type="pres">
      <dgm:prSet presAssocID="{4188F644-10B9-49CA-808F-C1D2CC7ED60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46C3B4-D45E-4D8A-87E9-0EF9DFC85076}" type="pres">
      <dgm:prSet presAssocID="{4188F644-10B9-49CA-808F-C1D2CC7ED60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7E9C12-502A-40B7-9929-7D62D0398EB0}" type="pres">
      <dgm:prSet presAssocID="{40573FFA-F249-4CE7-99F6-06B6BEB14371}" presName="sp" presStyleCnt="0"/>
      <dgm:spPr/>
    </dgm:pt>
    <dgm:pt modelId="{BF1BB9A7-FBA1-41C5-93A4-6ADE5C709C51}" type="pres">
      <dgm:prSet presAssocID="{41674418-2403-4EBF-83EF-CFB00266A8FE}" presName="composite" presStyleCnt="0"/>
      <dgm:spPr/>
    </dgm:pt>
    <dgm:pt modelId="{679248C3-7699-4558-9863-CEE0DC20957C}" type="pres">
      <dgm:prSet presAssocID="{41674418-2403-4EBF-83EF-CFB00266A8F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27054A-CC08-4593-AF3B-3D47D85C6540}" type="pres">
      <dgm:prSet presAssocID="{41674418-2403-4EBF-83EF-CFB00266A8F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11250A-5C88-421C-9E16-823135B9A52D}" type="presOf" srcId="{98765750-665F-46FD-943E-8AB453365657}" destId="{6627054A-CC08-4593-AF3B-3D47D85C6540}" srcOrd="0" destOrd="0" presId="urn:microsoft.com/office/officeart/2005/8/layout/chevron2"/>
    <dgm:cxn modelId="{0FFCCBAD-B8C8-47D7-93E9-CE60EAB207E4}" type="presOf" srcId="{DD010A48-B138-4B2C-AEB6-AEB59C63CC87}" destId="{0737F9F1-FB34-40C3-A907-E1E82D96278F}" srcOrd="0" destOrd="0" presId="urn:microsoft.com/office/officeart/2005/8/layout/chevron2"/>
    <dgm:cxn modelId="{8F62995F-AC01-4161-8305-434E53DF3A23}" type="presOf" srcId="{FCCA2369-CCE0-48BE-BB2C-2B8A0B3C45E6}" destId="{DE598F63-FA22-4D01-B056-F706BDECDFBA}" srcOrd="0" destOrd="1" presId="urn:microsoft.com/office/officeart/2005/8/layout/chevron2"/>
    <dgm:cxn modelId="{F67375D7-B1FC-4602-AC99-9D9BF57F3320}" srcId="{DD010A48-B138-4B2C-AEB6-AEB59C63CC87}" destId="{4188F644-10B9-49CA-808F-C1D2CC7ED607}" srcOrd="1" destOrd="0" parTransId="{FC02414E-BD79-4127-B580-E74B80DE6927}" sibTransId="{40573FFA-F249-4CE7-99F6-06B6BEB14371}"/>
    <dgm:cxn modelId="{6FBA1DDC-CB21-4661-BEF5-844E512C83C3}" srcId="{DD010A48-B138-4B2C-AEB6-AEB59C63CC87}" destId="{41674418-2403-4EBF-83EF-CFB00266A8FE}" srcOrd="2" destOrd="0" parTransId="{FBFC690D-B9CE-44FE-B111-DAE08ED532C6}" sibTransId="{0AB97B98-52B8-4135-B903-1343BF0790E2}"/>
    <dgm:cxn modelId="{51CD11FB-159A-486E-8B96-03B8B81BDA05}" type="presOf" srcId="{4188F644-10B9-49CA-808F-C1D2CC7ED607}" destId="{0A7C8686-8A8A-43CA-B99C-841DD240AA60}" srcOrd="0" destOrd="0" presId="urn:microsoft.com/office/officeart/2005/8/layout/chevron2"/>
    <dgm:cxn modelId="{022323E7-64B2-46C3-8329-3DDEF69C69DF}" srcId="{4188F644-10B9-49CA-808F-C1D2CC7ED607}" destId="{230A466A-90CE-439F-BD2B-98A8DFCDA4FD}" srcOrd="0" destOrd="0" parTransId="{B35C9ECD-921F-42B9-94CE-CCDD6A627EBA}" sibTransId="{808D3FD3-F7EC-4356-8E61-7226439E31AF}"/>
    <dgm:cxn modelId="{1AF79180-19CD-4C9F-8666-1C6C9806D01B}" srcId="{41674418-2403-4EBF-83EF-CFB00266A8FE}" destId="{98765750-665F-46FD-943E-8AB453365657}" srcOrd="0" destOrd="0" parTransId="{34C7AD58-5A16-4A78-92E1-96EF6987E724}" sibTransId="{14EDE060-D663-4F8E-BCC3-EC06F2D55CE6}"/>
    <dgm:cxn modelId="{F4A2C96B-55AC-4798-ADDB-116340A50668}" type="presOf" srcId="{230A466A-90CE-439F-BD2B-98A8DFCDA4FD}" destId="{6146C3B4-D45E-4D8A-87E9-0EF9DFC85076}" srcOrd="0" destOrd="0" presId="urn:microsoft.com/office/officeart/2005/8/layout/chevron2"/>
    <dgm:cxn modelId="{DFC32DF8-F680-44F3-9BC8-0AA616C64ECC}" srcId="{DD010A48-B138-4B2C-AEB6-AEB59C63CC87}" destId="{31282CE0-7D11-44B9-9861-F1CE8D78E837}" srcOrd="0" destOrd="0" parTransId="{A0F56B5D-1FEA-4AAA-A183-45E673041238}" sibTransId="{F2A437A4-CEF9-4087-9F5D-09B3A1E27823}"/>
    <dgm:cxn modelId="{D8E20770-2538-49E7-B8E7-7CABC0072867}" srcId="{31282CE0-7D11-44B9-9861-F1CE8D78E837}" destId="{FCCA2369-CCE0-48BE-BB2C-2B8A0B3C45E6}" srcOrd="1" destOrd="0" parTransId="{6AB4AB29-0A94-49A5-A160-CB751A8DC8EB}" sibTransId="{378BFC14-D84A-47ED-8283-7FF706B41372}"/>
    <dgm:cxn modelId="{2E100E56-A7A6-48EC-991F-8C812B20D3B0}" type="presOf" srcId="{41674418-2403-4EBF-83EF-CFB00266A8FE}" destId="{679248C3-7699-4558-9863-CEE0DC20957C}" srcOrd="0" destOrd="0" presId="urn:microsoft.com/office/officeart/2005/8/layout/chevron2"/>
    <dgm:cxn modelId="{85B8E8DA-A71A-4D7A-BC43-61E36E3EA99D}" type="presOf" srcId="{E9938C97-010A-4926-8561-F880BE0D5407}" destId="{DE598F63-FA22-4D01-B056-F706BDECDFBA}" srcOrd="0" destOrd="0" presId="urn:microsoft.com/office/officeart/2005/8/layout/chevron2"/>
    <dgm:cxn modelId="{78CB43B6-8D31-4154-81A9-D3457E1CBFCF}" type="presOf" srcId="{31282CE0-7D11-44B9-9861-F1CE8D78E837}" destId="{355544E5-1649-4FDB-87C5-51482E09AAAC}" srcOrd="0" destOrd="0" presId="urn:microsoft.com/office/officeart/2005/8/layout/chevron2"/>
    <dgm:cxn modelId="{7D433C1B-ED39-457F-BD18-46345782C864}" srcId="{31282CE0-7D11-44B9-9861-F1CE8D78E837}" destId="{E9938C97-010A-4926-8561-F880BE0D5407}" srcOrd="0" destOrd="0" parTransId="{E8913868-D771-46FF-AB6F-C21513148322}" sibTransId="{E60CDAD9-5219-4B36-A94F-F9DEEE9E8EA8}"/>
    <dgm:cxn modelId="{3896200A-95ED-477F-84A3-1C91CA03CBEF}" type="presParOf" srcId="{0737F9F1-FB34-40C3-A907-E1E82D96278F}" destId="{A0FC7092-6C8F-4436-B3D0-3045C35BDD07}" srcOrd="0" destOrd="0" presId="urn:microsoft.com/office/officeart/2005/8/layout/chevron2"/>
    <dgm:cxn modelId="{1D6DE138-4F86-41EF-9525-E8F1C39CA1D7}" type="presParOf" srcId="{A0FC7092-6C8F-4436-B3D0-3045C35BDD07}" destId="{355544E5-1649-4FDB-87C5-51482E09AAAC}" srcOrd="0" destOrd="0" presId="urn:microsoft.com/office/officeart/2005/8/layout/chevron2"/>
    <dgm:cxn modelId="{29A077BA-B601-4267-9CFC-BA39B6527598}" type="presParOf" srcId="{A0FC7092-6C8F-4436-B3D0-3045C35BDD07}" destId="{DE598F63-FA22-4D01-B056-F706BDECDFBA}" srcOrd="1" destOrd="0" presId="urn:microsoft.com/office/officeart/2005/8/layout/chevron2"/>
    <dgm:cxn modelId="{63027705-A32F-41C0-9271-02FD3CC45465}" type="presParOf" srcId="{0737F9F1-FB34-40C3-A907-E1E82D96278F}" destId="{54ABB68A-AA0E-4ED0-9D81-34E2F86B5A38}" srcOrd="1" destOrd="0" presId="urn:microsoft.com/office/officeart/2005/8/layout/chevron2"/>
    <dgm:cxn modelId="{F14FDBD9-309D-45A8-B4ED-3A6DD8FACA23}" type="presParOf" srcId="{0737F9F1-FB34-40C3-A907-E1E82D96278F}" destId="{EFD24E86-6E7D-401C-AF9D-3905B6706FD0}" srcOrd="2" destOrd="0" presId="urn:microsoft.com/office/officeart/2005/8/layout/chevron2"/>
    <dgm:cxn modelId="{1EB4D4C0-2A7D-408F-B10D-EEC4FC90A6C1}" type="presParOf" srcId="{EFD24E86-6E7D-401C-AF9D-3905B6706FD0}" destId="{0A7C8686-8A8A-43CA-B99C-841DD240AA60}" srcOrd="0" destOrd="0" presId="urn:microsoft.com/office/officeart/2005/8/layout/chevron2"/>
    <dgm:cxn modelId="{BEEBC9C1-3989-44C8-82BC-1F21643BB047}" type="presParOf" srcId="{EFD24E86-6E7D-401C-AF9D-3905B6706FD0}" destId="{6146C3B4-D45E-4D8A-87E9-0EF9DFC85076}" srcOrd="1" destOrd="0" presId="urn:microsoft.com/office/officeart/2005/8/layout/chevron2"/>
    <dgm:cxn modelId="{DBD252A7-B27B-479E-B5FC-925202A809F0}" type="presParOf" srcId="{0737F9F1-FB34-40C3-A907-E1E82D96278F}" destId="{6E7E9C12-502A-40B7-9929-7D62D0398EB0}" srcOrd="3" destOrd="0" presId="urn:microsoft.com/office/officeart/2005/8/layout/chevron2"/>
    <dgm:cxn modelId="{2D3781E8-B379-42F2-86D2-A535BB3BC31A}" type="presParOf" srcId="{0737F9F1-FB34-40C3-A907-E1E82D96278F}" destId="{BF1BB9A7-FBA1-41C5-93A4-6ADE5C709C51}" srcOrd="4" destOrd="0" presId="urn:microsoft.com/office/officeart/2005/8/layout/chevron2"/>
    <dgm:cxn modelId="{0D71713F-C297-4CE1-810B-8CF9425FB82C}" type="presParOf" srcId="{BF1BB9A7-FBA1-41C5-93A4-6ADE5C709C51}" destId="{679248C3-7699-4558-9863-CEE0DC20957C}" srcOrd="0" destOrd="0" presId="urn:microsoft.com/office/officeart/2005/8/layout/chevron2"/>
    <dgm:cxn modelId="{B8D376B2-B457-41EA-A38F-56A9F098FC9C}" type="presParOf" srcId="{BF1BB9A7-FBA1-41C5-93A4-6ADE5C709C51}" destId="{6627054A-CC08-4593-AF3B-3D47D85C6540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D18FC-F9C6-4D98-B44F-786329674079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F781E-34C6-4E45-A85F-50A79D06DFA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F781E-34C6-4E45-A85F-50A79D06DFAD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57224" y="1071552"/>
            <a:ext cx="7772400" cy="2414604"/>
          </a:xfrm>
          <a:gradFill>
            <a:gsLst>
              <a:gs pos="0">
                <a:schemeClr val="accent3">
                  <a:lumMod val="40000"/>
                  <a:lumOff val="60000"/>
                  <a:alpha val="17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DESCRIPCIÓN DE UN PROYECTO DE ATENCIÓN DOMICILIARIA EN PACIENTES CON SOPORTE RESPIRATORIO</a:t>
            </a:r>
            <a:endParaRPr lang="es-ES" sz="3600" dirty="0">
              <a:solidFill>
                <a:schemeClr val="accent5">
                  <a:lumMod val="50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28662" y="3571882"/>
            <a:ext cx="7415242" cy="1314450"/>
          </a:xfrm>
        </p:spPr>
        <p:txBody>
          <a:bodyPr>
            <a:normAutofit fontScale="32500" lnSpcReduction="20000"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J. Rodríguez Medina</a:t>
            </a:r>
            <a:r>
              <a:rPr lang="es-ES" b="1" baseline="30000" dirty="0" smtClean="0">
                <a:solidFill>
                  <a:schemeClr val="tx1"/>
                </a:solidFill>
              </a:rPr>
              <a:t>1</a:t>
            </a:r>
            <a:r>
              <a:rPr lang="es-ES" b="1" dirty="0" smtClean="0">
                <a:solidFill>
                  <a:schemeClr val="tx1"/>
                </a:solidFill>
              </a:rPr>
              <a:t>, E. De Benito Zorrero</a:t>
            </a:r>
            <a:r>
              <a:rPr lang="es-ES" b="1" baseline="30000" dirty="0" smtClean="0">
                <a:solidFill>
                  <a:schemeClr val="tx1"/>
                </a:solidFill>
              </a:rPr>
              <a:t>1</a:t>
            </a:r>
            <a:r>
              <a:rPr lang="es-ES" b="1" dirty="0" smtClean="0">
                <a:solidFill>
                  <a:schemeClr val="tx1"/>
                </a:solidFill>
              </a:rPr>
              <a:t>,C. Carrera Cueva</a:t>
            </a:r>
            <a:r>
              <a:rPr lang="es-ES" b="1" baseline="30000" dirty="0" smtClean="0">
                <a:solidFill>
                  <a:schemeClr val="tx1"/>
                </a:solidFill>
              </a:rPr>
              <a:t>1,2</a:t>
            </a:r>
            <a:r>
              <a:rPr lang="es-ES" b="1" dirty="0" smtClean="0">
                <a:solidFill>
                  <a:schemeClr val="tx1"/>
                </a:solidFill>
              </a:rPr>
              <a:t>, A. </a:t>
            </a:r>
            <a:r>
              <a:rPr lang="es-ES" b="1" dirty="0" err="1" smtClean="0">
                <a:solidFill>
                  <a:schemeClr val="tx1"/>
                </a:solidFill>
              </a:rPr>
              <a:t>Jaimes</a:t>
            </a:r>
            <a:r>
              <a:rPr lang="es-ES" b="1" dirty="0" smtClean="0">
                <a:solidFill>
                  <a:schemeClr val="tx1"/>
                </a:solidFill>
              </a:rPr>
              <a:t> Castaño</a:t>
            </a:r>
            <a:r>
              <a:rPr lang="es-ES" b="1" baseline="30000" dirty="0" smtClean="0">
                <a:solidFill>
                  <a:schemeClr val="tx1"/>
                </a:solidFill>
              </a:rPr>
              <a:t>1</a:t>
            </a:r>
            <a:r>
              <a:rPr lang="es-ES" b="1" dirty="0" smtClean="0">
                <a:solidFill>
                  <a:schemeClr val="tx1"/>
                </a:solidFill>
              </a:rPr>
              <a:t>, P.  </a:t>
            </a:r>
            <a:r>
              <a:rPr lang="es-ES" b="1" dirty="0" err="1" smtClean="0">
                <a:solidFill>
                  <a:schemeClr val="tx1"/>
                </a:solidFill>
              </a:rPr>
              <a:t>Baez</a:t>
            </a:r>
            <a:r>
              <a:rPr lang="es-ES" b="1" dirty="0" smtClean="0">
                <a:solidFill>
                  <a:schemeClr val="tx1"/>
                </a:solidFill>
              </a:rPr>
              <a:t> Peinado</a:t>
            </a:r>
            <a:r>
              <a:rPr lang="es-ES" b="1" baseline="30000" dirty="0" smtClean="0">
                <a:solidFill>
                  <a:schemeClr val="tx1"/>
                </a:solidFill>
              </a:rPr>
              <a:t>3</a:t>
            </a:r>
            <a:r>
              <a:rPr lang="es-ES" b="1" dirty="0" smtClean="0">
                <a:solidFill>
                  <a:schemeClr val="tx1"/>
                </a:solidFill>
              </a:rPr>
              <a:t>, C. Caballero Eraso</a:t>
            </a:r>
            <a:r>
              <a:rPr lang="es-ES" b="1" baseline="30000" dirty="0" smtClean="0">
                <a:solidFill>
                  <a:schemeClr val="tx1"/>
                </a:solidFill>
              </a:rPr>
              <a:t>1,2,4</a:t>
            </a:r>
          </a:p>
          <a:p>
            <a:endParaRPr lang="es-ES" dirty="0" smtClean="0"/>
          </a:p>
          <a:p>
            <a:pPr lvl="0"/>
            <a:r>
              <a:rPr lang="es-ES" dirty="0" smtClean="0"/>
              <a:t>1- Unidad Médico-Quirúrgica de Enfermedades Respiratorias, Hospital Universitario Virgen del Rocío, 41013, Sevilla, España.</a:t>
            </a:r>
          </a:p>
          <a:p>
            <a:pPr lvl="0"/>
            <a:r>
              <a:rPr lang="es-ES" dirty="0" smtClean="0"/>
              <a:t>2- Instituto de Biomedicina de Sevilla (</a:t>
            </a:r>
            <a:r>
              <a:rPr lang="es-ES" dirty="0" err="1" smtClean="0"/>
              <a:t>IBiS</a:t>
            </a:r>
            <a:r>
              <a:rPr lang="es-ES" dirty="0" smtClean="0"/>
              <a:t>), Hospital Universitario Virgen del Rocío/Universidad de Sevilla, 41013 Sevilla, España</a:t>
            </a:r>
          </a:p>
          <a:p>
            <a:pPr lvl="0"/>
            <a:r>
              <a:rPr lang="es-ES" dirty="0" smtClean="0"/>
              <a:t>3-Empresa de terapias respiratorias, </a:t>
            </a:r>
            <a:r>
              <a:rPr lang="es-ES" dirty="0" err="1" smtClean="0"/>
              <a:t>Vivisol</a:t>
            </a:r>
            <a:r>
              <a:rPr lang="es-ES" dirty="0" smtClean="0"/>
              <a:t>.</a:t>
            </a:r>
          </a:p>
          <a:p>
            <a:pPr lvl="0"/>
            <a:r>
              <a:rPr lang="es-ES" dirty="0" smtClean="0"/>
              <a:t>4- Centro de Investigación Biomédica en Red de Enfermedades Respiratorias (CIBERES), Instituto de Salud Carlos III, 28029 Madrid, España.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3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/>
              <a:t>INTRODUCCIÓN </a:t>
            </a:r>
            <a:endParaRPr lang="es-ES" sz="2800" dirty="0"/>
          </a:p>
        </p:txBody>
      </p:sp>
      <p:graphicFrame>
        <p:nvGraphicFramePr>
          <p:cNvPr id="6" name="5 Diagrama"/>
          <p:cNvGraphicFramePr/>
          <p:nvPr/>
        </p:nvGraphicFramePr>
        <p:xfrm>
          <a:off x="857224" y="1071552"/>
          <a:ext cx="7548594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https://lh7-rt.googleusercontent.com/slidesz/AGV_vUdhp07KL81QHzcleO90qVNwr1X_NMy8wE6UtmHjdZ3xunxvT-U6gf6mlhBk0j9IcE0LejpEZ_dj411AC2YZuRsNWMI-Gu_qoCfCTv1Xzq8C6-zt-uCKHfORJodsUJCnFXW9OeIikQ=s2048?key=hdBWiDljpIO7du7jZ8PPsTL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3372" y="2786064"/>
            <a:ext cx="631794" cy="631794"/>
          </a:xfrm>
          <a:prstGeom prst="rect">
            <a:avLst/>
          </a:prstGeom>
          <a:noFill/>
        </p:spPr>
      </p:pic>
      <p:sp>
        <p:nvSpPr>
          <p:cNvPr id="8" name="7 Flecha abajo"/>
          <p:cNvSpPr/>
          <p:nvPr/>
        </p:nvSpPr>
        <p:spPr>
          <a:xfrm>
            <a:off x="3357554" y="2857502"/>
            <a:ext cx="357190" cy="57150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1714480" y="3571882"/>
            <a:ext cx="3786214" cy="1143008"/>
          </a:xfrm>
          <a:prstGeom prst="roundRect">
            <a:avLst/>
          </a:prstGeom>
          <a:solidFill>
            <a:schemeClr val="accent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PROGRAMA DE ATENCIÓN DOMICILIARIA</a:t>
            </a:r>
            <a:endParaRPr lang="es-ES" sz="2400" b="1" dirty="0">
              <a:solidFill>
                <a:srgbClr val="002060"/>
              </a:solidFill>
            </a:endParaRPr>
          </a:p>
        </p:txBody>
      </p:sp>
      <p:pic>
        <p:nvPicPr>
          <p:cNvPr id="11" name="10 Imagen" descr="unnamed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2857502"/>
            <a:ext cx="2422095" cy="2080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857224" y="1285866"/>
            <a:ext cx="7215238" cy="3286148"/>
          </a:xfrm>
          <a:prstGeom prst="roundRect">
            <a:avLst/>
          </a:prstGeom>
          <a:noFill/>
          <a:ln>
            <a:solidFill>
              <a:schemeClr val="accent3">
                <a:alpha val="3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2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/>
              <a:t>OBJETIVO</a:t>
            </a:r>
            <a:endParaRPr lang="es-ES" sz="2800" dirty="0"/>
          </a:p>
        </p:txBody>
      </p:sp>
      <p:pic>
        <p:nvPicPr>
          <p:cNvPr id="17410" name="Picture 2" descr="https://lh7-rt.googleusercontent.com/slidesz/AGV_vUeC2bLaiU832-39gFnulb5OFzuiTM1a4N-Ku8g2_LzgUrfPEOiJVfsVw_9uE6HMboeaJiONzlESUQbkY-MQTrFcirXVHQdL-e62uNCTvv1VMNDaGRkVRNpRSQzlhbEDyvNDzWrpcw=s2048?key=hdBWiDljpIO7du7jZ8PPsTL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1142990"/>
            <a:ext cx="928694" cy="928695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1214414" y="1357304"/>
            <a:ext cx="64294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u="sng" dirty="0" smtClean="0"/>
              <a:t>Describir y analizar</a:t>
            </a:r>
            <a:r>
              <a:rPr lang="es-ES" sz="2000" b="1" dirty="0" smtClean="0"/>
              <a:t>:</a:t>
            </a:r>
            <a:endParaRPr lang="es-ES" sz="2000" dirty="0" smtClean="0"/>
          </a:p>
          <a:p>
            <a:pPr algn="ctr"/>
            <a:endParaRPr lang="es-ES" sz="2000" dirty="0" smtClean="0"/>
          </a:p>
          <a:p>
            <a:pPr fontAlgn="base">
              <a:buFont typeface="Arial" pitchFamily="34" charset="0"/>
              <a:buChar char="•"/>
            </a:pPr>
            <a:r>
              <a:rPr lang="es-ES" sz="2000" dirty="0" smtClean="0"/>
              <a:t> Nuestro </a:t>
            </a:r>
            <a:r>
              <a:rPr lang="es-ES" sz="2000" b="1" dirty="0" smtClean="0"/>
              <a:t>programa de atención domiciliaria</a:t>
            </a:r>
            <a:r>
              <a:rPr lang="es-ES" sz="2000" dirty="0" smtClean="0"/>
              <a:t> en pacientes con soporte respiratorio y/o dispositivos para asistencia de la tos</a:t>
            </a:r>
          </a:p>
          <a:p>
            <a:pPr fontAlgn="base">
              <a:buFont typeface="Arial" pitchFamily="34" charset="0"/>
              <a:buChar char="•"/>
            </a:pPr>
            <a:r>
              <a:rPr lang="es-ES" sz="2000" dirty="0" smtClean="0"/>
              <a:t>Las </a:t>
            </a:r>
            <a:r>
              <a:rPr lang="es-ES" sz="2000" b="1" dirty="0" smtClean="0"/>
              <a:t>características clínicas</a:t>
            </a:r>
            <a:endParaRPr lang="es-ES" sz="2000" dirty="0" smtClean="0"/>
          </a:p>
          <a:p>
            <a:pPr fontAlgn="base">
              <a:buFont typeface="Arial" pitchFamily="34" charset="0"/>
              <a:buChar char="•"/>
            </a:pPr>
            <a:r>
              <a:rPr lang="es-ES" sz="2000" dirty="0" smtClean="0"/>
              <a:t>La </a:t>
            </a:r>
            <a:r>
              <a:rPr lang="es-ES" sz="2000" b="1" dirty="0" smtClean="0"/>
              <a:t>relación </a:t>
            </a:r>
            <a:r>
              <a:rPr lang="es-ES" sz="2000" dirty="0" smtClean="0"/>
              <a:t>entre:</a:t>
            </a:r>
          </a:p>
          <a:p>
            <a:pPr lvl="1" fontAlgn="base"/>
            <a:r>
              <a:rPr lang="es-ES" sz="2000" dirty="0" smtClean="0"/>
              <a:t>- La atención domiciliaria</a:t>
            </a:r>
          </a:p>
          <a:p>
            <a:pPr lvl="1" fontAlgn="base"/>
            <a:r>
              <a:rPr lang="es-ES" sz="2000" dirty="0" smtClean="0"/>
              <a:t>- La mortalidad</a:t>
            </a:r>
          </a:p>
          <a:p>
            <a:pPr lvl="1" fontAlgn="base"/>
            <a:r>
              <a:rPr lang="es-ES" sz="2000" dirty="0" smtClean="0"/>
              <a:t>- Adaptación al soporte respiratorio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unnamed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714626"/>
            <a:ext cx="1928826" cy="22803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6"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MATERIAL Y MÉTODOS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214414" y="2928940"/>
            <a:ext cx="4286280" cy="276999"/>
          </a:xfrm>
          <a:prstGeom prst="rect">
            <a:avLst/>
          </a:prstGeom>
          <a:solidFill>
            <a:schemeClr val="tx2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/>
              <a:t>Abordaje en domicilio por Neumólogo y Fisioterapeuta</a:t>
            </a:r>
            <a:endParaRPr lang="es-ES" dirty="0"/>
          </a:p>
        </p:txBody>
      </p:sp>
      <p:graphicFrame>
        <p:nvGraphicFramePr>
          <p:cNvPr id="7" name="Diagrama 10">
            <a:extLst>
              <a:ext uri="{FF2B5EF4-FFF2-40B4-BE49-F238E27FC236}">
                <a16:creationId xmlns="" xmlns:a16="http://schemas.microsoft.com/office/drawing/2014/main" id="{2E252FCA-5D4D-ED8C-BE28-54FBEA80820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641369579"/>
              </p:ext>
            </p:extLst>
          </p:nvPr>
        </p:nvGraphicFramePr>
        <p:xfrm>
          <a:off x="-714412" y="3286130"/>
          <a:ext cx="7858180" cy="1571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Rectángulo redondeado"/>
          <p:cNvSpPr/>
          <p:nvPr/>
        </p:nvSpPr>
        <p:spPr>
          <a:xfrm>
            <a:off x="1214414" y="1071552"/>
            <a:ext cx="6715172" cy="7143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dirty="0" smtClean="0"/>
              <a:t>Proyecto de atención domiciliaria de la </a:t>
            </a:r>
            <a:r>
              <a:rPr lang="es-ES" b="1" dirty="0" smtClean="0"/>
              <a:t>Unidad de Ventilación del Hospital Virgen del Rocío </a:t>
            </a:r>
            <a:endParaRPr lang="es-ES" dirty="0"/>
          </a:p>
        </p:txBody>
      </p:sp>
      <p:sp>
        <p:nvSpPr>
          <p:cNvPr id="10" name="9 Rectángulo redondeado"/>
          <p:cNvSpPr/>
          <p:nvPr/>
        </p:nvSpPr>
        <p:spPr>
          <a:xfrm>
            <a:off x="1571604" y="1928808"/>
            <a:ext cx="7215238" cy="6429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1400" dirty="0" smtClean="0"/>
              <a:t>Estudio </a:t>
            </a:r>
            <a:r>
              <a:rPr lang="es-ES" sz="1400" b="1" dirty="0" smtClean="0"/>
              <a:t>prospectivo descriptivo</a:t>
            </a:r>
            <a:r>
              <a:rPr lang="es-ES" sz="1400" dirty="0" smtClean="0"/>
              <a:t> de pacientes con enfermedades crónicas con soporte respiratorio y/o dispositivos para asistencia de la tos (Octubre 2022- Octubre 2024)</a:t>
            </a:r>
            <a:endParaRPr lang="es-ES" sz="1400" dirty="0"/>
          </a:p>
        </p:txBody>
      </p:sp>
      <p:sp>
        <p:nvSpPr>
          <p:cNvPr id="11" name="10 Flecha abajo"/>
          <p:cNvSpPr/>
          <p:nvPr/>
        </p:nvSpPr>
        <p:spPr>
          <a:xfrm>
            <a:off x="7215206" y="1500180"/>
            <a:ext cx="428628" cy="5715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5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RESULTADOS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000628" y="3429006"/>
            <a:ext cx="2571768" cy="369332"/>
          </a:xfrm>
          <a:prstGeom prst="rect">
            <a:avLst/>
          </a:prstGeom>
          <a:ln w="15875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b="1" dirty="0" smtClean="0"/>
              <a:t>Edad</a:t>
            </a:r>
            <a:r>
              <a:rPr lang="es-ES" dirty="0" smtClean="0"/>
              <a:t>: 60,58±16,63 </a:t>
            </a:r>
            <a:r>
              <a:rPr lang="es-ES" dirty="0" smtClean="0"/>
              <a:t>años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4572000" y="928676"/>
            <a:ext cx="34290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 smtClean="0"/>
          </a:p>
          <a:p>
            <a:endParaRPr lang="pt-BR" b="1" dirty="0" smtClean="0"/>
          </a:p>
          <a:p>
            <a:r>
              <a:rPr lang="pt-BR" b="1" dirty="0" smtClean="0"/>
              <a:t>Nº </a:t>
            </a:r>
            <a:r>
              <a:rPr lang="pt-BR" b="1" dirty="0" smtClean="0"/>
              <a:t>total </a:t>
            </a:r>
            <a:endParaRPr lang="pt-BR" b="1" dirty="0" smtClean="0"/>
          </a:p>
          <a:p>
            <a:r>
              <a:rPr lang="pt-BR" b="1" dirty="0" smtClean="0"/>
              <a:t>de visitas </a:t>
            </a:r>
            <a:r>
              <a:rPr lang="pt-BR" dirty="0" smtClean="0"/>
              <a:t> </a:t>
            </a:r>
            <a:r>
              <a:rPr lang="pt-BR" dirty="0" smtClean="0"/>
              <a:t/>
            </a:r>
            <a:br>
              <a:rPr lang="pt-BR" dirty="0" smtClean="0"/>
            </a:br>
            <a:endParaRPr lang="es-ES" dirty="0"/>
          </a:p>
        </p:txBody>
      </p:sp>
      <p:sp>
        <p:nvSpPr>
          <p:cNvPr id="6" name="5 Abrir llave"/>
          <p:cNvSpPr/>
          <p:nvPr/>
        </p:nvSpPr>
        <p:spPr>
          <a:xfrm>
            <a:off x="5500694" y="1214428"/>
            <a:ext cx="285752" cy="1071570"/>
          </a:xfrm>
          <a:prstGeom prst="leftBrace">
            <a:avLst/>
          </a:prstGeom>
          <a:ln w="158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715008" y="1214428"/>
            <a:ext cx="1714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600" dirty="0" smtClean="0"/>
              <a:t> Primeras veces</a:t>
            </a:r>
          </a:p>
          <a:p>
            <a:pPr>
              <a:buFontTx/>
              <a:buChar char="-"/>
            </a:pPr>
            <a:r>
              <a:rPr lang="es-ES" sz="1600" dirty="0" smtClean="0"/>
              <a:t> </a:t>
            </a:r>
            <a:r>
              <a:rPr lang="es-ES" sz="1600" dirty="0" smtClean="0"/>
              <a:t>Revisiones programadas</a:t>
            </a:r>
          </a:p>
          <a:p>
            <a:pPr>
              <a:buFontTx/>
              <a:buChar char="-"/>
            </a:pPr>
            <a:r>
              <a:rPr lang="es-ES" sz="1600" dirty="0" smtClean="0"/>
              <a:t> </a:t>
            </a:r>
            <a:r>
              <a:rPr lang="es-ES" sz="1600" dirty="0" smtClean="0"/>
              <a:t>A demanda</a:t>
            </a:r>
            <a:endParaRPr lang="es-ES" sz="1600" dirty="0"/>
          </a:p>
        </p:txBody>
      </p:sp>
      <p:sp>
        <p:nvSpPr>
          <p:cNvPr id="8" name="7 Flecha a la derecha con bandas"/>
          <p:cNvSpPr/>
          <p:nvPr/>
        </p:nvSpPr>
        <p:spPr>
          <a:xfrm>
            <a:off x="7000892" y="1643056"/>
            <a:ext cx="285752" cy="214314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7358082" y="1571618"/>
            <a:ext cx="1500198" cy="369332"/>
          </a:xfrm>
          <a:prstGeom prst="rect">
            <a:avLst/>
          </a:prstGeom>
          <a:ln w="15875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b="1" dirty="0" smtClean="0"/>
              <a:t>171</a:t>
            </a:r>
            <a:r>
              <a:rPr lang="es-ES" dirty="0"/>
              <a:t> </a:t>
            </a:r>
            <a:r>
              <a:rPr lang="es-ES" dirty="0" smtClean="0"/>
              <a:t>(125 ELA)</a:t>
            </a:r>
            <a:endParaRPr lang="es-ES" b="1" dirty="0" smtClean="0"/>
          </a:p>
        </p:txBody>
      </p:sp>
      <p:pic>
        <p:nvPicPr>
          <p:cNvPr id="8198" name="Picture 6" descr="https://lh7-rt.googleusercontent.com/slidesz/AGV_vUe_s5_6tJD7TQMVECVsJui2iAernGaO7zXvhJNNrsBSp1qVAffM-9-Gr9DmTSEwDHMU3GeShX3hQVyi6N2BnVHlvDM7-B0eG9IovYMvhGrWnddH7WZ1iy6gUJK9ir3a2W-m_4GteA=s2048?key=hdBWiDljpIO7du7jZ8PPsTL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304"/>
            <a:ext cx="4572000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5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RESULTADOS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pic>
        <p:nvPicPr>
          <p:cNvPr id="7172" name="Picture 4" descr="https://lh7-rt.googleusercontent.com/slidesz/AGV_vUf4L0wZLTeaLO_69bvQ7n_kyA636OMamjHEIBNLDGrQ1O7fvksEqmFUvyztcB-vDPn-MzjflEMBM4HdoeS-uiMfMjyckmkZI3VTV3aLCRiK2FrdKvb4B1U8XyHPiQaEOuEEm090tQ=s2048?key=hdBWiDljpIO7du7jZ8PPsTL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85866"/>
            <a:ext cx="7858180" cy="3649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lh7-rt.googleusercontent.com/slidesz/AGV_vUfP98hsJpPnjQFsQSgMoWvyaqeswuuze6YPxkGz_vZFYSHj2DIuwRAwi6t2rQrOMM1FbKswT4APYasDwkkmaQD8rAVT60lOqEX8IDngO71ZaDFKd5WyDqY1jYg-ypXiTG_CarNx8w=s2048?key=hdBWiDljpIO7du7jZ8PPsTL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857238"/>
            <a:ext cx="5286412" cy="3714776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5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RESULTADOS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57158" y="2428874"/>
            <a:ext cx="3071834" cy="646331"/>
          </a:xfrm>
          <a:prstGeom prst="rect">
            <a:avLst/>
          </a:prstGeom>
          <a:ln w="15875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b="1" dirty="0" err="1" smtClean="0"/>
              <a:t>Traqueostomía</a:t>
            </a:r>
            <a:r>
              <a:rPr lang="es-ES" dirty="0" smtClean="0"/>
              <a:t>: 20,4%</a:t>
            </a:r>
          </a:p>
          <a:p>
            <a:r>
              <a:rPr lang="es-ES" b="1" dirty="0" smtClean="0"/>
              <a:t>Tos asistida </a:t>
            </a:r>
            <a:r>
              <a:rPr lang="es-ES" b="1" dirty="0" smtClean="0"/>
              <a:t>mecánica</a:t>
            </a:r>
            <a:r>
              <a:rPr lang="es-ES" dirty="0" smtClean="0"/>
              <a:t>: 60,2</a:t>
            </a:r>
            <a:r>
              <a:rPr lang="es-ES" dirty="0" smtClean="0"/>
              <a:t>%</a:t>
            </a:r>
            <a:endParaRPr lang="es-ES" dirty="0"/>
          </a:p>
        </p:txBody>
      </p:sp>
      <p:sp>
        <p:nvSpPr>
          <p:cNvPr id="6146" name="AutoShape 2" descr="data:image/png;base64,iVBORw0KGgoAAAANSUhEUgAABWwAAAOcCAYAAADaS/gLAAAAAXNSR0IArs4c6QAAIABJREFUeF7s3Qd4VFX+//FPCCUQeu+E3nvvCALSFbHxU9feexd7BbFg770sNhRQAUUpFpSiovQO0mtIIAkhJPn/z+yGTZlJZpIpd+a87/PwsAt3zjnf1/eGffaTk3OjMjMzM8WFAAIIIIAAAggggAACCCCAAAIIIIAAAgggEHKBKALbkPeABSCAAAIIIIAAAggggAACCCCAAAIIIIAAAi4BAlseBAQQQAABBBBAAAEEEEAAAQQQQAABBBBAwCECBLYOaQTLQAABBBBAAAEEEEAAAQQQQAABBBBAAAEECGx5BhBAAAEEEEAAAQQQQAABBBBAAAEEEEAAAYcIENg6pBEsAwEEEEAAAQQQQAABBBBAAAEEEEAAAQQQILDlGUAAAQQQQAABBBBAAAEEEEAAAQQQQAABBBwiQGDrkEawDAQQQAABBBBAAAEEEEAAAQQQQAABBBBAgMCWZwABBBBAAAEEEEAAAQQQQAABBBBAAAEEEHCIAIGtQxrBMhBAAAEEEEAAAQQQQAABBBBAAAEEEEAAAQJbngEEEEAAAQQQQAABBBBAAAEEEEAAAQQQQMAhAgS2DmkEy0AAAQQQQAABBBBAAAEEEEAAAQQQQAABBAhseQYQQAABBBBAAAEEEEAAAQQQQAABBBBAAAGHCBDYOqQRLAMBBBBAAAEEEEAAAQQQQAABBBBAAAEEECCw5RlAAAEEEEAAAQQQQAABBBBAAAEEEEAAAQQcIkBg65BGsAwEEEAAAQQQQAABBBBAAAEEEEAAAQQQQIDAlmcAAQQQQAABBBBAAAEEEEAAAQQQQAABBBBwiACBrUMawTIQQAABBBBAAAEEEEAAAQQQQAABBBBAAAECW54BBBBAAAEEEEAAAQQQQAABBBBAAAEEEEDAIQIEtg5pBMtAAAEEEEAAAQQQQAABBBBAAAEEEEAAAQQIbHkGEEAAAQQQQAABBBBAAAEEEEAAAQQQQAABhwgQ2DqkESwDAQQQQAABBBBAAAEEEEAAAQQQQAABBBAgsOUZQAABBBBAAAEEEEAAAQQQQAABBBBAAAEEHCJAYOuQRrAMBBBAAAEEEEAAAQQQQAABBBBAAAEEEECAwJZnAAEEEEAAAQQQQAABBBBAAAEEEEAAAQQQcIgAga1DGsEyEEAAAQQQQAABBBBAAAEEEEAAAQQQQAABAlueAQQQQAABBBBAAAEEEEAAAQQQQAABBBBAwCECBLYOaQTLQAABBBBAAAEEEEAAAQQQQAABBBBAAAEECGx5BhBAAAEEEEAAAQQQQAABBBBAAAEEEEAAAYcIENg6pBEsAwEEEEAAAQQQQAABBBBAAAEEEEAAAQQQILDlGUAAAQQQQAABBBBAAAEEEEAAAQQQQAABBBwiQGDrkEawDAQQQAABBBBAAAEEEEAAAQQQQAABBBBAgMCWZwABBBBAAAEEEEAAAQQQQAABBBBAAAEEEHCIAIGtQxrBMhBAAAEEEEAAAQQQQAABBBBAAAEEEEAAAQJbngEEEEAAAQQQQAABBBBAAAEEEEAAAQQQQMAhAgS2DmkEy0AAAQQQQAABBBBAAAEEEEAAAQQQQAABBAhseQYQQAABBBBAAAEEEEAAAQQQQAABBBBAAAGHCBDYOqQRLAMBBBBAAAEEEEAAAQQQQAABBBBAAAEEECCw5RlAAAEEEEAAAQQQQAABBBBAAAEEEEAAAQQcIkBg65BGsAwEEEAAAQQQQAABBBBAAAEEEEAAAQQQQIDAlmcAAQQQQAABBBBAAAEEEEAAAQQQQAABBBBwiACBrUMawTIQQAABBBBAAAEEEEAAAQQQQAABBBBAAAECW54BBBBAAAEEEEAAAQQQQAABBBBAAAEEEEDAIQIEtg5pBMtAAAEEEEAAAQQQQAABBBBAAAEEEEAAAQQIbHkGEEAAAQQQQAABBBBAAAEEEEAAAQQQQAABhwgQ2DqkESwDAQQQQAABBBBAAAEEEEAAAQQQQAABBBAgsOUZQAABBBBAAAEEEEAAAQQQQAABBBBAAAEEHCJAYOuQRrAMBBBAAAEEEEAAAQQQQAABBBBAAAEEEECAwJZnAAEEEEAAAQQQQAABBBBAAAEEEEAAAQQQcIgAga1DGsEyEEAAAQQQCLTA9v2H9NmPSzXtp9+1bd9B7TmUoPSMDNe0pUuVVN2qldS7dROd07+bBrRvoZiSJQK9JMZHAAEfBSZ/Olt3vvlZjk81rl1dPz1zt2pVruDjaNzuL4HfN2zV4DufVvzRpBxDznz4Bo3q0cFf0zAOAggggAACCFgiQGBrSaMpEwEEEEDAXgET1N786lRN/+XPkwFtQRrlSsfovvNH67rRA11hLpezBHYfStBzX87VuQO6qUPj+s5aHKsJqEAkBraJySl69ou56tWqiU7t1CqgfoEanMA2ULKMiwACCCCAgJ0CBLZ29p2qEUAAAQQsEfhm8d+64Ik38uz68rZ8s9N26t1XqiY797wlC+h9WcHWU5/NUfHoaM194lZ1bhoX0DkZ3FkCkRTYpqQe19QFi3XXm59rf8IRhfNuVAJbZ32dsBoEEEAAAQTCXYDANtw7yPoRQAABBBDwILBk3RaNuu857TucWCSjwZ1a67P7rlGF2NJFGocPF17ABFtvzflJD3840xVsmatS2VgC28KThu0nIyGwNUexmKNZJrwzTZt27TvZCwLbsH0sWTgCCCCAAAII+FmAwNbPoAyHAAIIIICAEwRMwHfexNc0Y9GfflnOE5edpTvOHuaXsRjEd4Gvfluu0fc/n+ODBLa+O/IJZwiwG9UZfWAVCCCAAAIIIOBcAQJb5/aGlSGAAAIIIFBoge//WK0R9z6r4ydO5BijeHQxjR/YQzePHaIW9WqdfLHYgYSj+v7PVXrog5lau313nnnbxNXR90/crhqVyhd6TXyw8AIEtoW345POEyCwdV5PWBECCCCAAAIIOEuAwNZZ/WA1CCCAAAII+EXg8alf6553vsgxlnl52Ad3XK4z+3b2OMehI0ka+9CLWvj3uhz3RBcrpi8euE6je/K2c780yMdBCGx9BON2RwsQ2Dq6PSwOAQQQQAABBBwgQGDrgCawBAQQQAABBPwtcNGTb+m9ub/kGLZ7i0aa/fjNrrNP87vmLF2hMQ+8kGd37oTzRuqxi8f6e6mM54UAga0XSNwSNgIEtmHTKhaKAAIIIIAAAiESILANETzTIoAAAgggEEgBd4FtnaqVNP/JO9S0To18pzbHIwy680n9vXl7jvv+Nbi33r390gKXnZmZqTX/7Nbrsxbqu99XauvegzJn6pqrSvmyal63pi45ra9O79XR9d8Luty9ZClrLeblRb+t2aSXZs7TvOVrtDf+Py9YM+P2bt3Ede5uj5aNZXYI+3Jljfvm7B/108oN2rb3gE6kZ7iGMMdCdGrSQBcP7aNhXdupbOlSBQ7tqYZ3brvENf59736hpeu3upzM2s1OZmNk+pj9pUz5TdS4dnX99MzdqlW5Qp7bsjv9uGK99hxKkPkzs+s6rkYVje7ZUZcM7eN6NqKiogqsx9sb3AXNAzu01IyHbtA/+w7q7rc/1/zla3Uk5ZjKlY7RKR1ayHxjoFvzhnnWEYgazJjL1m/V1PmL8zyrWc9RXI2qGtqljf41uFeBPvnVGxtT0vV18cKM7zVn6Upt33/I1QNTd6emDXTruKE6rUtblSgenS+vty8dO5qSqjEPPO/6ush+mRd7ndqxleslds99OVdb9hxw/XXDmlV1xYgBunJEf5Uvk/MFg/l9TWd3GtG9nS4b1k/1qlXOU4On9Xgq1pszmg8mHtVH837TJwuWaN2OPTL/3VyFea53H0pQ31sm5vh6y1qD+bp4fOo3+uiHX7XjQLzM0TKtG9TRLWcO1Vn9urjmK2oI7c9avP365D4EEEAAAQQQcK4Aga1ze8PKEEAAAQQQKLTAlC++0y2vfpzn8wPat9Dbt17iCmcCca3etkuXPvOOK0Qt6DIhhwmHHvnX2HxDT09h56RLx+nCyW9q7h+r8p1qcKfWev+Oy1TTTZCZ+4MmmJr/11pd+8KHbs/yzX1/xbJldN//jdL1Y07NN2jzVMOoHh10weQ3Tgba2cc/o09n/bV5uzbv2lcQpevvPQW263fs0b+efKvAnphQ+/TeHTXlqvPcBm5eLSLXTZ4CzAnnjdD4ia9r3+H/BOzZr16tmmjWYzerQuz/QsNA1ODtmNnX1rdNM71/52UyIa67y1O9H911hSa8M03vz13kCmk9Xeas6E/vvUYt69fyeE9RA9vP77vWFU6bb6jkvswz8OFdl+vcAd1P/pUJ9735Osv6gAkzrxk1UI9dfGaOr2t/BraJySm6990v9cpX805+I8UTmKnJfNPm7VsvVrO6NT26egpsP7vvaj3xyWy3/86YYHvO47eoZ6vGhQ5sA1FLYb5W+QwCCCCAAAIIOEuAwNZZ/WA1CCCAAAII+EXg19WbdNqEZ2TCgNyXCVS6t2isG884Vae0b6mqFQre5VrQokzQ+fJX83X7G5+6DR/z+3z7RvX0+f3Xqknt6m5vcxdQmR2oKalpBYa1WQO2alBbsx69WQ1qVPG4lLQT6a5Qbcq07/IN1dwNcFrXtjKhXOVy7o+bcFeDqTcx+Zjb0LJk8eIyu2/vf396kXbYmpfP/d8k98GoJ4hGtarJhHodm9QvqO0F/r27ALN+9SrKyMhw7VR0d7143fm6dvTAk38ViBqWrNuiUfc959a+oKLye5bc1WsCaFPzxwsWFzS06++rVyyvrx650bXL2N1V1MDWjPv7hm1un/HcLxfctveght87ReYbMb5eVwzvL9PLrB3D/gps/9z4j8Y98pI2797v05LMTua3br1Y4/p2cbuL3F1gGxtTSubrYcWWHW7nGta1rabdf22hd9gGqhafYLgZAQQQQAABBBwpQGDryLawKAQQQAABBIomYH60/ryJr2nGoj8LHKhu1Uo6tVMrje3TWf3aNs+xs7HAD0syYe1Tn3+ru9/63OegM2v8/EIwdwGVN+vKfY/ZafvZfde4rc+Etde9+KHbXYfezpXf+L7WYEK+t2+7VCPunVLowDZQoaS3HuY+dwFmfp83O79/mHzHyR3ggaghISlFw++ZokWrN/pSSo57x/TqqKl3X+kK6rJfvtbraQG+fj24213ta0Bq1vLABWP04P//ZS7zNXHlc+/pnW9/LpST+abDjIeul/lmhrl8XY+7IxGK8jyYNeT34kV3gW1+hefejezrkQiBrKVQDeNDCCCAAAIIIOAoAQJbR7WDxSCAAAIIIOA/AXNe5tC7n3adlenL1aJeLV0+vJ/MObHenDG7eO1mDZswRfFHk3JMY3byXj68v+sc2QbVq7h+dNnca3bhujsywZwTanZ25j4TNr+wM2uOu88d4fox/mPH0/TpwqW66ZWpedZjFvfEZWe51pP7+mThEl34xJt5XrRmduXddtZpunLEANfZtWb8WUv+1j3vfOH2yISrR52i56/5P9cZl9kvXwPb3LtMfX3pmKfA3qzL1HPTGUNc9Zgzfx+b+rXbHy03Z5G+csOFeWrx5VnyNcC8bswgPX/NeNcOyEDVYHbsjrj32Ry9NkHenWcPcz2v5gxgM7/p9dL1W1xHi5hzbrNfucPIrL/Lr14T8JkjMMyL+8yRB+brwZwve80LH7jdLerJv6g7bD31z+zs/WHy7TK7bM3laZe+OS5h8uVnub7ezPEOZvftjS//23WUSO7L04sKfQ03zbgmaD/9wRe0wM085siDJy8/W+bFiuYZ37bvoIzTG7MW5jkywdRpjjHIvYPc18A2925kX2oKdC2+fI1yLwIIIIAAAgg4U4DA1pl9YVUIIIAAAgj4RcAETebFQ7sOHvZ5PBN8XD1qoB696Iw8LyHKGszswrvgiTdkAs/slwnAzI/0n92va54fPzZB3A0v/1vmhV7ZL3fnZ5q/9xR2mvsnXjpOt40bmmcOT7vXcocsZnzzsp+R9z2XJ0Q2wc6XD14ns9s193XoSJLOeewVmfAv+5X9TMvsf55fYGvOFX7j5ovUuFY1Vx1ZLzfLHvr6GtjOWbpCYx54IUco6cnL0w7p3AGezw9QATtszXmi5hgJE5yZtZnwLyMj8+SP0AeqBne9OH9QT9c5x+5euGa+4WGOTyhWLMp1hIjZjd6hcX1Vr1guz8vs8gtscx8RkOXp6dgBT/7+CGyNt/kmhwnvs84KPn7ihEpER580MN+UeHzq1znaboLRrx+5Mc83cjbs3KtTbp+snbmOufDk6ku4mbWAD3/41fUSvtxnAJtg24T8uXc7m+f60x+X6uKn3s5zTMv4gT303u2X5fhmRH6BrRl7ylXnur6JFVOyhGtJJtDP+s/mv/tSU6BrKczXKp9BAAEEEEAAAWcJENg6qx+sBgEEEEAAAb8LmJcGmbNZP/h+UYEv6HE3uQnWpj94vdsXIXnahXfv+FF6+F+nuw3AzBzmZVND7nra9VKt7Ff2MyGz/txT2Onu3uxjPfjBDD30wYwc45udkd88epMrdMu6zNmi5096I0cQZAKtd2+/VCZw8nSt2rbTVUPuMDz7LtGCajC23068xeNLrLI+70tga4Iq8+K33D/K7u5lXlnjH0g46jqrdOm6LTnK9bQj2duH1FOAaX7cffbjN7t2RLq7AlmDr4Gtt7Wa+zzV6+4bBdnHdfcMmr9/9cYLXbu7s1/+CGwvHtpHr934r3xflGe+GbN17wHX0RHmGxM/r9wg87I4sws59+XpuIOBHVpqxkM35Nk170u4aebydIyFpwA5a33mObrltY/17BdzcyzZXRieX2A78ZJxuvOcYR7/PTODe1tTMGrx5ZnlXgQQQAABBBBwpgCBrTP7wqoQQAABBBDwu4DZSfr2tz/r5ZnzXEGML5enMzXdhUfe7sx091nzArS5k25z7WDMujwFth/edYX+b2APj2V4ClDMj6SbH9U2l6dgsKCALb/PmhD2x6fvch05UFANN5x+qp67ZnyBrfAlsDXh66A7n9TfucJwTz+enjW5+bH256d/n2MtI7u3d537m30nYYGLzXaDpwCzoHEDWcNH837T+ZNez1FG1pEIJmz35hgQTwae6i3I3uxMHXDbE9q4a1+Ood3tUC1qYOvumxa+9NTdvYEObD19Lec+OsTd2jx99pmrztXNY4ec/IinwNYckWHOVTbHWOR3eRvYBqOWovaTzyOAAAIIIIBA6AUIbEPfA1aAAAIIIIBA0AVMIPbrmo364uffXbvnduT6UWZ3C7pp7GA9c+W5J3eZmR/dHz/xNX3249Ict/dv19z1lntz/mt+l9mxd9qEZ5R0LDXHbTMfvsF11mfW5S6gqli2jL6beKu6Nm/ocQpPoZ/5sWaze9Zc5txdc/6uOVs3+5Xfj8hnv89d+OfuZUmeQmfzhnnzsreCLl8CW3N28aA7JssEUNmvgnbLultju0b19MMTt8sE6YW5PAWY2UNzd+MGsoYtew64fMzvuS+zs9q8+GxE9/YyobLZwZn7TOX8HDzVW1CfzY/Xn/XIy/p68V85hne3Q7Woga2p78dn7pZ52WBRLrMDd/3OPZq1ZIWm/bTMtcM06ziPrHH9tcPW3deZN/8G5Pc1nv3fAXOfp8DW23/PvA1sg1FLUfrKZxFAAAEEEEDAGQIEts7oA6tAAAEEEEAgpAIm3Jz/1xrXubLmRUi5gxezOPOSoQVP3alGtaq51uppV523YefyTf9o8F1Pycyd/codLLoLqNyForkBPa3vrH5d9e+7r3SdX+kppCkoUMyaa/bSFa7zTXOfq+mv0DlrHl8CW0/BUWEesKKGe4UNMANdw7SfftcFk9/Ic7apOyMTbI7s0d51fmnnpnH5HiPgqd7cz4O7ecz5rO/N/SXHX5kjI8zREeZ5z7qKGth6G0BmX4jZiW5e5PXtspWuX+aMaHPUSu7nPndd/gps3dXs7bNpviF0xoMvau4fq3IsL/faPP1b4O2/Z94GtsGopTBf63wGAQQQQAABBJwlQGDrrH6wGgQQQAABBEIuYI5LOPexV/PsOjW7D83OWXN2rLk8BaK5d655KshTQBLowDZ7UOPtGjzVUJSQxpvQOdSBrS9rdGdU2ADTn4GtuxqyXkh1/YsfaX/CEa+/5qpVKKf7zx+tS0/rm+clV2aQwtZrPususG1cu7p+euZumR/L91dg6ylEdYdgXhA4dcFi3f/e9DwvFPMGLZCBrTsbT2tyZ+ttYOvtv2dF+bfA37V40xvuQQABBBBAAAFnCxDYOrs/rA4BBBBAAAGfBcyPKu8+dNgVuC78e51+W7PZtSvwq4dv9PpH2z29TCx7mBquO2yz75gL5Q7b3DuW82t0qHbYBiKwjY0ppTmP36I+bZp6LDnQgW3WxOYZnr7oD7044we3P9LvaYED2rfQ1LuvVM1sQWogAlt3u2GLusM2+w7z/J4583Isc+TJrCV/u73NnPXbr20zDe3SRuaFdje8/G8t+GttjnsDGdgGa4dtQecPZxVclMDW37X4/D8afAABBBBAAAEEHCdAYOu4lrAgBBBAAAEEiibgbjeZedHQjIeu12n/3R1b0AzmTNt+t0zMc85n9sDW7FK8cPKb+vCHX3MM5+2PXBflDFtvXpzkzRm2R1KOuY40MMF29svbH4Muyhm2vuyq80dg682P5Rf0XPj6976sO/vY3oZfvq4nv/vNObLmmTTnyH6z+C/Xs5/fj/znPtM5v8D21Rsv1JUjBnicPphn2HqzY9QciXLDyx/pla/m51izOZf6trNOc9WS/aV6gX7pmDlr+8yHX8qxlmCdYVvQ2c++BrbBqMWfXxeMhQACCCCAAAKhESCwDY07syKAAAIIIBAwgde+WaCrnns/z/hjenV07QosXapkgXPPWbpCYx54QcdPnMhxb+43q7vb7Ve9Ynn9MPl2tYmrk+887j7r7o3snl7YVVCQ4unFVdlrMKHzpc+8o3e+/TnHWs3av3/i9hyhVO5iPH3W3Yu6vN0V6QnMl+Bzb3yi+t06Set37MkxXEFeBT4UhbjBl3VnH94JNWS9VOv1bxa6ng8T7me/mtSu7jrTuU62l3d5OhLh4qF99NYtF598YV9uSk/fXLhsWD+9cfNFOW739lkqypEl7r52zJEo5mV95psZua9AB7aeAvwXrztf144emO+T6emzuUP0YB2PEoxaCvGlykcQQAABBBBAwGECBLYOawjLQQABBBBAoKgCngIBE7jceMZgPXrRGfmGtht37dOYB57X6m27cizF3a5WT7tk7x0/Sg//63SPAdW+w4kactfT+mvz9hxzmPNxp91/bY71eQps2zeqp+8m3SoTELu7Xpo5T9e9+GGBNbjbJZtfOJU14KptO1017Dp4OMcc140ZpOevGZ+jdm9DNk+99yX4NLsjzY+yf/bj0hzD+XJ2aVGfwazP+7Lu7HM6qQazrsenfq173vkiB4u74yI8Bba1q1R0PautG7j/Joanb5C425nr7bNUlMDW177tPBCvAbc9IfNvR/bLX0cixB9N0rAJU/Kcq92jZWN9/ciNMsczuLvMN1Vuee1jPfvF3Bx/7e6bSsEKbINRi7++fhkHAQQQQAABBEInQGAbOntmRgABBBBAICAC5kVB5018TTMW/el2fLN79J7xI2XCFPMSpaioKJndhOZlY+Z4gynTvsuzm9AMZM6pnPXYzaoQW/rkuJ5CIbOL953bLtHZ/brmCW3N+sx5l2/O/jHH+kwgPHXClRrbp3OOP/cU2JqbrhjeX2aXnTmjN/u1dvtuDb37Gf2z72COP3dXw/b9hzT07qdldhVmv0yo8+WD17nqzn0dOpKkcx57Rd//sTrHX3k689XbkM3TA+EuQMvvWIiPFyzW+ZPeyPEj/SaEnnjpON02bmienmSF9KVLllSPlo1kjrXo3qKRalWumMfWl4fW1+Av+9iBquHw0WSt37nXdQzGr6s3asm6La6XiD14wRiP32AwYa0JbbNf7naDewpszecGd2qtz+67JsfXj/lz89IzcyyHOXM6+2XONf1h8h0yv2e/vH2W/B3Yevomhvm34663Ptcz077N82j4Gtjmd3SEp38HzC5k8w2S3D85kPViuYufelvm35zsl/nMKzdcqOLRxU7+cbACWzNhoGvx5WuUexFAAAEEEEDAmQIEts7sC6tCAAEEEECgSAI/rVyvkfc+p8TklCKNk/Xh/Haczv1jlev4hNyhiAlDLh/eX3ecPUwNqleR2TVpQqnb3/hUv63ZlGdd5/Tvpg/uvDxPQJhfYGvWdXrvjpp06VlqXKuaUtNOaOavy3Xzq1Pz7Hw195pw96qRec8SffXrBa7duLnPLM19Zqc5a9S8hMkEeCYUzn152lnsbcjmqVkmGB5x77N5jqgw56g+fvGZSs/I1J+btqlj4wYqW7qUDiYe1cj7nsvj7K4ni1ZvdNW+cuvOPNMX9RiFogS2gajBnEs76I7Jec5mNs/GOQO6uZ7VVvVru55BE/iZEO+NWQv1xKez8zzf7sLI/AJbg2t2hL58/QVq16iuMjIylZ+9uzNyPYV97s5DLkpgO3vpCleInPvrwXxD4vlrx8t8rRYrFuXahX//e9Nl6nZ33q+nwNbTcSUju7fXR3dfIfPNiBVbdqhutcoywbi5PO3Kz3J98vKzXd9kMM/4tn0HXaGo6Z35dyf7Vb96FdeRLeZIi+xXMAPbQNfil3/0GQQBBBBAAAEEQipAYBtSfiZHAAEEEEAgMAImbHrq829191uf5/viJG9n97ST1XzeH3OZ4w1mPHSDGtSokmdJ+QW23q7f3Odph6P5O7NL0ISWr89a6MuQOe4d3q2d/n33lXl2UJqbihrYegq4si8gd2jnKUj3tsCCftzcm3GKEtia8QNRg9kJescbnxXp68Ls5vx4wlUa3bNDDoaCAltvzMw9rRrU1qxHb/b668Hfga05Q/jUO590G+J7W4MpJJT9AAAgAElEQVS5z915zubPPZ3Zm31sd7vVzW5oEySbwLMwl/kGjDmHN/cufjNWMANbM18gaymMDZ9BAAEEEEAAAWcJENg6qx+sBgEEEEAAAb8JmB1vz0z7ThPe/jzPLjNfJjm7f1e9ftNFboPIrHFM4PnEp7P00AczfJ7L7Ir7/P5rVTfby5uyr89d2GnCnMuG9dWLM+fl2fnorrb8AuGs+82OxBte/kjvz13kc5hXkFFRA1uze/nMh1+S2fno6codcJkg/b25i3TNCx94ZZR93GZ1a2r6g9erZf1avjwqee4tamAbiBrMszrhnWmuoz/c7QotqGCzg9PsPL557JA8Ryh4CmzvOne43p7zs1dBoznv1nzzokuzOLdL8fZZKsoOWzPxtJ9+1wWT3/D62TmlfQut2rYrR42ejggxfTXHorw444d8uWc+fING9cgZis9bvkYXPPFGnh30BfXNrMXs4B/RvZ3bW4Md2JpFBKqWgiz4ewQQQAABBBBwvgCBrfN7xAoRQAABBBAokoD5seUrnn3P9ePxvgRUdapWkvkxYxNGmh8Z9+Zatn6rrn/pI7dHHuT+vNntdt/5o3Xd6IH5vgTNU2A794lblZCUkm94k3VkwovXnq+a//3R6vzqMEHSrCUrdNvrn7g98iD3Z80ZwM9dM75AI29DtvzWZmzNy+Byv+Qs6zOezrQ1Z7Ve9dz7XtXjq1dBz0RRA9us8f1dg+nzFz//oTvf+kybcr0oK7+azNeEOWd1RLd2bs+79RTYmuCxSe0aOvvRl/PdtWp2Nb93+6Uygbmny9tnqaiBrTF65ev5uuvNz92eaZ21PvN1/NjFY3XJaX117mOv6uvFf+VYujmG5NrRA/OUs23vQdfznPvFg9lv9HSmrdmhe//7X7o98iD3RFnP9JSrzlO9apU9uoYisDWLCUQtBX1d8vcIIIAAAggg4HwBAlvn94gVIoAAAggg4BcB83Ktz35cqjlLV2rdjj3adTA+x27YGpXKq27VyhrapY3G9umkDo3rex3UZl+gCXo27Nzr2t05e+nfWrt9z8ldeuZt7p2aNNCFg3vp9F6dXOetFnTlF9h2bhrnOqf3tW8W6vVvFrjOJjWhtJlnSOfWuvGMwerWvKHHl0l5mtuMYQLSqfMX69tlK7Vx196TVsapX9vmuuDUnjqtS1uvXsrlbchWkIUJlZ7+fI4+WbBEOw7Eu243gZk5l3Nkj/a6fswgmVAx92XqMYG9edHbTys3aNveAyfrMVZxNaq6znA9d0C3fEOtgtaX++/9FdiacQNRQ1afP1241PUSMvPiPXN2btZljj4wO797t26i807pIbOLNPcL7rLXnF9ga3aKmp3Sn/24zPWCrlXbdrp6YPrXp01TXTt6kE7r2qbArzlvn6WiBrZZdZln7qWZP7h23GZ9HRiXFvVq6vxBPWVe4FW+zH9eROhubWZ3+3eTbpV5iV/uy93Xbpb5oI4tdc2ogWrbsK7Hx870avqiP11fD39s3Hayd1nrM+ZmffkFtdnr7HvLxDwBvrfnOP++YasG3/m04o8m5Vivu13C7gryZy2+fp1yPwIIIIAAAgg4T4DA1nk9YUUIIIAAAgggkE2goMAWLAScIlBQYOuUdbIOBBBAAAEEEEAAAWcLENg6uz+sDgEEEEAAAesFCGytfwTCBoDANmxaxUIRQAABBBBAAAFHCxDYOro9LA4BBBBAAAEECGx5BsJFgMA2XDrFOhFAAAEEEEAAAWcLENg6uz+sDgEEEEAAAesFCGytfwTCBoDANmxaxUIRQAABBBBAAAFHCxDYOro9LA4BBBBAAAEECGx5BsJFgMA2XDrFOhFAAAEEEEAAAWcLENg6uz+sDgEEEEAAAesFCGytfwTCBoDANmxaxUIRQAABBBBAAAFHCxDYOro9LA4BBBBAAAEECGx5BsJFgMA2XDrFOhFAAAEEEEAAAWcLENg6uz+sDgEEEEAAAesFCGytfwTCBoDANmxaxUIRQAABBBBAAAFHCxDYOro9LA4BBBBAAAEEEEAAAQQQQAABBBBAAAEEbBIgsLWp29SKAAIIIIAAAggggAACCCCAAAIIIIAAAo4WILB1dHtYHAIIIIAAAggggAACCCCAAAIIIIAAAgjYJEBga1O3qRUBBBBAAAEEEEAAAQQQQAABBBBAAAEEHC1AYOvo9rA4BBBAAAEEEEAAAQQQQAABBBBAAAEEELBJgMDWpm5TKwIIIIAAAggggAACCCCAAAIIIIAAAgg4WoDA1tHtYXEIIIAAAggggAACCCCAAAIIIIAAAgggYJMAga1N3aZWBBBAAAEEEEAAAQQQQAABBBBAAAEEEHC0AIGto9vD4hBAAAEEEEAAAQQQQAABBBBAAAEEEEDAJgECW5u6Ta0IIIAAAggggAACCCCAAAIIIIAAAggg4GgBAltHt4fFIYAAAggggAACCCCAAAIIIIAAAggggIBNAgS2NnWbWhFAAAEEEEAAAQQQQAABBBBAAAEEEEDA0QIEto5uD4tDAAEEEEAAAQQQQAABBBBAAAEEEEAAAZsECGxt6ja1IoAAAggggAACCCCAAAIIIIAAAggggICjBQhsHd0eFocAAggggAACCCCAAAIIIIAAAggggAACNgkQ2NrUbWpFAAEEEEAAAQQQQAABBBBAAAEEEEAAAUcLENg6uj0sDgEEEEAAAQQQQAABBBBAAAEEEEAAAQRsEiCwtanb1IoAAggggAACCCCAAAIIIIAAAggggAACjhYgsHV0e1gcAggggAACCCCAAAIIIIAAAggggAACCNgkQGBrU7epFQEEEEAAAQQQQAABBBBAAAEEEEAAAQQcLUBg6+j2sDgEEEAAAQQQQAABBBBAAAEEEEAAAQQQsEmAwNamblMrAggggAACCCCAAAIIIIAAAggggAACCDhagMDW0e1hcQgggAACCCCAAAIIIIAAAggggAACCCBgkwCBrU3dplYEEEAAAQQQQAABBBBAAAEEEEAAAQQQcLQAga2j28PiEEAAAQQQQAABBBBAAAEEEEAAAQQQQMAmAQJbm7pNrQgggAACCCCAAAIIIIAAAggggAACCCDgaAECW0e3h8UhgAACCCCAAAIIIIAAAggggAACCCCAgE0CBLY2dZtaEUAAAQQQQAABBBBAAAEEEEAAAQQQQMDRAgS2jm4Pi0MAAQQQQAABBBBAAAEEEEAAAQQQQAABmwQIbG3qNrUigAACCCCAAAIIIIAAAggggAACCCCAgKMFCGwd3R4WhwACCCCAAAIIIIAAAggggAACCCCAAAI2CRDY2tRtakUAAQQQQAABBEIgcDTjmI6kp+hoRqqOph9Tkvk945hSMo4rOeO4UjKPKzn9uFIz03TM/MpI0/HMEzqeccL1e5rSlZaRrnRlKC0zXRmZGa77cl9lv2mU44+KRxdTdLFiio6KUnSxKJn/XiI6+j+/Fy+mksWjVTI6WqVKRKtU8eKKKVlcMSWiVbpkSdfvZUqVUJmSJVy/l40p6foV+9//HAJGpkQAAQQQQAABBBCwRIDA1pJGUyYCCCCAAAIIIOBPgYSMFB1MO6JDJ44qPiNZ8SeO6nB6suLTk5SQnqyE9BTX74npKcpUpj+n9jhW7sA2UJNGRUWpXEwJlS8do3KlS6pCmVKqUCZGFUqXUoXYGFUqE6NKZWNUKTbG9edcCCCAAAIIIIAAAgj4IkBg64sW9yKAAAIIIIAAAhYIpGdmaO+JBO07kai9af/5ff+JRB04ceTkL7PT1WlXsAJbX+o2u3krly2tKmXLqEq50qrq+lXG9at6hVhVLx/r2v3LhQACCCCAAAIIIIBAlgCBLc8CAggggAACCCBgoYA5XmBXWrx2Ho93/b7b9SvB9bsJaMPxcmJg641j1fJlXMFtzYplVbNCrGpUiFWtSuVUq2JZ1/ENXAgggAACCCCAAAJ2CRDY2tVvqkUAAQQQQAABywTMWa//pB7Q9rSD2n78kHakHdKO4we1My0+4iTCNbDNrxEmxK1dqZxqVyqrOpXLqU7l8qpXubzrvF0uBBBAAAEEEEAAgcgUILCNzL5SFQIIIIAAAghYKGBC2K3H92tr6n7X79uOH9DutMPWSERiYOupeeY4hXpVyqu++VW1oupXLe8KdrkQQAABBBBAAAEEwl+AwDb8e0gFCCCAAAIIIGChgAlkN6Xu1abUfdpsfh3fp5SM4xZK/K9kmwJbd42OKVFc9atWUMPqFRVXrYLiqpnfK1r9TFA8AggggAACCCAQjgIEtuHYNdaMAAIIIIAAAlYJmF2yG1J3a/2xPdqQ+p9fTnzpV6ibYntg686/RHS0GtWoqEbVK6lxjUpqUrOy64xcLgQQQAABBBBAAAHnChDYOrc3rAwBBBBAAAEELBQwLwNbk7JL61J3a92xXVpzbKcOpydbKOF7yQS23plVLBOjJjX/E942q1VFTWtW5uVm3tFxFwIIIIAAAgggEBQBAtugMDMJAggggAACCCDgXiApI1Wrj+3QqpSdWpu6S6tTdipTmXAVQoDAthBokqIkV3DbrHYVtahdRc1rV1VsqRKFG4xPIYAAAggggAACCBRZgMC2yIQMgAACCCCAAAIIeC9gAtqVKTu0MmW7VqXu0IZje7z/MHfmK0Bg678HxJyD27JOVbWsU831OwGu/2wZCQEEEEAAAQQQKEiAwLYgIf4eAQQQQAABBBAogoDZLftX8j9acWy7/k75R2uP7SrCaHw0PwEC28A9H+bYhFZ1q6l13apqU6+Gosy2XC4EEEAAAQQQQACBgAgQ2AaElUERQAABBBBAwGaBrccP6K+UbVqevM31Oy8IC87TQGAbHGfzIrM29aqpdb1qale/hupVKR+ciZkFAQQQQAABBBCwRIDA1pJGUyYCCCCAAAIIBE4gNTNNfyRvdf36M3mr9p5ICNxkjOxRgMA2NA9H9fKxalu/uto3qKF2DWqoVPHo0CyEWRFAAAEEEEAAgQgRILCNkEZSBgIIIIAAAggEV2BXWrx+T96iZclb9EfyluBOzmxuBQhsnfFgmOC2Q4Oa6tiwpmpUiHXGolgFAggggAACCCAQRgIEtmHULJaKAAIIIIAAAqEVWHdsl5Ymb9HS5E3anLovtIth9jwCBLbOeyjiqlV0Bbcd42rKnIPLhQACCCCAAAIIIFCwAIFtwUbcgQACCCCAAAIWC5hzaJckb9LipI3adyLRYgnnl05g6+wemaMTOjWqpc4Na7nOwOVCAAEEEEAAAQQQcC9AYMuTgQACCCCAAAII5BIwRx38lrRRi5M3Kv5EEj5hIkBgGyaNklQxNsYV3HZtXNt19i0XAggggAACCCCAwP8ECGx5GhBAAAEEEEAAAUnLU7ZpUdIGLTq6XgnpyZiEoQCBbRg2TVL50qXUrUkddWtc2/XyMi4EEEAAAQQQQMB2AQJb258A6kcAAQQQQMBigTXHduqXpPX65eh6HThxxGKJyCidwDb8+1i5bGl1b1pH3ZvUUfNaVcK/ICpAAAEEEEAAAQQKIUBgWwg0PoIAAggggAAC4SuwPe2gfjqyTj8nrdP24wfDtxBWnkeAwDayHoo6lcupR9O66tmsrupUKhdZxVENAggggAACCCCQjwCBLY8HAggggAACCES8QFJGqhYeXaOfjq7VypQdEV+vrQUS2EZu51vUrqJezeurV9M6io0pGbmFUhkCCCCAAAIIICCJwJbHAAEEEEAAAQQiVmBp8mZXULvwyJqIrZHC/idAYGvH09CrWV31aVFfHeNq2lEwVSKAAAIIIICAdQIEtta1nIIRQAABBBCIbIFdafGaf2S169feEwmRXSzV5RAgsLXrgaheIVa9m9VT35b1VatiWbuKp1oEEEAAAQQQiGgBAtuIbi/FIYAAAgggYI/AT0fXad6RVVqWvNmeoqmUwJZnwCXQIa6m+raoL7P7lgsBBBBAAAEEEAh3AQLbcO8g60cAAQQQQMBiAbOb9ocjq/T9kZU6dOKoxRKUbgTYYctzUDE2Rv1bNlD/Vg3YdcvjgAACCCCAAAJhK0BgG7atY+EIIIAAAgjYK7A4eZPmJq7Q4qSN9iJQeR4BAlseiuwCnRvV0oBWcerSqBYwCCCAAAIIIIBAWAkQ2IZVu1gsAggggAAC9gokZaTqu8S/9d2RFdpx/JC9EFTuUYDAlofDnUDtSmVdwe3ANnGKLVUSJAQQQAABBBBAwPECBLaObxELRAABBBBAwG6Bzcf36duEvzUrcbndEFRfoACBbYFEVt8QXSxKA9s01MDWcYqrVtFqC4pHAAEEEEAAAWcLENg6uz+sDgEEEEAAAWsFliRt0pzEv7SUl4hZ+wz4WjiBra9i9t7fIa6GTm3TSObYBC4EEEAAAQQQQMBpAgS2TusI60EAAQQQQMBygTmJf2t24nJtTt1nuQTl+ypAYOurGPc3qFbBFdye2rYhGAgggAACCCCAgGMECGwd0woWggACCCCAgL0CR9OPuY48mJnwuxLSU+yFoPIiCRDYFonP6g9XjI3RkLaNNKR9Y8WWKmG1BcUjgAACCCCAQOgFCGxD3wNWgAACCCCAgLUCe9MS9HXCn/om8U+lZaZb60Dh/hEgsPWPo82jFC9WTEPbN3YFt9XLl7GZgtoRQAABBBBAIIQCBLYhxGdqBBBAAAEEbBXYevyAvkr4Xd8lrrCVgLoDIEBgGwBUi4c0Lycz4W39qhUsVqB0BBBAAAEEEAiFAIFtKNSZEwEEEEAAAUsF1qfu0czDv2vh0TWWClB2IAUIbAOpa+/YvZvX07AOTdS4RiV7EagcAQQQQAABBIIqQGAbVG4mQwABBBBAwE6BNcd2avrh37Uoab2dAFQdFAEC26AwWztJtyZ1NLxjEzWvVcVaAwpHAAEEEEAAgeAIENgGx5lZEEAAAQQQsFJg1bEdmn54mX5L2mhl/RQdXAEC2+B62zpbl0a1NKJTU7WoXdVWAupGAAEEEEAAgQALENgGGJjhEUAAAQQQsFHA7Kj98vAy/Zq0wcbyqTlEAgS2IYK3dNqujWtrZKdmalarsqUClI0AAggggAACgRIgsA2ULOMigAACCCBgocCG1D36In6pfk5aZ2H1lBxqAQLbUHfAzvl7NK2rUZ2bqVH1inYCUDUCCCCAAAII+F2AwNbvpAyIAAIIIICAfQL/HD+oz+MXa/7R1fYVT8WOESCwdUwrrFxIv5b1NapTM9WtUt7K+ikaAQQQQAABBPwnQGDrP0tGQgABBBBAwDqB/ScS9Xn8Es1KXG5d7RTsPAECW+f1xMYVDWnXyLXjtmq5MjaWT80IIIAAAggg4AcBAls/IDIEAggggAACtgmkZBzXZ4cX67P4xbaVTr0OFiCwdXBzLFzamC7NdXqX5oopWdzC6ikZAQQQQAABBIoiQGBbFD0+iwACCCCAgIUCXyYs02fxv+lI+jELq6dkJwsQ2Dq5O3aurWxMSVdoO6JTUzsBqBoBBBBAAAEECiVAYFsoNj6EAAIIIICAfQLzj6zSJ/GLtTPtkH3FU3FYCBDYhkWbrFxk7UpldXrXFurbor6V9VM0AggggAACCPgmQGDrmxd3I4AAAgggYJ3A3yn/6OP4X7UiZbt1tVNweAkQ2IZXv2xcbau61TS2Wwu1rlvNxvKpGQEEEEAAAQS8FCCw9RKK2xBAAAEEELBNYHfaYU2NX6T5R1bbVjr1hqkAgW2YNs7CZZudtmO7t1TNCrEWVk/JCCCAAAIIIFCQAIFtQUL8PQIIIIAAApYJZCpT/z60yLWrlguBcBIgsA2nbrFWI2B2257ZraWKFYsCBAEEEEAAAQQQOClAYMvDgAACCCCAAAInBeYdWaWPDv2ifScSUUEg7AQIbMOuZSxYUrXyZXRWj1acb8vTgAACCCCAAAIEtjwDCCCAAAIIIPA/gfWpe/TRoZ/1R/JWWBAIWwEC27BtHQuX1K5+dVdw26RmZTwQQAABBBBAwHIBdtha/gBQPgIIIICA3QLHMtL0YfwvmnF4md0QVB8RAgS2EdFG64sY1qGJzu7ZSjEliltvAQACCCCAAAK2ChDY2tp56kYAAQQQsF7g+8SV+iD+Zx06cdR6CwAiQ4DANjL6SBVSxdgYnduztfq3agAHAggggAACCFgoQGBrYdMpGQEEEEDAboEtx/fr/YM/aVnyZrshqD7iBAhsI66l1hfUIa6mK7htUK2C9RYAIIAAAgggYJMAga1N3aZWBBBAAAHrBcwLxT6O/9V6BwAiU4DANjL7SlXSGV1buI5J4EIAAQQQQAABOwQIbO3oM1UigAACCFgusCx5i9479KO2pu63XILyI1mAwDaSu0ttdSuX03m926hTw1pgIIAAAggggECECxDYRniDKQ8BBBBAwG6BpIxUvXtwoeYk/m03BNVbIUBga0WbrS9yYJuGGt+7tWJLlbTeAgAEEEAAAQQiVYDANlI7S10IIIAAAtYLzD+yWu8eWqhDJ5KstwDADgECWzv6TJX/eSnZ+N5t1LdFfTgQQAABBBBAIAIFCGwjsKmUhAACCCBgt8DB9KN6+8AC/Xh0rd0QVG+dAIGtdS23vuCezerq/3q3UZVyZay3AAABBBBAAIFIEiCwjaRuUgsCCCCAgPUC3yWu0NsHF8gchcCFgG0CBLa2dZx6jUBMieK6oF87DWwdBwgCCCCAAAIIRIgAgW2ENJIyEEAAAQTsFth/IlFvHVygX46utxuC6q0WILC1uv3WF9+tcW1d0LedqpZnt631DwMACCCAAAJhL0BgG/YtpAAEEEAAAdsFzK5aE9Yms6vW9kfB+voJbK1/BKwHKF2yuM7vy25b6x8EABBAAAEEwl6AwDbsW0gBCCCAAAK2CiSkJ+uNg/O18MgaWwmoG4EcAgS2PBAI/EegV7O6urBfe1UoUwoSBBBAAAEEEAhDAQLbMGwaS0YAAQQQQMC8UOz1A/NkQlsuBBD4jwCBLU8CAv8TMGHthX3bqVfzerAggAACCCCAQJgJENiGWcNYLgIIIICA3QInMtP12oF5mpP4l90QVI+AGwECWx4LBPIKnNq2of7Vv72KFysGDwIIIIAAAgiEiQCBbZg0imUigAACCCCwPGWbXtv/g3akHQIDAQQIbHkGEPBaoHalcrpoQHu1rVfd689wIwIIIIAAAgiEToDANnT2zIwAAggggIDXAv+OX6SphxZ5fT83ImCjADtsbew6NfsicGb3lhrXvaUvH+FeBBBAAAEEEAiBAIFtCNCZEgEEEEAAAW8FdqbF69UD32t58jZvP8J9CFgrQGBrbesp3AeBNvWq65IBHVSrUlkfPsWtCCCAAAIIIBBMAQLbYGozFwIIIIAAAj4I/HBklV458L1SM9J8+BS3ImCvAIGtvb2nct8ESpUorktO6aB+Ler79kHuRgABBBBAAIGgCBDYBoWZSRBAAAEEEPBN4JX932tW4nLfPsTdCFguQGBr+QNA+T4LDG7XyLXblgsBBBBAAAEEnCVAYOusfrAaBBBAAAHLBTam7tXLB+Zqw7E9lktQPgK+CxDY+m7GJxBoVL2SLh3YQeZ3LgQQQAABBBBwhgCBrTP6wCoQQAABBBDQnMS/9NL+uUgggEAhBQhsCwnHxxCQdNnAjhrUpiEWCCCAAAIIIOAAAQJbBzSBJSCAAAIIIPDS/u80J/FvIBBAoAgCBLZFwOOjCEiuwNYEt1wIIIAAAgggEFoBAtvQ+jM7AggggIDlAluP79cL+7/T+mO7LZegfASKLkBgW3RDRkCgSc3KumJQJ9WrUh4MBBBAAAEEEAiRAIFtiOCZFgEEEEAAgflHVrnC2rTMdDAQQMAPAgS2fkBkCAQklSgerSsGdlSfFvXxQAABBBBAAIEQCBDYhgCdKRFAAAEEEHjn4EJ9cXgpEAgg4EcBAls/YjIUApJGd2mu83q1xgIBBBBAAAEEgixAYBtkcKZDAAEEELBb4HB6sp7bN0fLkjfbDUH1CARAgMA2AKgMab1Ax7iauurUzipfppT1FgAggAACCCAQLAEC22BJMw8CCCCAgPUCK1K269l9s7XvRKL1FgAgEAgBAttAqDImAlK18mV09eAualmnKhwIIIAAAgggEAQBAtsgIDMFAggggAACsxP/0sv75wKBAAIBFCCwDSAuQyMg6dJTOurUtg2xQAABBBBAAIEACxDYBhiY4RFAAAEEEHjz4ALNOLwMCAQQCLAAgW2AgRkeAUkjOjbV+X3bYoEAAggggAACARQgsA0gLkMjgAACCNgtcDQjVc/snaWlyZvshqB6BIIkQGAbJGimsV6gU8NaunZIF5UpVcJ6CwAQQAABBBAIhACBbSBUGRMBBBBAwHqBDal7NGXfbG0/ftB6CwAQCJYAgW2wpJkHAalu5fK6ekhnNapeCQ4EEEAAAQQQ8LMAga2fQRkOAQQQQACBn4+u0zP7ZiktMx0MBBAIogCBbRCxmQoBSSWio3Xt0C7q3qQOHggggAACCCDgRwECWz9iMhQCCCCAAAJfHF6qdw4uBAIBBEIgQGAbAnSmREBynWlrzrblQgABBBBAAAH/CBDY+seRURBAAAEEENBrB37Q1wl/IoEAAiESILANETzTIiBpaPvGuqh/eywQQAABBBBAwA8CBLZ+QGQIBBBAAAG7BVIz0vTk3m+0OHmj3RBUj0CIBQhsQ9wAprdeoGvj2rpuaFeVLB5tvQUACCCAAAIIFEWAwLYoenwWAQQQQMB6gd1phzV579famLrHegsAEAi1AIFtqDvA/AhIjWtU0vWndVONCrFwIIAAAggggEAhBQhsCwnHxxBAAAEEEFh1bIcm7/lah9KPgoEAAg4QILB1QBNYAgKSKpctrRtO66bmtavggQACCCCAAAKFECCwLQQaH0EAAQQQQOCXpPV6Ys9XylQmGAgg4BABAluHNIJlICCpWFSUbhjWTd2b1MEDAQQQQAABBHwUILD1EYzbEUAAAQQQ+CbhT7164DzBnikAACAASURBVAcgEEDAYQIEtg5rCMtBQNIlAzpocLtGWCCAAAIIIICADwIEtj5gcSsCCCCAAAJT4xfp34cWAYEAAg4UILB1YFNYEgKSxnVvqTO7t8QCAQQQQAABBLwUILD1EorbEEAAAQQQeP3APH2V8AcQCCDgUAECW4c2hmUhIGlo+8a6qH97LBBAAAEEEEDACwECWy+QuAUBBBBAAIGn936jBUfXAIEAAg4WILB1cHNYGgKS+rSor2uHdMECAQQQQAABBAoQILDlEUEAAQQQQCAfgbTMdE3cM0NLkzfjhAACDhcgsHV4g1geApI6xtXUzSN6qER0MTwQQAABBBBAwIMAgS2PBgIIIIAAAh4EEtJT9Pie6Vp9bCdGCCAQBgIEtmHQJJaIgKQWdarq5uHdVb50KTwQQAABBBBAwI0AgS2PBQIIIIAAAm4E9qQd1uN7ZmjL8f34IIBAmAgQ2IZJo1gmApIaVK2gW0b0UPUKsXgggAACCCCAQC4BAlseCQQQQAABBHIJbE3dr8f3ztTutHhsEEAgjAQIbMOoWSwVAUk1KsTqlpE9VL9KBTwQQAABBBBAIJsAgS2PAwIIIIAAAtkE1qfu1qO7pys+PQkXBBAIMwEC2zBrGMtFQFLF2BjdOqKHmtSsjAcCCCCAAAII/FeAwJZHAQEEEEAAgf8KrDy2Q4/tma6j6ccwQQCBMBQgsA3DprFkBCTFliqhW0f2VMs6VfFAAAEEEEAAAUkEtjwGCCCAAAIISPozease3TNdxzNP4IEAAmEqQGAbpo1j2QhIKhFdTLeP7qW29arjgQACCCCAgPUCBLbWPwIAIIAAAggsS96sR3Z/qQxlgoEAAmEsQGAbxs1j6QiY3URR0u2jeqljXE08EEAAAQQQsFqAwNbq9lM8AggggMCS5E2usJYLAQTCX4DANvx7SAUIGIFbR/ZQl0a1wUAAAQQQQMBaAQJba1tP4QgggAACi5M2uo5B4EIAgcgQILCNjD5SBQJG4JYRPdS1MaEtTwMCCCCAgJ0CBLZ29p2qEUAAAesFfkva6HrBGBcCCESOAIFt5PSSShAwAjcP765uTeqAgQACCCCAgHUCBLbWtZyCEUAAAQTYWcszgEBkChDYRmZfqcpuAXba2t1/qkcAAQRsFSCwtbXz1I0AAghYKrAkaZMe2cOZtZa2n7IjXIDANsIbTHnWCtw6sqe6NKplbf0UjgACCCBgnwCBrX09p2IEEEDAWoHfk7fowd3TrK2fwhGIdAEC20jvMPXZLHDH6F7qGFfTZgJqRwABBBCwSIDA1qJmUyoCCCBgs8DylG2usDY9M8NmBmpHIKIFCGwjur0UZ7lAVFSU7hrTW+3qV7dcgvIRQAABBGwQILC1ocvUiAACCFgusOrYDj2wa5pSM9Msl6B8BCJbgMA2svtLdQgUjy6mu8f0Vqu61cBAAAEEEEAgogUIbCO6vRSHAAIIILAhdY/u3/W5jmYcAwMBBCJcgMA2whtMeQhIKlOqhGunbdOalfFAAAEEEEAgYgUIbCO2tRSGAAIIILDt+AFXWHso/SgYCCBggQCBrQVNpkQEJFUoU0oTTu+j+lUr4IEAAggggEBEChDYRmRbKQoBBBBAYN+JRN236zPtSosHAwEELBEgsLWk0ZSJgKTqFWJdoW2NCrF4IIAAAgggEHECBLYR11IKQgABBBBITE/R/bs/16bUvWAggIBFAgS2FjWbUhGQVK9Ked1zRl/XjlsuBBBAAAEEIkmAwDaSukktCCCAAAI6kZmu+3Z/ppUpO9BAAAHLBAhsLWs45SIgqXntKq6dtiWLR+OBAAIIIIBAxAgQ2EZMKykEAQQQQMAIPLznSy1N2gQGAghYKEBga2HTKRkBSR0a1NCdY3pjgQACCCCAQMQIENhGTCspBAEEEEDg1S2f6puMf4BAAAFLBQhsLW08ZSMgqXfzerpuaFcsEEAAAQQQiAgBAtuIaCNFIIAAAgho+tPSgo/08MXna2nZDEAQQMBCAQJbC5tOyQhkExjSrpEuHtABEwQQQAABBMJegMA27FtIAQgggAAC+uFd6avnT0K8NP48zakSBQwCCFgmQGBrWcMpFwE3AmO7tdBZPVphgwACCCCAQFgLENiGdftYPAIIIICAlsyU/v1gHoip487Rv2vxAhKeEARsEiCwtanb1IqAZ4GL+rfX0PaNIUIAAQQQQCBsBQhsw7Z1LBwBBBBAQGsWSa9d5xFizqhxeimuJFAIIGCJAIGtJY2mTAS8ELhxWDf1aFrXizu5BQEEEEAAAecJENg6ryesCAEEEEDAG4Gd66UpF0onjud796KhYzSxWaw3I3IPAgiEuQCBbZg3kOUj4EeBqKgo3Te2j1rWqebHURkKAQQQQACB4AgQ2AbHmVkQQAABBPwpkHRYevI86fBer0Zd0X+4JrSr6NW93IQAAuErQGAbvr1j5QgEQqBibIweOLOfalYsG4jhGRMBBBBAAIGACRDYBoyWgRFAAAEEAibw1Hhpx1qfht/SY5Bu6FrDp89wMwIIhJcAgW149YvVIhAMgYbVK+mBM/uqVIniwZiOORBAAAEEEPCLAIGtXxgZBAEEEEAgaAKvXCOt+61Q0+3p0EeX961fqM/yIQQQcL4Aga3ze8QKEQiFQOdGtXTbyJ6hmJo5EUAAAQQQKJQAgW2h2PgQAggggEBIBGa/In37RpGmPtyis64a2FJJ0RlFGocPI4CA8wQIbJ3XE1aEgFMEhrRrrIsHtHfKclgHAggggAAC+QoQ2PKAIIAAAgiEh8CvX0ifPOqXtaY0aKk7h3TSlphMv4zHIAgg4AwBAltn9IFVIOBUgfG922hU52ZOXR7rQgABBBBA4KQAgS0PAwIIIICA8wXW/iq9eq1f15lWvb6eGN5Xi8sR2voVlsEQCKEAgW0I8ZkagTARuHFYd/VoWidMVssyEUAAAQRsFSCwtbXz1I0AAgiEi8D+bdLkc6W0VL+vOKN8Zb024jTNqur3oRkQAQRCIEBgGwJ0pkQgzASKRxfTg+P6q3GNSmG2cpaLAAIIIGCTAIGtTd2mVgQQQCDcBNLTpKfPl3ZtCNzKo0vokzPG6sNa0YGbg5ERQCAoAgS2QWFmEgTCXqBWpbJ66KwBKhdTMuxroQAEEEAAgcgUILCNzL5SFQIIIBAZAm/fJv09Lyi1fDfyTL3QsFRQ5mISBBAIjACBbWBcGRWBSBToGFdTd4zuFYmlURMCCCCAQAQIENhGQBMpAQEEEIhIga9fkL5/J6il/TbkdD3WvExQ52QyBBDwnwCBrf8sGQkBGwSGdWiiC/u1s6FUakQAAQQQCDMBAtswaxjLRQABBKwQ+G269PHDISl1Zb/hurt9xZDMzaQIIFA0AQLbovnxaQRsFLjklA4a3LaRjaVTMwIIIICAgwUIbB3cHJaGAAII2Ciw7bd5avDxbSEtfWv3gbq+W82QroHJEUDAdwECW9/N+AQCCEj3ju2r1nWrQYEAAggggIBjBAhsHdMKFoIAAgggYAS6X/+IOlSK1sT46aocfSJkKHvb99Zl/RqEbH4mRgAB3wUIbH034xMIICBVLVdGj5wzQBXLxMCBAAIIIICAIwQIbB3RBhaBAAIIIGAErnz2Pb0+a6ELY1CrhpqY8q26lk4OGU5C8066ZlBLJUZnhmwNTIwAAt4LENh6b8WdCCCQU6BDgxq6c0xvWBBAAAEEEHCEAIGtI9rAIhBAAAEEXv5qnq594cMcEHE1qmpS83Sdc2B+yIBS6rXQhNM6a2MMoW3ImsDECHgpQGDrJRS3IYCAW4FRnZtpfO826CCAAAIIIBByAQLbkLeABSCAAAIILFq9Ub1vetwjxGN962vCwZkhgzpRra6eHD5Ai8pnhGwNTIwAAgULENgWbMQdCCCQv8A1Q7qob4v6MCGAAAIIIBBSAQLbkPIzOQIIIIBA0rFUtb/yAW3avS9fjEu6NtGk1O9U7URiSNAyy1XSGyNP01dVo0IyP5MigEDBAgS2BRtxBwII5C9QPLqYHj3nFDWoWgEqBBBAAAEEQiZAYBsyeiZGAAEEEDACpz/4gmYs+tMrjAEtG2hihc3qkbjCq/v9flOxaH16+jh9UCfa70MzIAIIFF2AwLbohoyAAAJS4xqVXKEtFwIIIIAAAqESILANlTzzIoAAAgjonne+0ONTv/ZJol61yprUMkrjD/zg0+f8efPcUeP0fFxJfw7JWAgg4AcBAls/IDIEAgi4BAa1aajLBnZEAwEEEEAAgZAIENiGhJ1JEUAAAQQ+XbhU5zz2SqEhHu4Tp/sOTS/054v6wcWDx+jRFrFFHYbPI4CAHwUIbP2IyVAIIOAKbE1wy4UAAggggECwBQhsgy3OfAgggAACWrd9jwbc9oT2xCcUSeNfXRtrUto81TweX6RxCvvh1f2G6c72lQr7cT6HAAJ+FiCw9TMowyGAgB475xQ1qsH/1vMoIIAAAggEV4DANrjezIYAAgggIGnwXU/p+z9W+8XCvMl5YqWt6p3wt1/G83WQbd0H6rpuNX39GPcjgEAABAhsA4DKkAhYLtCwekU9fu5AyxUoHwEEEEAg2AIEtsEWZz4EEEDAcoGbXpmq576c61eF2lUqamKraF14MDTn2u5r10uX9o/za00MhgACvgsQ2PpuxicQQKBggcFtG+mSUzoUfCN3IIAAAggg4CcBAls/QTIMAggggEDBAm/O/lGXT3m34BsLeccDfeL0YIjOtU1s1lHXndpK8dGZhVw9H0MAgaIKENgWVZDPI4CAJ4GrB3dWv5YNAEIAAQQQQCAoAgS2QWFmEgQQQACBX1dv0mkTnlFickpAMc7v3FiTTsxXnbRDAZ3H3eDH6rXQPad10fqYjKDPzYQIICAR2PIUIIBAoARKlSiuiecNVK2KZQM1BeMigAACCCBwUoDAlocBAQQQQCDgAukZGRp4+2T9uGJ9wOcyE/RqWk8Tq+1Qv8N/BmW+7JOcqFpXTw3vr18qsNM26PhMaL0Aga31jwAACARUoG296ppwRp+AzsHgCCCAAAIIGAECW54DBBBAAIGAC9zzzhd6fOrXAZ8n+wQ1KpXXxDaldPFB/56X600RmbEV9Nbo4ZpRNcqb27kHAQT8JEBg6ydIhkEAAY8CZ3ZvqXHdWyKEAAIIIIBAQAUIbAPKy+AIIIAAArOXrtDwe6aEDOLe3nF6JH568OcvFq1pp4/Tu3Wigz83MyJgqQCBraWNp2wEgixgdtma3bZcCCCAAAIIBEqAwDZQsoyLAAIIIKAjKcdcRyEsW781pBrndWqkiRk/q8HxfUFfx/cjztRzjUoFfV4mRMBGAQJbG7tOzQgEX6B2pXJ6YvwgFY8uFvzJmREBBBBAwAoBAlsr2kyRCCCAQGgEbn71Yz37xXehmTzXrN0a19GkGrt1yuE/gr6epaeO1sMteUlJ0OGZ0DoBAlvrWk7BCIRM4PiRA5p2zxUhm5+JEUAAAQQiW4DANrL7S3UIIIBAyAQ+/2mZznrk5ZDN727iqhXKamLb0rrsUPDPtV3T9zTd0aGyozxYDAKRJkBgG2kdpR4EnCdQMipdK9eu0YYde/TxPVdpeLd2zlskK0IAAQQQCHsBAtuwbyEFIIAAAs4T2HMoQQPvmKw1/+x23uIk3dUzThMTgn+u7T9dT9G1PWo50oRFIRAJAgS2kdBFakDAwQKpifp47o8nFzioY0t9ft+1qli2jIMXzdIQQAABBMJRgMA2HLvGmhFAAAGHC1zx7Ht6Y9ZCR6/y7I4NNTFjkRql7Q3qOve37alLBjQM6pxMhoAtAgS2tnSaOhEIrkDxqExt27ZJP/29Ns/Ed587Qo9fcmZwF8RsCCCAAAIRL0BgG/EtpkAEEEAguALvz12kfz35ZnAnLeRsnRvW0aTae3Vq/LJCjlC4jx1p2kHXn9pGB4tnFG4APoUAAm4FCGx5MBBAwN8CJdKPafqCn10vUnV3lSpR3HU0wum9Ovl7asZDAAEEELBYgMDW4uZTOgIIIOBvgc2797uOQti296C/hw7YeJXKxWpi+1hdeSi4L0c7VreZ7h/aVWvKZAasNgZGwDYBAlvbOk69CARW4PC+nZqz5M8CJ+nbpplmPnwDRyMUKMUNCCCAAALeChDYeivFfQgggAACBQqcP+kNfTTv1wLvc+INt/dsoMkJM4K6tPQqtfX08FP0U0VC26DCM1nEChDYRmxrKQyBoAqUVJoWLPld/+w74PW8t44bqqeuOMfr+7kRAQQQQACB/AQIbHk+EEAAAQT8IvDKV/N1zQsf+GWsUA1yZodGmhj1m5qm7graEjLLlNfbo0doerWooM3JRAhEqgCBbaR2lroQCJ7A8SMH9MXC33yeMCoqSl88cC1HI/gsxwcQQAABBNwJENjyXCCAAAIIFFlgxZYdrqMQDiQcLfJYoR6gQ1xtTay1T6clBPFcW/N/8k4/S+/ULR7q8pkfgbAWILAN6/axeARCKlAyKkPLV63U35v/KfQ6urdopDmP38LRCIUW5IMIIIAAAlkCBLY8CwgggAACRRY448EXNX3RH0UexykDlCsdo0mdy+uaIJ9rO2/EWE1pFOMUBtaBQNgJENiGXctYMALOEDiWoI+//8kva7lp7BBNuepcv4zFIAgggAAC9goQ2NrbeypHAAEE/CLw5uwfdfmUd/0yltMGuaVHQz2d+GVQl7Vs0Gg91KpsUOdkMgQiRYDANlI6SR0IBEegRJS0ZetG/bxirV8n/PLB6zgawa+iDIYAAgjYJ0Bga1/PqRgBBBDwm8De+ET1vWWiNuzc67cxnTbQ6e0aamL0ErVI3Rm0pa3tM1S3d6wStPmYCIFIESCwjZROUgcCgRcocSJZn8//WSmpx/0+WYfG9TX/yTs4GsHvsgyIAAII2CNAYGtPr6kUAQQQ8LvAra99omemfev3cZ02YNsGNTWxziGNOLwkaEvb3mWArulZO2jzMRECkSBAYBsJXaQGBAIskJmp+P079e2S5QGdiKMRAsrL4AgggEDECxDYRnyLKRABBBAIjMD85WtdLxqz5SpTqqQmda2s6w/NCVrJB9r00MWnNArafEyEQLgLENiGewdZPwKBFSil4/p+8VLt3B8f2In+OzpHIwSFmUkQQACBiBQgsI3ItlIUAgggEHiBYfdM0ZylKwI/kcNmuLF7nJ49Mj1oqzrSpL1uGtxW+4pnBG1OJkIgXAUIbMO1c6wbgcALHEvYr+k/LQ78RNlm6Nikvn559h6VLlkiqPMyGQIIIIBA+AsQ2IZ/D6kAAQQQCLrASzPn6boXPwz6vE6ZcGSbOE0q+btaH9selCWl1m2iB4Z216oymUGZj0kQCFcBAttw7RzrRiBwAqWUrmUrV2jV1h2BmySfkR+8YIweuGBMSOZmUgQQQACB8BUgsA3f3rFyBBBAICQC/+w7qL63TJL53earVb0amljvsEYfDs5unfRKtTRl5EAtrEhoa/NzR+35CxDY8oQggEB2gczkw/pk3s8hRYmNKaVfnp2g9o3qhXQdTI4AAgggEF4CBLbh1S9WiwACCIRcwOysNTtsuaRSJYprUrdquil+dlA4MkuX03ujR2pa9aigzMckCISbAIFtuHWM9SIQGIESxTK1ceM6/bp6Y2Am8HHU8QN76KO7rvDxU9yOAAIIIGCzAIGtzd2ndgQQQMBHAXNmrTm7liunwHXd4vTC0eCdazvjjLP1Zt3itAEBBHIJENjySCCAQPETyZr63QKlZzjr7PdP771aZ/XrSoMQQAABBBDwSoDA1ismbkIAAQQQMAID75is+cvXguFGYFjrBpoUs1ztUrYFxWfBsLF6uklMUOZiEgTCRYDANlw6xToR8L+A+dmT/Xv+0ffL/vb/4H4YsWvzhvp5yt0qWZxvuPqBkyEQQACBiBcgsI34FlMgAggg4B+BZ6Z9q1tf+8Q/g0XoKM3rVNPEBkd1xuFfg1Lh74NG6cFW5YIyF5MgEA4CBLbh0CXWiID/BUplHtecRYu1Nz7B/4P7ccRHLxqre8aP9OOIDIUAAgggEKkCBLaR2lnqQgABBPwosGHnXvW9ZaL2xif6cdTIHKp4dDFN7F5dtx2eE5QC1/cZols7Vg3KXEyCgNMFCGyd3iHWh4D/BZLj92nmL0v8P3AARqwQW1o/T5mgNnF1AjA6QyKAAAIIRJIAgW0kdZNaEEAAgQAJXD7lXb05+8cAjR6Zw17dLU4vB+lc2x2dB+jqXrUjE5KqEPBBgMDWByxuRSDMBWKUrt/+Wq6123eHVSUXDu6l926/LKzWzGIRQAABBIIvQGAbfHNmRAABBMJKYOavyzXmgefDas1OWeyQVvU1qfRKdUzZHPAlHWzTXRed0jjg8zABAk4WILB1cndYGwL+E8hIPqxP5/3svwGDPNK0+6/V2D6dgzwr0yGAAAIIhJMAgW04dYu1IoAAAiEQGHTHk5q3fE0IZo6MKZvUrKqJDZM0LiHw59oebdxWNw1up70lMiMDjyoQ8FGAwNZHMG5HIMwEShbL1NoNa7VkzaYwW3nO5fZo2dj1ArLoYsXCug4WjwACCCAQOAEC28DZMjICCCAQ9gKvz1qoK599L+zrCHUBUVFRmtizpu48PDvgS0mt00QPD+2hv2MzAj4XEyDgNAECW6d1hPUg4D+B6LQkffTtfP8NGOKRJl4yTnedOzzEq2B6BBBAAAGnChDYOrUzrAsBBBAIsUBCUop63vio1vwTXmfDhZgt3+mv6BKnV5OnKyrAi0yvVFPPjRyk+RXZaRtgaoZ3mACBrcMawnIQ8INAdJS0Z+dW/fDHSj+M5pwhKpeL1S/PTlCLerWcsyhWggACCCDgGAECW8e0goUggAACzhJ46IMZevD//+Lyr8CglvU0qcxqdUkJ7I9zZsbE6r3RozStBj9u6d8OMpqTBQhsndwd1oaA7wKlMo/rq59+0aHEJN8/HAafuHhoH7196yVhsFKWiAACCCAQbAEC22CLMx8CCCAQBgLrduxRzxsfU/yRyPw/SKFuQVz1yprUJFXnHP4l4EuZefrZeqNe8YDPwwQIOEGAwNYJXWANCPhHIOnQHn21aJl/BnPwKDMfvkGjenRw8ApZGgIIIIBAKAQIbEOhzpwIIICAwwWufv59vfr1AoevMvyX91jPWpqQEPhzbRcOO0NPNSkd/mBUgEABAgS2PCIIhL9ATNQJ/fLHcm3YuSf8i/GigiGdW+vbibd6cSe3IIAAAgjYJEBga1O3qRUBBBDwQmDBX2t1yu2TvbiTW/whcGnnOL2WMkPRCux5s38OHKn7W5f3x5IZAwHHChDYOrY1LAwBrwTSkw7ps/mLvLo3km768K4r9H8De0RSSdSCAAIIIFBEAQLbIgLycQQQQCDSBE5/4AXN+PXPSCvL0fUMaF5Pk8qtVffkDQFd54ZeQ3RL56oBnYPBEQilAIFtKPWZG4HCC8QUy9TKdWu0bN3mwg8Sxp/s0bKxfn3unjCugKUjgAACCPhbgMDW36KMhwACCISxwMcLlui8x18N4wrCd+n1qlbSpKbHNT4hsOfa7uzcX1f1qhO+UKwcgXwECGx5PBAIP4Ho40f00XcLw2/hfl7xy9dfoKtHneLnURkOAQQQQCBcBQhsw7VzrBsBBBDws0BmZqbrRWOL19q5u8XPnIUe7uGetXVfwqxCf96bDx5s1U2XDGyijChv7uYeBMJHgMA2fHrFShEoERWl7ds3acHy1WBIat2gjha/cK9iY0rhgQACCCCAgAhseQgQQAABBFwCU6Z9p1te+xiN/8fefYZXVa3tHr/TSaihhiaiCAIC0gUpFpBeFKwbbKB0sYEoUpUiiqIoqCiCBUUBQaT33hFEpDeRIiIQek3OFfbZ7tctkqyVteaaY45/vpwPzjnGff+e9V7nep83rLhA4JFyhTTi3BRFJV8MWppT15XSM7VK60BMcL87N2gFOBiBKwiwsOVjgYAZAtFJ5/TtvMU6ceaMGYEdSjmwVXO9cH99h27jGgQQQAABNwuwsHXzdMiGAAIIOCRw4EiiqnR+VXt++8OhG7kmNYHqRQvotSxbVeX01tQe9fu/n893nV6pU0XrMrG09RuRF10lwMLWVeMgDAJXFDjxx35NWbYWnSsIFMyVXSuG9lDe7FnxQQABBBCwXICFreUfAOojgAACKQIvfPSNBn09DQyXCeTLnlUDiyWrZeLCoCVLis+tofVraXb2oF3BwQg4JsDC1jFqLkLAZ4HY8Euat3K1dh/83ed3bXrhpQcbqN9jzWyqTFcEEEAAgSsIsLDlY4EAAghYLrB2257L3117/mLw/vm95cTprt+rSn71TpyS7nP+8YCYOH3WuLG+TggP3h2cjIADAixsHUDmCgT8ELh48g+Nm7/MjzfteyVrxtjLv2VbrECCfeVpjAACCCDwpwALWz4MCCCAgOUCbYaM1odT+evMbv8YtChbSCPOT1OG5PNBi/p903v1QcGooJ3PwQgEW4CFbbCFOR8B3wRiI5K1buNG/bB9t28vWv50xyZ3amiHf1muQH0EEEDAbgEWtnbPn/YIIGC5wJptu1WhQ1/LFcypX7VIfg2K36lbT20KWuhFdZtq0A1xQTufgxEIpgAL22DqcjYCvgmEnz+hMTP5Pwj7pvbvp8PCwrTinZdVsVhhf17nHQQQQAABDwiwsPXAEKmAAAII+CvAb9f6Kxe69/LEZ9aAYmF67Hjwvtd23R0N1aNkltCV5GYE/BRgYesnHK8hEECB6Ahp964dWvhj8P6PiwGM69qjHql9q0Z1aeXafARDAAEEEAiuAAvb4PpyOgIIIOBaAX671rWjSVOwl2/Jr1eOB+97bbdXqa1nKuRKUxYeQsAtAixs3TIJctgqEJN8Vl/NnK9zF/he/EB8Bma/9rzuLFsiEEdxBgIIIICAYQIsbA0bGHERQACBQAnw27WBkgzdOQ/eXEgfXZqpuEtnghJif7nqanNrjnRdjgAAIABJREFUwaCczaEIBEOAhW0wVDkTgdQFwsKkY7/v07TlP6T+ME+kWeDuW8tpQq+OaX6eBxFAAAEEvCPAwtY7s6QJAgggkGYBfrs2zVSuf7Dydfk0KPsu1TgdnH96eqRERT1xZ1GdV7LrLQiIAAtbPgMIOC8QG3ZBs5av1K+/H3X+cgtunNrvGdWrWMqCplREAAEEEPi/Aixs+TwggAACFgrw27XeGnrOrJk0oHiEWh8Pzh93OV24pJ6/62btjWZp661PjvfasLD13kxp5G6B88cPa8LC5e4OaXi65tUr6Jse7Q1vQXwEEEAAAV8FWNj6KsbzCCCAgOEC/Hat4QO8SvwXK+VX/5PB+V7b8wnXqn+9W7UmE0tb736CzG/Gwtb8GdLADIHY8CSt3rBBG3btNSOw4Snnv/GCapYuZngL4iOAAAII+CLAwtYXLZ5FAAEEPCDAb9d6YIhXqXBfmWv0cfJcZbp4MuBFk7Ll1nsNamtmdpa2AcflwIAIsLANCCOHIHBVgbCzx/Xl7IUoOSjwcK2qGt21tYM3chUCCCCAQKgFWNiGegLcjwACCDgowG/XOogdwqvKX5ugN3Lt1W2nNgY+RVQGfdG0qb5KCA/82ZyIQDoFWNimE5DXEbiKQIbIMG3bsUVLNmzFKQQCq97tqQpFrw3BzVyJAAIIIBAKARa2oVDnTgQQQCBEAvx2bYjgQ3BtfKaMGnBTpNoE6XttpzZuruGFokPQjCsR+GcBFrZ8OhAIjkB00hl9Nm2ukpP5FxbBEU791HaNbtewTi1Tf5AnEEAAAQQ8IcDC1hNjpAQCCCCQugC/XZu6kRef6FqpgF47+X1Qqi2p01QDi8YF5WwORcAfARa2/qjxDgL/LBAZEa7f9+/RjFXrYQqxQExUpNYO660ShfKFOAnXI4AAAgg4IcDC1gll7kAAAQRcIMBv17pgCCGK0Kz0Nfo4bJ6yXjgR8AQ/3tZA3UtlDfi5HIiAPwIsbP1R4x0EriwQG3ZBUxYu06HE4xC5ROC55nX0xpP3uyQNMRBAAAEEginAwjaYupyNAAIIuESA3651ySBCGOPmaxI0OGGf7ji5IeApdlSppacr5A74uRyIgK8CLGx9FeN5BK4scC7xkL5dtBIelwnEZ4rTD+/3UaHcOVyWjDgIIIAAAoEWYGEbaFHOQwABBFwo0O6dT/X+9/NdmIxITgpkiYvVgNIZ1P74vIBfe6BsdT1ZrWDAz+VABHwRYGHrixbPIvB3gdiIJC3/YZ02/bIfHpcK9GzRWH0eburSdMRCAAEEEAiUAAvbQElyDgIIIOBSge37D+nmtr106uw5lyYkltMCz1bMr8GnpgT82qPFK+jJO4rpbDh/lCbguByYJgEWtmli4iEErixw7ri+mrUQHZcLFMgZr7XDeytX1swuT0o8BBBAAIH0CLCwTY8e7yKAAAIGCPT6dKL6fv6dAUmJ6KRA05uu0cioRYo/dzSg154uXEJda5fVnhiWtgGF5bA0CbCwTRMTDyHwF4HYSGnzti1atnEbMoYIDGzVXC/cX9+QtMREAAEEEPBHgIWtP2q8gwACCBgicPz0GZVp00u7fztsSGJiOilQqmAeDc57QLVP/hjQay/kuVb969+q1ZlY2gYUlsNSFWBhmyoRDyDwF4HoS2f06bQ5qBgmULRAHv0wvI/iYqINS05cBBBAAIG0CrCwTasUzyGAAAIGCrw7aY46vfeFgcmJ7JRAyv+yN7BsJnU6PjegVyZlzanhDe7SdP4uSkBdOezqAixs+YQgkDaB6IgwHdi3R7NWB/b/YJe223kqEAJDO/xLHZvcGYijOAMBBBBAwIUCLGxdOBQiIYAAAoESqNzpVa3csjNQx3GOhwU6VyigIae/D2zDqBh92aSpxuSNCOy5nIbAPwiwsOWjgUDqArE6r2/nL9axk6dTf5gnXCtQtsg1Wjust2vzEQwBBBBAIH0CLGzT58fbCCCAgGsFvl6wSvf3G+7afARzn0CjkgU1Mmqxcp4P7PfaTm10r4ZfG+W+wiTynAALW8+NlEIBFjiTeEiTFq0M8KkcFyqBMS+20YO3Vw7V9dyLAAIIIBBEARa2QcTlaAQQQCCUAg17DNGUFfxTx1DOwMS7SxTIpTfz/a46J9cFNP7SOk00oGjGgJ7JYQj8rwALWz4TCFxZIC4iWQtWrdKO/Ycg8pBAo1tu1nd9n/JQI6oggAACCPxHgIUtnwUEEEDAgwLz1m3WHV0HebAZlZwQiImK1MByWfX0icD+IZoNNevrpdLZnKjAHZYKsLC1dPDUvqpA8pljGjtnMUoeFVg6pLuqlLjeo+2ohQACCNgrwMLW3tnTHAEEPCzw+OCR+mQG/8uZh0fsSLWO5Qto6JnAfq/tzltqqXPF3I7k5xL7BFjY2jdzGv+zQGyk9NOmn7WK77L39MekU9Naeqf9Q57uSDkEEEDARgEWtjZOnc4IIOBpgY179unmtr118dIlT/eknDMC9YoX0KjY5cp99nDALjxYppqeqHFNwM7jIAT+I8DCls8CAv8WiLx4Sp9PnweHBQI5s2bWjx/0Ud7s/AsWC8ZNRQQQsEiAha1Fw6YqAgjYIdDt43F6bexUO8rS0hGBYnlz6q1rjqjeibUBu+/YjeXV9o4bdSoiOWBnchACLGz5DNguEBMZrl9/2ak5a3+yncKq/oPb3K9nm9WxqjNlEUAAAa8LsLD1+oTphwACVgkcOnZcN7ftpQNHEq3qTdngC0RGhGtg+Xg9dzJw32t7ulAJvXhXWe3MwNI2+BO04wYWtnbMmZZXFogNO6+xMxfo9LlzEFkmUKHotVr1bk/LWlMXAQQQ8LYAC1tvz5d2CCBgmcDgcTP0/IdjLWtNXScF2pUvoGEB/F7bC7mv0cD61bUyM0tbJ+fo1btY2Hp1svRKTeDU0YOavGR1ao/x3z0sML5nB91TrbyHG1INAQQQsEuAha1d86YtAgh4XCDlt2vX79zr8ZbUC7XAXTfm1+i4VUo4eyggUZKyZNcHDetqao6AHMchFguwsLV4+JZWzxiRpNnLV2rPb4H7nnFLKY2v3bx6BX3To73xPSiAAAIIIPBvARa2fBIQQAABjwhMWLxGzfq+55E21HC7QJGE7Hqr0HE1PBGg3+iKjNbYJnfr83wRbq9OPhcLsLB18XCIFnCBpNNH9fXcJQE/lwPNFVgzrJfKFSlkbgGSI4AAAgj8KcDClg8DAggg4BGBFgM/1Bdzl3ukDTVMEAgLC9OAitn1QgC/13ZGo+Z699poE+qT0YUCLGxdOBQiBVwgLlJau2GD1u3YE/CzOdBsgefvravXn7jP7BKkRwABBBC4LMDClg8CAggg4AGB3b8dVonWL+vMufMeaEMF0wSeLJtfH5ybErDYy+9qon7FMgbsPA6yR4CFrT2ztrVp1IVT+mzGPFvr0zsVgfw54/XjB32VPTP/fygfFgQQQMB0ARa2pk+Q/AgggICkN8fP0HMf8MfG+DCETuDOYvk0OtNa5T9zMCAhNtasr26lswXkLA6xR4CFrT2ztq1phsgw7d69Q/PX/Wxbdfr6KPBuxxbq0PgOH9/icQQQQAABtwmwsHXbRMiDAAII+CFQ7ZkBWrJxmx9v8goCgRMonDu7hhQ+rsYB+l7bXbfcqacq5glcQE7yvAALW8+P2MqCGZLP6YsZc3Xh4iUr+1PaN4FbS96gxW+96NtLPI0AAggg4DoBFrauGwmBEEAAAd8E5q/frNu7DPLtJZ5GIIgC/Srm0Eun5gTkht/KVFXrGtcG5CwO8b4AC1vvz9imhhHh4Tr2+z5NWbbGptp0DYDA1H7PqF7FUgE4iSMQQAABBEIlwMI2VPLciwACCARI4KlhYzR04uwAncYxCARGoFXZAvro3PcBOSyxWDm1v7O4jkckB+Q8DvGuAAtb787WtmYZwy9p6uJlOnDkmG3V6RsAgbYNb9fwp1oG4CSOQAABBBAIlQAL21DJcy8CCCAQAIHjp89c/mNj+w4fDcBpHIFAYAVuuyGfPs26TgVP70/3wWeuuVEv1Smv7RlY2qYb08MHsLD18HAtqnbx5BGNm7/UosZUDbRAvhzZtHlkf2WOzRDoozkPAQQQQMAhARa2DkFzDQIIIBAMgVEzl+ixNz4OxtGciUBABArmyKZ3ip5R08QV6T7vYq4CGlS/ppZlYWmbbkyPHsDC1qODtaRWxshkrVi3Xj/t/tWSxtQMpsDn3Z7Uv+64JZhXcDYCCCCAQBAFWNgGEZejEUAAgWALNO75jiYvXxfsazgfgXQL9K2YUz1Opf+rO5IzxWtEo7qanDMs3Zk4wHsCLGy9N1NbGkVeOKnPZ8y3pS49HRC4r2ZFje3ezoGbuAIBBBBAIBgCLGyDocqZCCCAgAMCP+76VWXa9HTgJq5AIDACj95cQJ+cD8D32kZE6psmzfRp/ojABOMUzwiwsPXMKK0pEhsZpq07tmjJhq3WdKaoMwIZoqO0+eP+KpQnhzMXcgsCCCCAQEAFWNgGlJPDEEAAAecEen82SX0+m+TchdyEQAAEqhfJp8+ybVCh03vTfdrMhs00tHBMus/hAO8IsLD1zixtaJIh+axGTUn/vzywwYqO/gm80/4hdWpay7+XeQsBBBBAIKQCLGxDys/lCCCAgP8Cpdv01IZdfM+d/4K8GSqBfNmz6J2iZ9Xs+Mp0R1hRu4levTFjus/hAG8IsLD1xhy93iI6IlyHD+7V1BU/eL0q/UIsUKtcCc0a+HyIU3A9AggggIA/Aixs/VHjHQQQQCDEAt8tW6cmvd4JcQquRyB9Ar0q5lLvU7PSd4ikn2vU0wtl4tN9DgeYL8DC1vwZer1BxvBLmrRgsQ4nnvB6Vfq5RGDtsN4qW+Qal6QhBgIIIIBAWgVY2KZViucQQAABFwk8+vrHGj1riYsSEQUB/wRalM6vzy5O8e/l//PWnkq3q2PlvOk+hwPMFmBha/b8vJ7+wsnDGj9/uddr0s9lAr1bNlGvlk1cloo4CCCAAAKpCbCwTU2I/44AAgi4TODIiVO64dFuSvl/+UHACwJVr8urz3Js1HWnfklXnUOlb1WrmoXSdQYvmy3Awtbs+Xk1faYoaeHqNdq694BXK9LLxQLlihTSmmG9XJyQaAgggAACVxJgYcvnAgEEEDBM4Iu5y9Vi4IeGpSYuAlcXyJMtk4YWv6h7E9P322fHi5ZV+ztLKDEyGXILBVjYWjh0l1eOOH9cX8xc6PKUxPO6wJxBXXTHzcW9XpN+CCCAgKcEWNh6apyUQQABGwRSlrUpS1t+EPCiwMsVcuuV0zPTVe1swWLqXreitmZIStc5vGyeAAtb82bm1cRxkWHauGWTVmza7tWK9DJIoPPdtTWk3YMGJSYqAggggAALWz4DCCCAgEECfB2CQcMiqt8CD5bKrzGX0ve9thdzFdAb9WpqSVZ+09bvQRj4IgtbA4fmwcgZks5p1NT0/0FFD9JQKUQChRNyafPIfoqOjAxRAq5FAAEEEPBVgIWtr2I8jwACCIRQgK9DCCE+VzsqULlwgj7PtUVFTu7y+97kjFk1onF9Tc4Z5vcZvGiWAAtbs+bltbQxkRE68OsuzVz9o9eq0ccDAt/0aK/m1St4oAkVEEAAATsEWNjaMWdaIoCARwT4OgSPDJIaaRLImSWj3i2RpPuPL0vT81d8KDxc45veq1H5I/w/gzeNEWBha8yoPBc0Lvyixs2er+Onz3quG4W8IdCyVlV92rW1N8rQAgEEELBAgIWtBUOmIgIIeEOAr0Pwxhxp4bvAi+Vzq/+Z9H2v7ewGzfT2dTG+X84bRgmwsDVqXJ4Jey7xkL5dtNIzfSjiTYFcWTNr++iByhIX682CtEIAAQQ8JsDC1mMDpQ4CCHhXgK9D8O5saZa6wH035dfYpPR9r+3KWo31SvFMqV/GE8YKsLA1dnRGBs8UKc1duVI79x8yMj+h7RMY37OD7qlW3r7iNEYAAQQMFGBha+DQiIwAAnYK8HUIds6d1v8VqFAoj77Is01FT+70m2VT9XrqenO83+/zorsFWNi6ez5eShd2NlFfzl7kpUp0sUCgbcPbNPyphy1oSkUEEEDAfAEWtubPkAYIIGCBAF+HYMGQqZgmgfiMcXq3VJgeOr4kTc9f6aFfKt6uDrfk9ft9XnSvAAtb987GK8kyRoZr3cYftWbbbq9UoodFAtfnzX35axH4QQABBBBwvwALW/fPiIQIIICA+DoEPgQI/FWga/k8eu3MDL9Zfi9dRY/XLOz3+7zoTgEWtu6ci1dSxVw6o9HT5nilDj0sFZg18HnVKlfC0vbURgABBMwRYGFrzqxIigACFgvwdQgWD5/q/yjQrGQ+jUueJinZL6UTN5RRx9qldCQiya/3ecl9Aixs3TcTLyTKEBWhX/Zs19y1G71Qhw6WC3S9r55ea32v5QrURwABBNwvwMLW/TMiIQIIWC7A1yFY/gGg/lUFbi6YW2Py7VTxE9v9kjpbsKh61qmoTbH+LX39upSXgibAwjZotNYenDH8gr6YMU9nz5231oDi3hIod0MhrXmvl7dK0QYBBBDwoAALWw8OlUoIIOAtAb4OwVvzpE3gBbLEZdB7pSPV4vhivw6/mCO/3mxwmxZlZWnrF6CLXmJh66JheCDK6SMH9d3S1R5oQgUE/iqwcmgPVSzG1wLxuUAAAQTcLMDC1s3TIRsCCCAgia9D4GOAQNoEniufR2/4+b22yXGZNbJxQ03MFZa2y3jKlQIsbF05FuNCZY5M1rTFy/Tr4SPGZScwAmkR6PfYPXrpwYZpeZRnEEAAAQRCJMDCNkTwXIsAAgikReDipSQVavG89v9xLC2P8wwC1gs0LZFf34ZPl5Iu+W4RFqYJTe/VJwUifX+XN1whwMLWFWMwO8SZY/pqjn+/rW92cdLbJHBbmRs17/WuNlWmKwIIIGCcAAtb40ZGYAQQsElg3vrNuqPLIJsq0xWBdAuUKpBLXxbYrZLHt/l11twG9+it6zL49S4vhVaAhW1o/U2+PVN0mFatX6/1O34xuQbZEUizwOaR/VWsQEKan+dBBBBAAAFnBVjYOuvNbQgggIBPAn0//069Pp3o0zs8jAACUsYMMRpWNkYPJy70i2N1rcbqUzyTX+/yUugEWNiGzt7km2OSzmj01DkmVyA7Aj4LDO3wL3VscqfP7/ECAggggIAzAixsnXHmFgQQQMAvgbu6DdastRv9epeXEEBA6lw2j4acm+EXxeZqddWlbHa/3uWl0AiwsA2Nu6m3xkVFaPvOrVq4fpOpFciNgN8CTaqW1cTenfx+nxcRQAABBIIrwMI2uL6cjgACCPgtcOjYceW572m/3+dFBBD4t0Cj4vn0XeQs6dIFn0n2VrhN7avk8/k9XgiNAAvb0LibeGuczmvUlFlKSk42MT6ZEUi3QFxMtHZ8+poS4rOm+ywOQAABBBAIvAAL28CbciICCCAQEIHxi9ao+SvvBeQsDkHAdoES+XLoq0L7VCpxs88Uh0tV0WO3Ffb5PV5wXoCFrfPmpt0YER6uxN/36ftla0yLTl4EAi7wadfWalmrasDP5UAEEEAAgfQLsLBNvyEnIIAAAkEReHr4l3r721lBOZtDEbBRIEN0lIaVi9Vjx33/XtsTRcroqVo36XAUv43n5s8OC1s3Tyf02TJHJOm7hUv029HE0IchAQIuEHi8bnV9/OxjLkhCBAQQQACB/xVgYctnAgEEEHCpQInW3bXplwMuTUcsBMwV6Fg2j4b68b225woUUa86lbUxjqWtW6fPwtatkwl9rqRTR/T1vKWhD0ICBFwkULRAgraM7O+iRERBAAEEEPiPAAtbPgsIIICACwU27z2g4q26uzAZkRDwhkD9G/NpSswc6cI5nwpdyp5PbzW4XQuysbT1Cc6hh1nYOgRt0DWZo8O0eM0abdqz36DUREXAOYFV7/ZUhaLXOnchNyGAAAIIpEmAhW2amHgIAQQQcFZgxNSFenLIKGcv5TYELBMolpBdXxU+oJsTffsL8cmxmTWqcUNNyB1mmZj767Kwdf+MnEwYdfGUPps+z8kruQsB4wTeavugnr6ntnG5CYwAAgh4XYCFrdcnTD8EEDBSoPkrwzR+0WojsxMaAZMEIiPC9X6lLGqVON/n2JPuvk8fFYj0+T1eCJ4AC9vg2Zp0csaocG3aullLN241KTZZEQiJQLPqFTSuR/uQ3M2lCCCAAAL/LMDClk8HAggg4EKBzE3a6+SZsy5MRiQEvCnQ7uY8GnZ+hs/l5te7R4OLZPD5PV4IjgAL2+C4mnRqnM5r5PczTYpMVgRCKpAnPosOjh0S0gxcjgACCCDwdwEWtnwqEEAAAZcJLP5pm6o/O8BlqYiDgPcF6hTLq+mx86XzZ3wqu+bORupdIrNP7/BwcARY2AbH1YRTYyIj9Nv+3Zq+cr0JccmIgKsEFgx+QTVKFXNVJsIggAACtguwsLX9E0B/BBBwnUCPUd/q1TGTXZeLQAjYIFAkd7zGFjmkcsc2+lR3y6119Hy5HD69w8OBF2BhG3hTE07MHJmkcXMW6OiJUybEJSMCrhPo3bKJerVs4rpcBEIAAQRsFmBha/P06Y4AAq4UqNTpFa3assuV2QiFgA0CYWFher9yVj153Lfvtf21/G1qVzWfDUSu7cjC1rWjCVqwCycPa/z85UE7n4MRsEGgVrkSmjXweRuq0hEBBBAwRoCFrTGjIigCCNggkHjqjLLd3cGGqnREwPUCT5ZO0AcXp/uU84+bKuvR26/36R0eDpwAC9vAWbr9pCzR4Zq3YqW27Tvo9qjkQ8D1Ahmio3Ri0nCl/CFOfhBAAAEE3CHAwtYdcyAFAgggcFlg2qoNqt/9LTQQQMAlAnfekKBZmRcp7Gza/6n1yetL6+lapfRbdLJLWtgTg4WtHbOOOn9Cn81cYEdZWiLgkMCMAc/prvIlHbqNaxBAAAEEUhNgYZuaEP8dAQQQcFDg5VET1G/M9w7eyFUIIJCaQOFc8fq6yGFVSNyQ2qN//vdz+YuoT53K2pCRpW2a0QLwIAvbACC6+IhMURFav+knrdq8w8UpiYaAmQIv3F9fA1s1NzM8qRFAAAEPCrCw9eBQqYQAAuYK3NFlkOat32xuAZIj4GGB4VWyq23i3DQ3vBSfoHca3qm52VjaphktnQ+ysE0noItfj0s+p5FTZrk4IdEQMFugYrHCWjm0h9klSI8AAgh4SICFrYeGSRUEEDBfIKb+kzp/8aL5RWiAgEcFWpdO0Agfvtc2OTaTRjdqqPF5+F5AJz4SLGydUHb2jtioSO3du0OzV6f9N9ydTchtCHhHIOV7bDPFxninEE0QQAABgwVY2Bo8PKIjgIC3BFZv3a2KHft6qxRtEPCgwG1FEjQ721JFnD6e5naTmt6njwpGpvl5HvRPgIWtf25ufStzZJK+nDFHJ8+cc2tEciHgKYFJfZ5S4yo3e6oTZRBAAAFTBVjYmjo5ciOAgOcE3v52lp4e/qXnelEIAS8KXJMjq74udkyVj61Pc70F9e7WG0Vi0/w8D/ouwMLWdzO3vnH22CFNXLzSrfHIhYAnBZ655y692fYBT3ajFAIIIGCaAAtb0yZGXgQQ8KzA/f2G6+sFqzzbj2IIeFHgvSrxap84L83VfrizoXqWyJLm53nQNwEWtr55ufHprNFhmr5kmfb8dtiN8ciEgKcFbil+vZa93d3THSmHAAIImCLAwtaUSZETAQQ8L1Dgoee07/BRz/ekIAJeE3isdIJG+vC9tltvraPnyuXwGoMr+rCwdcUY/A4Rfu64xsxa6Pf7vIgAAukXuDTjY4WHhaX/IE5AAAEEEEiXAAvbdPHxMgIIIBAYgT2//aFrW3YJzGGcggACjgtUvy6PZmdfrujTiWm6e1/5mmpbNX+anuWhtAuwsE27lZuezBwTodU/rtcP23a7KRZZELBSYNGbL6raTTdY2Z3SCCCAgJsEWNi6aRpkQQABawXGzF2ufw380Nr+FEfACwL54jNrXPETqnJsXZrq/FGiklrVKqJLyWl6nIfSIMDCNg1ILnskTmc18vvZLktFHATsFRj0xH3qcm9dewFojgACCLhEgIWtSwZBDAQQsFug47uf673v5tqNQHsEPCLwzi3Z1el42v7n+eT1pfRsrTI6EJ3kkfahrcHCNrT+vtweFxOpnTu2av66n315jWcRQCDIAk2rltW3vTsF+RaORwABBBBITYCFbWpC/HcEEEDAAYGy7Xpr3Y5fHLiJKxBAwAmBR0olaNSl6Wm66nze69S3XhWtz8iv2qYJ7CoPsbBNr6Az72eOuKjRU2br/MWLzlzILQggkGaBPPFZdHDskDQ/z4MIIIAAAsERYGEbHFdORQABBNIscPrceWVs1DbNz/MgAgiYIVD12tyak2uNMpz6I9XASfG5NbRBLc2OT/VRHmBha+xnICwsTCePHNDkJauN7UBwBGwQ2D5qoK7Pl9uGqnREAAEEXCvAwta1oyEYAgjYIjBr7Ubd1W2wLXXpiYBVAnmyZtL4m07r1qNrU++dIaM+a9xIX+cJT/1ZnriiAL9h694PRtboMH2/cLH2HT7q3pAkQwCBywKfdm2tlrWqooEAAgggEEIBFrYhxOdqBBBAIEWg96cT1efz78BAAAEPCwy5JYc6H5+TpoaTm9yrD6+JStOzPPRXARa27vxEJJ85qrFzlrgzHKkQQOBvAu0a3a5hnVoigwACCCAQQgEWtiHE52oEEEAgRaBJr3f03bK0/VV5xBBAwFyBlqXy6tNL09JUYFHdphp0Q1yanuWh/wqwsHXXpyFrhggtWbNWP+3a665gpEEAgasKlLmuoNa93wclBBBAAIEQCrCwDSE+VyOAAAIpAtf863nt/f0IGAggYIFA5UK5NDfPD4o7eTjVtuvuaKgeJbOk+hwPsLB142cgQ9IZjZqatt8qd2N+MiFgu8Cpye8rLibadgb6I4AKXpDtAAAgAElEQVQAAiETYGEbMnouRgABBKTfE08o972doUAAAYsEcmaJ0/hS51Tj6JpUW2+repeeLZ8z1ed44N8C/IZt6D8JGWMitGXrFi3esDn0YUiAAAJ+C8wa+LxqlSvh9/u8iAACCCCQPgEWtunz420EEEAgXQIz12xUnRf5g2PpQuRlBAwVeLNKLj2TOCvV9PvLVVebWwum+hwPsLAN9WcgU/hFffTd9FDH4H4EEAiAQN9H7laPfzUKwEkcgQACCCDgjwALW3/UeAcBBBAIkMBrY6eq28fjAnQaxyCAgGkCD92UV18kpf69tkdKVFLrO27QhbBk0yo6mpffsHWU+8/LIiPCdeS3vZq6/IfQBOBWBBAIuEDdiqU0rd8zAT+XAxFAAAEE0ibAwjZtTjyFAAIIBEXg/n7D9fWCVUE5m0MRQMAMgQrX5NLchB+V+eRvVw186rqb1KX2zdobnWRGsRCkZGHrPHrWaGnCnAWXv+KHHwQQ8I5AlrhYJU58zzuFaIIAAggYJsDC1rCBERcBBLwlUPSxF7Vt39WXNN5qTBsEELiSQHzGWE0oe0G3HVl9VaALCdfq1Xq3am0mftP2SlAsbJ39n69LJ4/om/lLnb2U2xBAwDGBPZ+/oWtyZ3fsPi5CAAEEEPivAAtbPg0IIIBAiAROnjmnzE3aheh2rkUAATcKvF45l54/cfXvtU3KllvvNqytWfEsbf93hixsnflUZ80QoQUrVmrz3gPOXMgtCCAQEoHp/Z9VnQo3heRuLkUAAQRsF2Bha/sngP4IIBAygYUbtqjmc6+F7H4uRgABdwo8UDKvvkxO5Xtto2P1RZMm+ioh3J0lQpSKhW3w4aMuntRn0+cH/yJuQACBkAsMafegOt9dO+Q5CIAAAgjYKMDC1sap0xkBBFwh8Pa3s/T08C9dkYUQCCDgLoGyBXNpXr6flPXE1X+DcUrj5nq/ULS7wocwDQvb4OFnjonUhk0/afnP24N3CScjgICrBNo0uE3vd37YVZkIgwACCNgiwMLWlknTEwEEXCfw6Osfa/SsJa7LRSAEEHCHQJbYDJpQPkl3Hll51UCL696t126IdUfoEKdgYRucAWSOuKARk2YE53BORQAB1wrULF1M8994wbX5CIYAAgh4WYCFrZenSzcEEHC1QOk2PbVh16+uzkg4BBAIvcBrt+RW1+Mzrxrkx9saqHuprKEPG+IELGwDO4CYqEgd2LdLM1euD+zBnIYAAkYI5M6WRb99PcSIrIREAAEEvCbAwtZrE6UPAggYIXDxUpKi6rU2IishEUAg9AL3lUzQ2OTpVw2yo0otPV0hd+jDhjABC9vA4WeNlr6aMVeJp04H7lBOQgAB4wT+GD9U2TNnNC43gRFAAAHTBVjYmj5B8iOAgJECq7bsUqVOrxiZndAIIBAagVL5c2hBwS2KP/7Pv5m/v2x1talWMDQBXXArC9vADOH88d81YeGKwBzGKQggYLTA4rde1K0lbzC6A+ERQAABEwVY2Jo4NTIjgIDxAh9Mma+2b39qfA8KIICAswIZY6L1baUw1f7jn5dpR4tXUOs7iup8uLPZ3HAbC9v0TSFbTIRmLV2mHQcOpe8g3kYAAc8IfPTsY2pVt7pn+lAEAQQQMEWAha0pkyInAgh4SuCpYWM0dOJsT3WiDAIIOCcw4JY86nb8n/8I1OnCJdS1dlntiUl2LpQLbmJh6/8QIs6f0BczF/h/AG8igIAnBZ5rXkdvPHm/J7tRCgEEEHCzAAtbN0+HbAgg4FmBet3f0vRVGzzbj2IIIBB8gWbFEzQu7J+/1/ZCQmH1r1tVqzPbs7RlYev75y5Lhkit3fCjVm/Z6fvLvIEAAp4XaFC5jL5/pbPne1IQAQQQcJsAC1u3TYQ8CCBghUCRR7tpx37+yakVw6YkAkEUKJE3uxYU2qacx/de8ZakrDk1rMFdmpEjiCFcdDQLW9+GkTHsvD6ePNO3l3gaAQSsErguby7tGP2aVZ0piwACCLhBgIWtG6ZABgQQsEogKTlZEXVaWdWZsgggEDyBDNGRmlg5SnX+WHblS6Ji9GXTphqTEBG8EC45mYVt2gYRFxOl3Tu3ae4PP6XtBZ5CAAGrBc5N/VDRkZFWG1AeAQQQcFqAha3T4tyHAALWC2z59aBufPwl6x0AQACBwAq8WjlB3U/881ckTGt8r4YVigrspS47jYVt6gPJGpWkT6fM1pnz51N/mCcQQAABSeve76My1xXEAgEEEEDAQQEWtg5icxUCCCCQIvD9ivVq1ONtMBBAAIGAC9xdPEETrvK9tkvqNtXAG+ICfq9bDmRhe/VJnDn2myYtXuWWcZEDAQQMEfiqe1vdX7OSIWmJiQACCHhDgIWtN+ZICwQQMEjgrQkz9ez7XxmUmKgIIGCSQLE88Vp4/U7lPrbnirE31Kyvl0pnM6lSmrOysL0yVbaYME1dtFS/HPojzZY8iAACCPxHoFeLxur9cFNAEEAAAQQcFGBh6yA2VyGAAAIpAu2Hfqbhk+eBgQACCARNICoyQhNviVH9I0uveMfOW2qpc8XcQbs/VAezsL2C/Nlj+mr24lCNhHsRQMADAq3qVtdHzz7mgSZUQAABBMwRYGFrzqxIigACHhGo3e0NzV77s0faUAMBBNws0Ldygnr8w/faHry5mp6ofo2b4/ucjYXtf8myxUZp2Zo1Wr/zF58deQEBBBD4vwJ3lS+pGQOeAwUBBBBAwEEBFrYOYnMVAgggkCJwbcsu2vMb/yyVTwMCCDgj0KR4Xk0Mm3bFy47dWF5t7iym0+HOZAn2LSxs/y0cm3xWn0yZHWxuzkcAAUsEil+TVz9/1M+SttREAAEE3CHAwtYdcyAFAghYInD+4kXF1H/SkrbURAABtwgUyZVNi27YrYRju/8W6UyhEnqhbnntir7klrh+57B9YZspQ7S2bdukBes3+W3IiwgggMD/CmSKjdGJScOBQQABBBBwUICFrYPYXIUAAghs3LNPNz3RAwgEEEDAcYGwMOm76pnU8PDfv8/0Qp5CGlivmlZmTnY8VyAvtHlhmyUySSMnz9DFS+Yv3gP5meAsBBAIjMDRCe8qW6a4wBzGKQgggAACqQqwsE2ViAcQQACBwAlMXPqD7u49NHAHchICCCDgo0DvygnqdYXvtU3KnF3vN6qraTl8PNBFj9u4sA0LC9Pxw/s0ZdlaF02CKAgg4DWBHz/oq1KFC3itFn0QQAAB1wqwsHXtaAiGAAJeFHj9m+nqOuJrL1ajEwIIGCTQsFiCJkfMkPQ/v1EbGa2vmt6jL/Ka+aW2ti1s4zOE69u5C3XwyDGDPn1ERQABEwWmvPq06lcqbWJ0MiOAAAJGCrCwNXJshEYAAVMFnhwyWiOmLjA1PrkRQMBDAoVzZtGiYvuU/+iOv7Wa0ai53r022ri2Ni1sk04d0dfzlho3IwIjgICZAu93flhtGtxmZnhSI4AAAgYKsLA1cGhERgABcwVu7zJI89dvNrcAyRFAwHMCk6pnVuM/Fv2t17K7mqh/sYxG9bVhYZstNlKLVq3Wxt2/GjUbwiKAgNkC3R9qqFcfvcfsEqRHAAEEDBJgYWvQsIiKAALmC9z4+Eva8utB84vQAAEEPCXQo1KC+p6c/rdOG2vWV7fS2Yzp6vWFbfSlU/p02jxj5kFQBBDwjsAjtW/VqC6tvFOIJggggIDLBVjYunxAxEMAAW8JZLu7gxJPnfFWKdoggIAnBOoXy6spUTOlpEt/6bP7ljvVqWIeIzp6dWGbOSZKG7ds1NKfthoxB0IigID3BO64ubjmDOrivWI0QgABBFwqwMLWpYMhFgIIeE/gzLnzimvU1nvFaIQAAp4RuCZHFi0uvl8Fj2z/S6ffytyq1jUKub6nFxe2mSMuasSkv//2s+uHQUAEEPCUwA3582jrJwM81YkyCCCAgJsFWNi6eTpkQwABTwnsOnhY1z3c1VOdKIMAAt4UmFA9q+7+469/IDGxWDm1vbO4TkYku7a0lxa2URHh+v3gL5q+Yp1rvQmGAAL2CGSIjtKZ7z+wpzBNEUAAgRALsLAN8QC4HgEE7BFY+vN23fp0f3sK0xQBBIwW6F45r149Me0vHc5cc6NerFNROzL89WsT3FLUKwvb+Bjp61nz9cfxk26hJQcCCCCgQ9+8rVxZMyOBAAIIIOCAAAtbB5C5AgEEEEgRmLB4jZr1fQ8MBBBAwBiBOkUTND1mjnTpwp+ZL+YuqEH1amhZFvf9pq0XFrYXThzW+AXLjfmMEBQBBOwRWDust8oWucaewjRFAAEEQijAwjaE+FyNAAJ2CQybPFcdhn5uV2naIoCA8QL54zNryU2HVOiPLX92Sc4Urw8b1dP3Od1Vz+SFbXxspGYvW65tvx50FyppEEAAgf8vMOXVp1W/Umk8EEAAAQQcEGBh6wAyVyCAAAIpAj1GfatXx0wGAwEEEDBSYFz1rGr2f7/XNiJS3zRtpk/zRbimj6kL26gLJ/XZjPmucSQIAgggcCWB0V1a6+HaVcFBAAEEEHBAgIWtA8hcgQACCKQIPPHWKH00bSEYCCCAgLECL1bKp/4np/4l/8yGzTS0cIwrOpm2sM0SG611P63Xyk07XOFHCAQQQOBqAoPb3K9nm9UBCQEEEEDAAQEWtg4gcwUCCCCQItCox9v6fsV6MBBAAAGjBWrfkKCZcfOkC+f+7LG8dhP1uzFjyHuZtLDNGHZBH0+eEXIzAiCAAAJpFeh2f30NaNU8rY/zHAIIIIBAOgRY2KYDj1cRQAABXwQqduyr1Vt3+/IKzyKAAAKuFEjImlFLSh3RdUc2/ZlvY4166lYmPqR5TVjYZoiK1K+/7NDsNRtCasXlCCCAgK8CrevV0IhnHvX1NZ5HAAEEEPBDgIWtH2i8ggACCPgjUOCh57Tv8FF/XuUdBBBAwJUCX9fIpnsP//e7V/dUul0dK+cNWVa3L2yzRiVrzPQ5OnHmbMiMuBgBBBDwV6Bp1XL6tndHf1/nPQQQQAABHwRY2PqAxaMIIIBAegQi67bWpaSk9BzBuwgggIDrBLpWzKfXTv33e20PlblVrWoUCklONy9szyUe0reLVobEhUsRQACBQAhUu+kGLXrzxUAcxRkIIIAAAqkIsLDlI4IAAgg4IPB74gnlvrezAzdxBQIIIOC8wJ1FEjQ70wLp/JnLlycWLacOdxZXYmSyo2HcuLDNHhupaYuXaNeB3x214DIEEEAg0ALFCiRo88j+gT6W8xBAAAEEriDAwpaPBQIIIOCAwI8796pM214O3MQVCCCAQGgEcmaK1bKyx1Xkj42XA5wtWEwv1amgbbHOLW3dtrANP5eoMbMWhWYg3IoAAggEWCBHlkw6PO6dAJ/KcQgggAACVxJgYcvnAgEEEHBAYM4PP6vWC284cBNXIIAAAqEV+LJGvB44PO9yiIu5CuiN+jW1JIszS1u3LGyzxUVr5dq1WrudPzQZ2k8jtyOAQKAFkmZ8rLCwsEAfy3kIIIAAAv8jwMKWjwQCCCDggMCkpT+oae+hDtzEFQgggEDoBZ6vlF+vn5xyOUhypmwa0bCeJucK/v+C74aFbVzyWY2cMjv0QyABAgggEASBQ9+8rVxZMwfhZI5EAAEEEPi/Aixs+TwggAACDgh8MXe5Wgz80IGbuAIBBBBwh8Bt1+fRvKyLpbOnpPBwjbu7uUbniwxquFAubDPGRGnnzq2a98O/vxKCHwQQQMCLAj9/1E/Fr8nrxWp0QgABBFwlwMLWVeMgDAIIeFXggynz1fbtT71aj14IIIDAFQXi4zJoWblTKnZkw+X/PrthM71dOCZoWqFa2GaJuqTRU2br3PkLQevGwQgggIAbBBYMfkE1ShVzQxQyIIAAAp4WYGHr6fFSDgEE3CIweNwMPf/hWLfEIQcCCCDgqMAXNXLoocNzLt+5snZjvXJjpqDcH4qF7amjBzV5yeqg9OFQBBBAwG0C43t20D3VyrstFnkQQAABzwmwsPXcSCmEAAJuFOj96UT1+fw7N0YjEwIIIOCIwLMVC2jwqe8v37WpRl11LZM94Pc6ubCNjwnXdwsWad/howHvwYEIIICAWwU+ePoRPVm/plvjkQsBBBDwjAALW8+MkiIIIOBmgZTfrk35LVt+EEAAAZsFalyXWwvil0lnTuiXirerwy2B/R5Epxa2yaePaezcxTaPku4IIGCpQL/HmumlBxtY2p7aCCCAgHMCLGyds+YmBBCwWCDl+2tTvseWHwQQQMB2gSyxMVpe8ayKH16v30tX0eM1CweMJNgL2+xx0Vq8epV+3Lk3YJk5CAEEEDBJ4MUHGqj/481MikxWBBBAwEgBFrZGjo3QCCBgmkCLgR/qi7nLTYtNXgQQQCBoAp/VyKEWh+fo+A03q1PtkjoSkZzuu4K5sM2QdFajps5Od0YOQAABBEwWeOaeu/Rm2wdMrkB2BBBAwAgBFrZGjImQCCBgukDT3kM1aekPptcgPwIIIBBQgc4VCmjI6e91tmBR9ahTUZtj07e0DcbCNkuGGG3a8pMWbdgS0O4chgACCJgo0K7R7RrWqaWJ0cmMAAIIGCXAwtaocREWAQRMFaj1whua88PPpsYnNwIIIBA0gWrX5daiHCt0MUMmvdngNi3K6v/SNtAL28yRl/TRpOlKTvY/U9DgOBgBBBAIgcBjdapp5HOPh+BmrkQAAQTsEmBha9e8aYsAAiESuOWpV7Vi884Q3c61CCCAgLsFMsZEa8Ut51Xi9E6NbNRAE3OF+RU4UAvb8LAwHfv9V01dzr+M8GsQvIQAAp4VePD2yhrzYhvP9qMYAggg4BYBFrZumQQ5EEDA0wI3PdFDG/fs83RHyiGAAALpFRhVI5ceOTxb4++5V6PyR/p8XCAWttliwjRhzkIdOpbo8/28gAACCHhd4O5by2lCr45er0k/BBBAIOQCLGxDPgICIICADQKFWjyvXw4dsaEqHRFAAIF0CXSqUEDvnP5ec+vfo7euz+DTWeld2F48+YfGzV/m0508jAACCNgkUK9iKU3t94xNlemKAAIIhESAhW1I2LkUAQRsE8jRrJOOnDhlW236IoAAAn4JVLk2t5bmWa3VlW9Vn+KZ03yGvwvb+NgozVuxQpt/2Z/mu3gQAQQQsFHg9jI3au7rXW2sTmcEEEDAUQEWto5ycxkCCNgqEFP/SZ2/eNHW+vRGAAEEfBbIEBWpFVUvKbpYHnUpmz1N7/uzsI26eEqfTZ+XpvN5CAEEELBdoEqJ67V0SHfbGeiPAAIIBF2AhW3QibkAAQQQkMLu4q/p8jlAAAEE/BEYWT2XahW+oPZV8qX6ui8L22yx0Vr/8wYt27gt1XN5AAEEEEDg3wJlixTS2mG94EAAAQQQCLIAC9sgA3M8AgggkCLAwpbPAQIIIOC/QPvyBdWnyO967LbrrnpIWhe2mcIv6KPvZvgfiDcRQAABSwVuLJhXmz7uZ2l7aiOAAALOCbCwdc6amxBAwGIBFrYWD5/qCCAQEIHKhXJpVplD6lzrJv0elXzFM1Nb2EZFhOu3/Xs0c9X6gGTiEAQQQMA2gWvz5NSuzwbZVpu+CCCAgOMCLGwdJ+dCBBCwUYCFrY1TpzMCCARaICoyXIuqXtSEJqX0c9zfl7ZXW9hmjZbGzpyrYydPBzoW5yGAAALWCCTEZ9WBsW9Z05eiCCCAQKgEWNiGSp57EUDAKgEWtlaNm7IIIBBkgWHVc+hUg7xakDXpLzf908L2wonDGr9geZBTcTwCCCDgfYFsmeJ0dMK73i9KQwQQQCDEAixsQzwArkcAATsEWNjaMWdaIoCAcwJPlMunKk2yakLusD8v/d+FbXxspGYtXabt+35zLhg3IYAAAh4WyBAdpTPff+DhhlRDAAEE3CHAwtYdcyAFAgh4XICFrccHTD0EEAiJQMVCufRSi3h9XCDy8v3/d2Ebcf6kvpg5PyS5uBQBBBDwskDyzJFerkc3BBBAwBUCLGxdMQZCIICA1wVY2Hp9wvRDAIFQCYSHh2l4i/yaXCXL5YVtfFy0Vq1fp9VbdoYqEvcigAACnhWIjAjXhWkfebYfxRBAAAG3CLCwdcskyIEAAp4WYGHr6fFSDgEEXCDw0h3ZdTCugkZ+P9MFaYiAAAIIeFOAr0Tw5lxphQAC7hNgYeu+mZAIAQQ8KMDC1oNDpRICCCCAAAIIIGCZQKbYGJ2YNNyy1tRFAAEEnBdgYeu8OTcigICFAixsLRw6lRFAAAEEEEAAAY8JZMsUp6MT3vVYK+oggAAC7hNgYeu+mZAIAQQ8KMDC1oNDpRICCCCAAAIIIGCZQM6smfT7N+9Y1pq6CCCAgPMCLGydN+dGBBCwUICFrYVDpzICCCCAAAIIIOAxgYT4rDow9i2PtaIOAggg4D4BFrbumwmJEEDAgwIsbD04VCohgAACCCCAAAKWCRTIGa+9YwZb1pq6CCCAgPMCLGydN+dGBBCwUICFrYVDpzICCCCAAAIIIOAxgWvz5NSuzwZ5rBV1EEAAAfcJsLB130xIhAACHhRgYevBoVIJAQQQQAABBBCwTKBIvtzaNmqgZa2piwACCDgvwMLWeXNuRAABCwUyN2mnk2fOWdicyggggAACCCCAAAJeEbixYF5t+rifV+rQAwEEEHCtAAtb146GYAgg4CWBvPc/o4NHE71UiS4IIIAAAggggAAClgmUKlxAP37Q17LW1EUAAQScF2Bh67w5NyKAgIUCNzzaTdv3H7KwOZURQAABBBBAAAEEvCJQtkghrR3Wyyt16IEAAgi4VoCFrWtHQzAEEPCSQLn2ffTD9j1eqkQXBBBAAAEEEEAAAcsEKhYrrJVDe1jWmroIIICA8wIsbJ0350YEELBQoMZzA7Vow1YLm1MZAQQQQAABBBBAwCsCVUpcr6VDunulDj0QQAAB1wqwsHXtaAiGAAJeEqjf/S1NW7XBS5XoggACCCCAAAIIIGCZQPVSRbVwcDfLWlMXAQQQcF6Aha3z5tyIAAIWCtz36nB9s3CVhc2pjAACCCCAAAIIIOAVgVrlSmjWwOe9UoceCCCAgGsFWNi6djQEQwABLwk8PnikPpmx2EuV6IIAAggggAACCCBgmUDz6hX0TY/2lrWmLgIIIOC8AAtb5825EQEELBR46r0vNHTSHAubUxkBBBBAAAEEEEDAKwJP1K+pD59+xCt16IEAAgi4VoCFrWtHQzAEEPCSwEsjx2vAV1O8VIkuCCCAAAIIIIAAApYJdLm3rgY9cZ9lramLAAIIOC/AwtZ5c25EAAELBVKWtSlLW34QQAABBBBAAAEEEDBVoP/jzfTiAw1MjU9uBBBAwBgBFrbGjIqgCCBgskDK1yGkfC0CPwgggAACCCCAAAIImCowrFNLtWt0u6nxyY0AAggYI8DC1phRERQBBEwWSPmDYyl/eIwfBBBAAAEEEEAAAQRMFfjypbZ64LZKpsYnNwIIIGCMAAtbY0ZFUAQQMFngm4WrdN+rw02uQHYEEEAAAQQQQAABywWm9XtGdSuWslyB+ggggEDwBVjYBt+YGxBAAAFNW7VB9bu/hQQCCCCAAAIIIIAAAsYKLHu7u24pfr2x+QmOAAIImCLAwtaUSZETAQSMFliycZuqPTPA6A6ERwABBBBAAAEEELBbYPPI/ipWIMFuBNojgAACDgiwsHUAmSsQQACBrb8eVLHHXwICAQQQQAABBBBAAAFjBQ6OHaI88VmMzU9wBBBAwBQBFramTIqcCCBgtMDRk6eV/Z6ORncgPAIIIIAAAggggIDdAuemfqjoyEi7EWiPAAIIOCDAwtYBZK5AAAEEUgQi67bWpaQkMBBAAAEEEEAAAQQQME4gLiZapya/b1xuAiOAAAImCrCwNXFqZEYAASMF8j7wjA4eSTQyO6ERQAABBBBAAAEE7BbInzNev44ZbDcC7RFAAAGHBFjYOgTNNQgggECpJ3vop937gEAAAQQQQAABBBBAwDiBkoXy66cRrxiXm8AIIICAiQIsbE2cGpkRQMBIgTu6DNK89ZuNzE5oBBBAAAEEEEAAAbsFqt10gxa9+aLdCLRHAAEEHBJgYesQNNcggAAC9706XN8sXAUEAggggAACCCCAAALGCdxTrbzG9+xgXG4CI4AAAiYKsLA1cWpkRgABIwU6DP1cwybPNTI7oRFAAAEEEEAAAQTsFujQ+A6927GF3Qi0RwABBBwSYGHrEDTXIIAAAr0+nai+n38HBAIIIIAAAggggAACxgm8+ug96v5QQ+NyExgBBBAwUYCFrYlTIzMCCBgp8O6kOer03hdGZic0AggggAACCCCAgN0CHz37mFrVrW43Au0RQAABhwRY2DoEzTUIIIDA2AUr9UC/94FAAAEEEEAAAQQQQMA4gSmvPq36lUobl5vACCCAgIkCLGxNnBqZEUDASIE5P/ysWi+8YWR2QiOAAAIIIIAAAgjYLbB2WG+VLXKN3Qi0RwABBBwSYGHrEDTXIIAAAj/u+lVl2vQEAgEEEEAAAQQQQAAB4wT2f/Wm8mbPZlxuAiOAAAImCrCwNXFqZEYAASMF9v9xTPkffNbI7IRGAAEEEEAAAQQQsFsgeeZIuwFojwACCDgowMLWQWyuQgABuwUuXLyk6PpP2I1AewQQQAABBBBAAAHjBFJ+szblN2z5QQABBBBwRoCFrTPO3IIAAghcFsh7/zM6eDQRDQQQQAABBBBAAAEEjBFI+e7alO+w5QcBBBBAwBkBFrbOOHMLAgggcFmg6tP9tOznHWgggAACCCCAAAIIIGCMQP1KpTXl1aeNyUtQBBBAwHQBFramT5D8CCBglMBDAz7Ql/NWGJWZsAgggAACCCCAAAJ2C7SqW10fPfuY3Qi0RwABBBwUYGHrIDZXIYAAAi+NHK8BX00BAgEEEEAAAQQQQAABYwS6P9RQrz56jzF5CYoAAgiYLsDC1vQJkh8BBIwSGDF1gZ4cMtqozIRFAAEEELpFoNAAACAASURBVEAAAQQQsFvg3Y4t1KHxHXYj0B4BBBBwUICFrYPYXIUAAgjMWrtRd3UbDAQCCCCAAAIIIIAAAsYIjO/ZQfdUK29MXoIigAACpguwsDV9guRHAAGjBLbvP6QbHu1mVGbCIoAAAggggAACCNgtsHJoD1UsVthuBNojgAACDgqwsHUQm6sQQACBi5eSFFWvNRAIIIAAAggggAACCBgjcGLScGWKjTEmL0ERQAAB0wVY2Jo+QfIjgIBxAgUfek6/Hj5qXG4CI4AAAggggAACCNgnUDBXdv3yxRv2FacxAgggEEIBFrYhxOdqBBCwU6DGcwO1aMNWO8vTGgEEEEAAAQQQQMAogbvKl9SMAc8ZlZmwCCCAgOkCLGxNnyD5EUDAOIGHB32kz2YvNS43gRFAAAEEEEAAAQTsE+h8d20NafegfcVpjAACCIRQgIVtCPG5GgEE7BToOfpbvfLFZDvL0xoBBBBAAAEEEEDAKIH3Oz+sNg1uMyozYRFAAAHTBVjYmj5B8iOAgHECn8xYrMcHjzQuN4ERQAABBBBAAAEE7BNYMPgF1ShVzL7iNEYAAQRCKMDCNoT4XI0AAnYKzFu/WXd0GWRneVojgAACCCCAAAIIGCVw6Ju3lStrZqMyExYBBBAwXYCFrekTJD8CCBgnsPu3wyrcsqtxuQmMAAIIIIAAAgggYJdAyqI2ZWHLDwIIIICAswIsbJ315jYEEEDgskDYXY8jgQACCCCAAAIIIICAqwVSvgoh5SsR+EEAAQQQcFaAha2z3tyGAAIIXBYo376P1m7fgwYCCCCAAAIIIIAAAq4VSPljYyl/dIwfBBBAAAFnBVjYOuvNbQgggMBlgSfeGqWPpi1EAwEEEEAAAQQQQAAB1woMafegOt9d27X5CIYAAgh4VYCFrVcnSy8EEHC1wPDJ89R+6Geuzkg4BBBAAAEEEEAAAbsFZgx4TneVL2k3Au0RQACBEAiwsA0BOlcigAACK7fsUuVOrwCBAAIIIIAAAggggIBrBX754g0VzJXdtfkIhgACCHhVgIWtVydLLwQQcLXAxUtJiqrX2tUZCYcAAggggAACCCBgr0Cm2BidmDTcXgCaI4AAAiEUYGEbQnyuRgABuwXKtO2lH3futRuB9ggggAACCCCAAAKuFKhYrLBWDu3hymyEQgABBLwuwMLW6xOmHwIIuFbgsTc+1qiZS1ybj2AIIIAAAggggAAC9go8Ub+mPnz6EXsBaI4AAgiEUICFbQjxuRoBBOwWGDpxtp4aNsZuBNojgAACCCCAAAIIuFJgWKeWatfodldmIxQCCCDgdQEWtl6fMP0QQMC1Aks2blO1Zwa4Nh/BEEAAAQQQQAABBOwVWPZ2d91S/Hp7AWiOAAIIhFCAhW0I8bkaAQTsFjh7/oJiG7axG4H2CCCAAAIIIIAAAq4UODf1Q0VHRroyG6EQQAABrwuwsPX6hOmHAAKuFij5xMv6ec9+V2ckHAIIIIAAAggggIBdAiUL5ddPI16xqzRtEUAAARcJsLB10TCIggAC9gm0fG2EPp+zzL7iNEYAAQQQQAABBBBwrUDLWlX1adfWrs1HMAQQQMDrAixsvT5h+iGAgKsF3powU8++/5WrMxIOAQQQQAABBBBAwC6BN9s+oGfuucuu0rRFAAEEXCTAwtZFwyAKAgjYJ7Dgxy267fnX7CtOYwQQQAABBBBAAAHXCsx7vatuK3Oja/MRDAEEEPC6AAtbr0+Yfggg4GqBE6fPKkvT9q7OSDgEEEAAAQQQQAABuwQSJ76nLHGxdpWmLQIIIOAiARa2LhoGURBAwE6B4q26a/PeA3aWpzUCCCCAAAIIIICAqwSuz5db20cNdFUmwiCAAAK2CbCwtW3i9EUAAdcJPPL6R/p01lLX5SIQAggggAACCCCAgH0CzatX0Dc9+Bdg9k2exggg4CYBFrZumgZZEEDASoF3J81Rp/e+sLI7pRFAAAEEEEAAAQTcJdD/8WZ68YEG7gpFGgQQQMAyARa2lg2cuggg4D6BlVt2qXKnV9wXjEQIIIAAAggggAAC1glM6/eM6lYsZV1vCiOAAAJuEmBh66ZpkAUBBKwUSE5OVnidVlZ2pzQCCCCAAAIIIICAuwQOjh2iPPFZ3BWKNAgggIBlAixsLRs4dRFAwJ0CFTv21eqtu90ZjlQIIIAAAggggAACVgjkzxmvX8cMtqIrJRFAAAE3C7CwdfN0yIYAAtYIdBj6uYZNnmtNX4oigAACCCCAAAIIuE+gSdWymti7k/uCkQgBBBCwTICFrWUDpy4CCLhTYNTMxXrsjZHuDEcqBBBAAAEEEEAAASsEBre5X882q2NFV0oigAACbhZgYevm6ZANAQSsEfh5z36VfOJla/pSFAEEEEAAAQQQQMB9Aqve7akKRa91XzASIYAAApYJsLC1bODURQAB9wpkatxOp86ec29AkiGAAAIIIIAAAgh4ViBLXKwSJ77n2X4UQwABBEwSYGFr0rTIigACnha4o8sgzVu/2dMdKYcAAggggAACCCDgToE6FW7S9P7PujMcqRBAAAHLBFjYWjZw6iKAgHsFXvjoGw36epp7A5IMAQQQQAABBBBAwLMC/R5rppcebODZfhRDAAEETBJgYWvStMiKAAKeFhi/eI2a9+WfoXl6yJRDAAEEEEAAAQRcKrBwcDdVL1XUpemIhQACCNglwMLWrnnTFgEEXCzwy6E/VKhFFxcnJBoCCCCAAAIIIICAFwX4/lovTpVOCCBgsgALW5OnR3YEEPCcQN4HntHBI4me60UhBBBAAAEEEEAAAfcK8P217p0NyRBAwE4BFrZ2zp3WCCDgUoFmfd/ThMVrXJqOWAgggAACCCCAAAJeFOjVorF6P9zUi9XohAACCBgpwMLWyLERGgEEvCrw8fRFav3mJ16tRy8EEEAAAQQQQAABFwrMHPicapcr6cJkREIAAQTsFGBha+fcaY0AAi4V+PX3Iyr4r+ddmo5YCCCAAAIIIIAAAl4TSPn+2kPfvK2YqEivVaMPAgggYKwAC1tjR0dwBBDwqkDZdr21bscvXq1HLwQQQAABBBBAAAEXCfD9tS4aBlEQQACB/y/AwpaPAgIIIOAygZdGjteAr6a4LBVxEEAAAQQQQAABBLwowPfXenGqdEIAAdMFWNiaPkHyI4CA5wTmr9+s27sM8lwvCiGAAAIIIIAAAgi4T2B6/2eV8lu2/CCAAAIIuEeAha17ZkESBBBA4LJAUlKyst3dQSfOnEUEAQQQQAABBBBAAIGgCcRnyqjdnw9SyvfY8oMAAggg4B4BFrbumQVJEEAAgT8F7u83XF8vWIUIAggggAACCCCAAAJBE2hWrbzG9ewQtPM5GAEEEEDAPwEWtv658RYCCCAQVIERUxfoySGjg3oHhyOAAAIIIIAAAgjYLTCsU0u1a3S73Qi0RwABBFwowMLWhUMhEgIIILBl70Hd2OolIBBAAAEEEEAAAQQQCJrA5o/7q1jBhKCdz8EIIIAAAv4JsLD1z423EEAAgaALVOzYV6u37g76PVyAAAIIIIAAAgggYJ9A9ZuKauGb3ewrTmMEEEDAAAEWtgYMiYgIIGCnQNcRX+v1b6bbWZ7WCCCAAAIIIIAAAkEV6NWisXo/3DSod3A4AggggIB/Aixs/XPjLQQQQCDoAlNW/KiGPYYE/R4uQAABBBBAAAEEELBPYOHgbqpeqqh9xWmMAAIIGCDAwtaAIRERAQTsFDhx+qwKtXheR0+ethOA1ggggAACCCCAAAJBEShWIEGbR/YPytkcigACCCCQfgEWtuk35AQEEEAgaAL39HlX3y5ZG7TzORgBBBBAAAEEEEDAPoF2DW/XsKda2lecxggggIAhAixsDRkUMRFAwE6BdybOVudhY+wsT2sEEEAAAQQQQACBoAiM69FBzaqXD8rZHIoAAgggkH4BFrbpN+QEBBBAIGgCm/ceUPFW3YN2PgcjgAACCCCAAAII2CUQnymjdoweqPjMGe0qTlsEEEDAIAEWtgYNi6gIIGCnwO1dBmn++s12lqc1AggggAACCCCAQEAFmlUrr3E9OwT0TA5DAAEEEAisAAvbwHpyGgIIIBBwgQFfTdFLI8cH/FwORAABBBBAAAEEELBPYFinlmrX6Hb7itMYAQQQMEiAha1BwyIqAgjYKbBm2x5V6NDHzvK0RgABBBBAAAEEEAiowOaP+6tYwYSAnslhCCCAAAKBFWBhG1hPTkMAAQSCIlCp0ytatWVXUM7mUAQQQAABBBBAAAE7BKrfVFQL3+xmR1laIoAAAgYLsLA1eHhERwABewReHjVB/cZ8b09hmiKAAAIIIIAAAggEXKB3yybq1bJJwM/lQAQQQACBwAqwsA2sJ6chgAACQRFYuGGraj43MChncygCCCCAAAIIIICAHQLL33lZlW+8zo6ytEQAAQQMFmBha/DwiI4AAnYJlHziZf28Z79dpWmLAAIIIIAAAgggEBCBlEVtysKWHwQQQAAB9wuwsHX/jEiIAAIIXBZ45v0vNWTCLDQQQAABBBBAAAEEEPBZoFeLxur9cFOf3+MFBBBAAAHnBVjYOm/OjQgggIBfAtNWbVD97m/59S4vIYAAAggggAACCNgtwNch2D1/2iOAgFkCLGzNmhdpEUDAYoGLly6pyKPdtOe3PyxWoDoCCCCAAAIIIICArwJ8HYKvYjyPAAIIhFaAhW1o/bkdAQQQ8EngySGjNWLqAp/e4WEEEEAAAQQQQAABuwX4OgS75097BBAwT4CFrXkzIzECCFgsMG7Rat37yjCLBaiOAAIIIIAAAggg4KsAX4fgqxjPI4AAAqEVYGEbWn9uRwABBHwSSDx1RkUefUGHE0/69B4PI4AAAggggAACCNgpwNch2Dl3WiOAgNkCLGzNnh/pEUDAQoGHB43QZ7OXWdicyggggAACCCCAAAK+CvRu2US9Wjbx9TWeRwABBBAIoQAL2xDiczUCCCDgj8D4RavVnK9F8IeOdxBAAAEEEEAAAesE+DoE60ZOYQQQ8IAAC1sPDJEKCCBgl8DFS5dUvFV3bd9/yK7itEUAAQQQQAABBBDwSYCvQ/CJi4cRQAAB1wiwsHXNKAiCAAIIpF3g+Q/HavC4GWl/gScRQAABBBBAAAEErBPg6xCsGzmFEUDAIwIsbD0ySGoggIBdAot+2qoazw60qzRtEUAAAQQQQAABBHwS4OsQfOLiYQQQQMA1AixsXTMKgiCAAAK+CVTt3E/LNu3w7SWeRgABBBBAAAEEELBCgK9DsGLMlEQAAY8KsLD16GCphQAC3hd4bexUdft4nPeL0hABBBBAAAEEEEDAZwG+DsFnMl5AAAEEXCPAwtY1oyAIAggg4JvA5r0HLv/xMX4QQAABBBBAAAEEEPhfgZ9GvKKShfIDgwACCCBgoAALWwOHRmQEEEDgPwJNew/VpKU/AIIAAggggAACCCCAwJ8CzaqV17ieHRBBAAEEEDBUgIWtoYMjNgIIIJAi8MmMxXp88EgwEEAAAQQQQAABBBD4U+Cr7m11f81KiCCAAAIIGCrAwtbQwREbAQQQSBE4cuLU5a9FOHTsOCAIIIAAAggggAACCKhYgQRt/OhVRYSHo4EAAgggYKgAC1tDB0dsBBBA4D8CTw4ZrRFTFwCCAAIIIIAAAggggIBefqiRXnn0biQQQAABBAwWYGFr8PCIjgACCKQITFnxoxr2GAIGAggggAACCCCAAAJa934flbmuIBIIIIAAAgYLsLA1eHhERwABBP4jcNMTPbRxzz5AEEAAAQQQQAABBCwWaFq1nL7t3dFiAaojgAAC3hBgYeuNOdICAQQsF+j+yQT1//J7yxWojwACCCCAAAII2C3webcn9a87brEbgfYIIICABwRY2HpgiFRAAAEEVm/drYod+wKBAAIIIIAAAgggYKlAkXy5L/+xsejISEsFqI0AAgh4R4CFrXdmSRMEELBcoHnf9zR+8RrLFaiPAAIIIIAAAgjYKdDt/voa0Kq5neVpjQACCHhMgIWtxwZKHQQQsFfg2yVrdU+fd+0FoDkCCCCAAAIIIGCxwJphvVSuSCGLBaiOAAIIeEeAha13ZkkTBBBAQJU7vaKVW3YhgQACCCCAAAIIIGCRQMPKZTT5lc4WNaYqAggg4G0BFrbeni/tEEDAMoF3Js5W52FjLGtNXQQQQAABBBBAwG6B0V1b6+FaVe1GoD0CCCDgIQEWth4aJlUQQACBw4knVbpNDx04kggGAggggAACCCCAgAUC1+bJefmPjcXFRFvQlooIIICAHQIsbO2YMy0RQMAigS4jvtYb30y3qDFVEUAAAQQQQAABewVeerCh+j12j70ANEcAAQQ8KMDC1oNDpRICCNgt8MP2X1SufW+7EWiPAAIIIIAAAghYIBATFal17/fRjQXzWtCWiggggIA9Aixs7Zk1TRFAwCKBB/q/r7HzV1rUmKoIIIAAAggggIB9Ak/Ur6kPn37EvuI0RgABBDwuwMLW4wOmHgII2Cnw3bJ1atLrHTvL0xoBBBBAAAEEELBEYOGb3VT9pqKWtKUmAgggYI8AC1t7Zk1TBBCwTODWp/tr6c/bLWtNXQQQQAABBBBAwA6BJlXLamLvTnaUpSUCCCBgmQALW8sGTl0EELBH4L3v5qrju5/bU5imCCCAAAIIIICARQLjerRXs+oVLGpMVQQQQMAeARa29syapgggYJnAsZOnVbpNT+39/YhlzamLAAIIIIAAAgh4W6BK8eu19O3u3i5JOwQQQMBiARa2Fg+f6ggg4H2Bbh+P02tjp3q/KA0RQAABBBBAAAGLBIY/9bDaNrzNosZURQABBOwSYGFr17xpiwAClgls2PXr5d+y5QcBBBBAAAEEEEDAGwJF8uXWuvf7KGOGGG8UogUCCCCAwN8EWNjyoUAAAQQ8LvDkkNEaMXWBx1tSDwEEEEAAAQQQsEOgz8NN1bNFYzvK0hIBBBCwVICFraWDpzYCCNgjsHLLTlXu9Ko9hWmKAAIIIIAAAgh4VCBLXKzWf9BH1+bJ6dGG1EIAAQQQSBFgYcvnAAEEELBA4PHBI/XJjMUWNKUiAggggAACCCDgXYGOTe7U0A7/8m5BmiGAAAIIXBZgYcsHAQEEELBAYNmmHarauZ8FTamIAAIIIIAAAgh4V2DF0JdVqdh13i1IMwQQQAABFrZ8BhBAAAGbBB4eNEKfzV5mU2W6IoAAAggggAACnhG4r2ZFje3ezjN9KIIAAggg8M8C/IYtnw4EEEDAEoFFP21VjWcHWtKWmggggMD/a+9O4G+o/sePv7NE9n2XJVvWskZJlEokkcqWCmn5pVW00EJalNBOK6VNkaQSIspSIVs+KNn3Ndn5/v9ndD/N53bv587cO3PvzJnXPB49xOfMOef9POdz7533PXMGAQQQQEAvgcmD7pbWjWrrFRTRIIAAAghEFCBhy8RAAAEEAiTQ5elRMm7GvABFTKgIIIAAAggggID/Bdo2Pkc+f7yP/wMhAgQQQAABSwIkbC0xUQgBBBDQQ+C7xSulxQPP6hEMUSCAAAIIIIAAAgERmPLkPdKqQa2AREuYCCCAAAIkbJkDCCCAQMAErnvyVfl41k8Bi5pwEUAAAQQQQAABfwq0v6CefDrwDn92nl4jgAACCMQlQMI2LjZOQgABBPwrMG3hCmnZ/zn/BkDPEUAAAQQQQACBAAl889S9cmm9mgGKmFARQAABBEjYMgcQQACBAApcM+gV+XT2zwGMnJARQAABBBBAAAH/CFzbrIF89PBt/ukwPUUAAQQQcESAhK0jjFSCAAII+Evg65+WSquHX/BXp+ktAggggAACCCAQMIHpz/aVFuecHbCoCRcBBBBAgIQtcwABBBAIqEC7x16Uz39cFNDoCRsBBBBAAAEEEPC2QKfmjWTcg7293Ul6hwACCCDgigAJW1dYqRQBBBDwvsCX85dImwHDvd9ReogAAggggAACCARQYNbz/eXCWlUCGDkhI4AAAgiQsGUOIIAAAgEWaP/4SzLhh4UBFiB0BBBAAAEEEEDAewLdLmkiYx7o6b2O0SMEEEAAgaQIkLBNCjONIIAAAt4UmLH4N7n4gaHe7By9QgABBBBAAAEEAiow54UH5fwalQMaPWEjgAACCJCwZQ4ggAACARe4ceib8u63PwRcgfARQAABBBBAAAFvCNx46fny9v09vNEZeoEAAgggkBIBErYpYadRBBBAwDsCP6/6Uxr1GSQnT/7PO52iJwgggAACCCCAQEAF5o18RBpVqxjQ6AkbAQQQQEAJkLBlHiCAAAIIyF2vjJORE6chgQACCCCAAAIIIJBCgZ6tLpTR99yYwh7QNAIIIICAFwRI2HphFOgDAgggkGKBVRu3SqM+g2XvgYMp7gnNI4AAAggggAACwRX46aWBUr9K+eACEDkCCCCAgCFAwpaJgAACCCBgCAx4Z4IMHvcFGggggAACCCCAAAIpELi7fUt54dZOKWiZJhFAAAEEvCZAwtZrI0J/EEAAgRQJbNuz39jLdt22XSnqAc0igAACCCCAAALBFChZKL/MHfGIlCteOJgARI0AAgggkEGAhC0TAgEEEEAgXWDoJ1/JA6M/QQQBBBBAAAEEEEAgiQLP9OwoD1zbKokt0hQCCCCAgJcFSNh6eXToGwIIIJBkgUNHjhp72S5duzHJLdMcAggggAACCCAQTIF6lcvL3BEPS/ZsWYMJQNQIIIAAAv8RIGHLpEAAAQQQyCAwasos6T38XVQQQAABBBBAAAEEkiAwtl8v6Xpx4yS0RBMIIIAAAn4RIGHrl5GinwgggEASBS64Z4j8sHxNElukKQQQQAABBBBAIHgCbRrVkS8G3RW8wIkYAQQQQCBTARK2TBAEEEAAgf8IfDhzvnQa8joyCCCAAAIIIIAAAi4KTHvmfrn43OoutkDVCCCAAAJ+FCBh68dRo88IIIBAEgRaPzJcpixYkoSWaAIBBBBAAAEEEAieQK8rLpRRd98YvMCJGAEEEEAgpgAJ25hEFEAAAQSCKTB90W9ySb+hwQyeqBFAAAEEEEAAARcF8uXKKXNHPCLVy5VysRWqRgABBBDwqwAJW7+OHP1GAAEEkiBw72sfygufTU1CSzSBAAIIIIAAAggER+DRblfJY///Pw4EEEAAAQQiCZCwZV4ggAACCEQV2LHvL2l6z1OStnErSggggAACCCCAAAIOCFQrW1LmjnhYCuTJ5UBtVIEAAgggoKMACVsdR5WYEEAAAQcF3pk6R2567i0Ha6QqBBBAAAEEEEAguAKv3XWD9G59UXABiBwBBBBAIKYACduYRBRAAAEEELh28Kvyyfc/AYEAAggggAACCCCQgEDzOtVkxtAHEqiBUxFAAAEEgiBAwjYIo0yMCCCAQIICC1evkwvve1r+PnwkwZo4HQEEEEAAAQQQCK7A54/3kbaNzwkuAJEjgAACCFgSIGFriYlCCCCAAAKDx30hA96ZAAQCCCCAAAIIIIBAHAK3trlIXu1zQxxncgoCCCCAQNAESNgGbcSJFwEEEIhT4PiJE8Yq27krfo+zBk5DAAEEEEAAAQSCKVC+eBH5flh/KVu0UDABiBoBBBBAwJYACVtbXBRGAAEEgi0wae5iuerRkcFGIHoEEEAAAQQQQMCmwKi7u0uvK5rZPIviCCCAAAJBFSBhG9SRJ24EEEAgToFbR4yR17+cGefZnIYAAggggAACCARLoEPT+jJ+wO3BCppoEUAAAQQSEiBhmxAfJyOAAALBE/hz205pes9TsnHnnuAFT8QIIIAAAggggIANgdw5cxhbIdStVM7GWRRFAAEEEAi6AAnboM8A4kcAAQTiEHjlixlyx4vvxXEmpyCAAAIIIIAAAsERePKm9vJQpzbBCZhIEUAAAQQcESBh6wgjlSCAAALBE2j9yHCZsmBJ8AInYgQQQAABBBBAwIJA05pVjNW1HAgggAACCNgVIGFrV4zyCCCAAAKGwJxlq6XpvU+hgQACCCCAAAIIIBBB4Ksn75HLG9TCBgEEEEAAAdsCJGxtk3ECAggggEBI4LExE+Xx9yYBggACCCCAAAIIIGASuOvqljL8tk6YIIAAAgggEJcACdu42DgJAQQQQCAk0LzvszLz15WAIIAAAggggAACCIhItbIlZdbz/aRYgXx4IIAAAgggEJcACdu42DgJAQQQQCAkoJK1KmnLgQACCCCAAAIIICAy5oFe0u2SxlAggAACCCAQtwAJ27jpOBEBBBBAICTA1gjMBQQQQAABBBBAQKRzi/Pk/f63QIEAAggggEBCAiRsE+LjZAQQQACBkABbIzAXEEAAAQQQQCDIAoXy5pbvh/WXGuVKB5mB2BFAAAEEHBAgYesAIlUggAACCIixjy1bIzATEEAAAQQQQCCoAiNv7yx3trskqOETNwIIIICAgwIkbB3EpCoEEEAg6AJsjRD0GUD8CCCAAAIIBFOgU/NGMu7B3sEMnqgRQAABBBwXIGHrOCkVIoAAAsEWYGuEYI8/0SOAAAIIIBA0gfLFi8j0Z/tKxZJFgxY68SKAAAIIuCRAwtYlWKpFAAEEgirA1ghBHXniRgABBBBAIJgC7/W/Rbq0OC+YwRM1AggggIArAiRsXWGlUgQQQCDYAmyNEOzxJ3oEEEAAAQSCInBH2xby0v91DUq4xIkAAgggkCQBErZJgqYZBBBAIGgCbI0QtBEnXgQQQAABBIIlULdSOWMrhAJ5cgUrcKJFAAEEEHBdgISt68Q0gAACCARTgK0RgjnuRI0AAggggEBQBKY8eY+0alArKOESJwIIIIBAEgVI2CYRm6YQQACBoAmwNULQRpx4EUAAAQQQCIbAgC5t5Ynu7YIRLFEigAACCCRdgIRt0slpEAEEEAiWQMv+z8m0hSuCFTTRIoAAAggggIC2ApfUrS7fPn2/tvERGAIIIIBA6gVI2KZ+DOgBAgggoLXAkPIOXAAAIABJREFUwjXrpGW/52T3X39rHSfBIYAAAggggID+Arlz5jD2rW1UraL+wRIhAggggEDKBEjYpoyehhFAAIHgCIyeMktuGf5ucAImUgQQQAABBBDQUuCFWzvJ3e1bahkbQSGAAAIIeEeAhK13xoKeIIAAAloL3DZyjLw2eabWMRIcAggggAACCOgrcG2zBvLRw7fpGyCRIYAAAgh4RoCErWeGgo4ggAACegvsP3hIWvZ7Xhak/aF3oESHAAIIIIAAAtoJlC1ayNgKoXLp4trFRkAIIIAAAt4TIGHrvTGhRwgggIC2At8tXimXPvi8HD9xQtsYCQwBBBBAAAEE9BMY26+XdL24sX6BERECCCCAgCcFSNh6cljoFAIIIKCvwPPjv5H7R32kb4BEhgACCCCAAAJaCfS77gp5usc1WsVEMAgggAAC3hYgYevt8aF3CCCAgJYCXZ4eJeNmzNMyNoJCAAEEEEAAAX0E2jSqI18MukufgIgEAQQQQMAXAiRsfTFMdBIBBBDQS2DDjt1yaf/nZeWGLXoFRjQIIIAAAgggoI1AhRJF5esh90iVMiW0iYlAEEAAAQT8IUDC1h/jRC8RQAAB7QQ+/3GRtHvsRe3iIiAEEEAAAQQQ0EPgs0f/T64+v64ewRAFAggggICvBEjY+mq46CwCCCCgl8CjYybKE+9N0isookEAAQQQQAAB3ws80b2dDOjS1vdxEAACCCCAgD8FSNj6c9zoNQIIIKCNQJsBw+XL+Uu0iYdAEEAAAQQQQMDfAtdd1FA+fOhWfwdB7xFAAAEEfC1AwtbXw0fnEUAAAf8LLF+3SVr2e0627N7n/2CIAAEEEEAAAQR8LVCjXCn55qn7pHSRgr6Og84jgAACCPhbgIStv8eP3iOAAAJaCIybMU+6PD1Ki1gIAgEEEEAAAQT8K/D1kHvlsvo1/RsAPUcAAQQQ0EKAhK0Ww0gQCCCAgP8FhnwwWR5++zP/B0IECCCAAAIIIOBLged7Xyf3drjMl32n0wgggAACegmQsNVrPIkGAQQQ8LXALcPfldFTZvk6BjqPAAIIIIAAAv4TuPnypvLmvTf5r+P0GAEEEEBASwEStloOK0EhgAAC/hQ4dvyEtH5kuHy7cLk/A6DXCCCAAAIIIOA7gYZVKxj71hbIk8t3fafDCCCAAAJ6CpCw1XNciQoBBBDwrcDqTduMpK36kwMBBBBAAAEEEHBTIHfOHKL2rb2gZmU3m6FuBBBAAAEEbAmQsLXFRWEEEEAAgWQIqBW2KmmrVtxyIIAAAggggAACbgm8dd/NctNlF7hVPfUigAACCCAQlwAJ27jYOAkBBBBAwG0BtZet2tOWAwEEEEAAAQQQcEPg8RvaycCubd2omjoRQAABBBBISICEbUJ8nIwAAggg4KbAw29/JkM+mOxmE9SNAAIIIIAAAgEU6HVFMxl1d/cARk7ICCCAAAJ+ECBh64dRoo8IIIBAgAW6PD1Kxs2YF2ABQkcAAQQQQAABJwUub1BLvniij2TLmtXJaqkLAQQQQAABxwRI2DpGSUUIIIAAAm4I7D1w0NjP9scVa9yonjoRQAABBBBAIEACNcqVlsmD75LyxYsEKGpCRQABBBDwmwAJW7+NGP1FAAEEAiiw+Pf10mbACNm0c08AoydkBBBAAAEEEHBCIF+uM4xkbdOaVZyojjoQQAABBBBwTYCErWu0VIwAAggg4KTAxB8XytWPveRkldSFAAIIIIAAAgESeL//LdK5xXkBiphQEUAAAQT8KkDC1q8jR78RQACBAAoM/2yq3PPahwGMnJARQAABBBBAIBGBp3tcI/2uuyKRKjgXAQQQQACBpAmQsE0aNQ0hgAACCDghcP+oj+T58d84URV1IIAAAggggEAABP7vqovlxTu6BCBSQkQAAQQQ0EWAhK0uI0kcCCCAQIAEujw9SsbNmBegiAkVAQQQQAABBOIRuKrJuTLxsTvjOZVzEEAAAQQQSJkACduU0dMwAggggEAiAi36Pivf/boykSo4FwEEEEAAAQQ0FqhbqZxMHny3lCyUX+MoCQ0BBBBAQEcBErY6jioxIYAAAgEQ2LnvgDS99ylZuWFLAKIlRAQQQAABBBCwI1CsQD75YlAfaVi1op3TKIsAAggggIAnBEjYemIY6AQCCCCAQDwCv/6xQZrd97Ts+/tQPKdzDgIIIIAAAghoKjB+wO3SoWl9TaMjLAQQQAAB3QVI2Oo+wsSHAAIIaC4wZcESaf3IcM2jJDwEEEAAAQQQsCrwTt8e0r3l+VaLUw4BBBBAAAHPCZCw9dyQ0CEEEEAAAbsCo6fMkluGv2v3NMojgAACCCCAgGYCL9/ZVW6/soVmUREOAggggEDQBEjYBm3EiRcBBBDQVOCxMRPl8fcmaRodYSGAAAIIIIBALIFne3WUvh1bxSrGzxFAAAEEEPC8AAlbzw8RHUQAAQQQsCqgVtmq1bYcCCCAAAIIIBAsgUe7tpXHbmgXrKCJFgEEEEBAWwESttoOLYEhgAACwRRQ+9mqfW05EEAAAQQQQCAYAmpVrVpdy4EAAggggIAuAiRsdRlJ4kAAAQQQSBc459ZH5dc/NiCCAAIIIIAAApoL3NCyibzbt6fmURIeAggggEDQBEjYBm3EiRcBBBAIiEDRjn1k574DAYmWMBFAAAEEEAieQItzzpbpz/YNXuBEjAACCCCgvQAJW+2HmAARQACB4AqcdunNwQ2eyBFAAAEEENBYoEqZEpL21hCNIyQ0BBBAAIEgC5CwDfLoEzsCCCCgucDxEycleytuk9R8mAkPAQQQQCBgArlynC67Pn1Rcp6ePWCREy4CCCCAQFAESNgGZaSJEwEEEAiowMEjRyX3lbcGNHrCRgABBBBAQD+BneNHSuF8efQLjIgQQAABBBD4R4CELVMBAQQQQEB7gX1/H5ICV9+hfZwEiAACCCCAgO4Ca8c+K+WLF9E9TOJDAAEEEAi4AAnbgE8AwkcAAQSCIrBj319SrONdQQmXOBFAAAEEENBOYPawB+WCmpW1i4uAEEAAAQQQCBcgYcucQAABBBAIjMDmXXuldKd7AxMvgSKAAAIIIKCLwPwXB0jDqhV0CYc4EEAAAQQQyFSAhC0TBAEEEEAgUAJ/btspFbo9EKiYCRYBBBBAAAE/CywbPVhqlCvl5xDoOwIIIIAAArYESNja4qIwAggggIAOAqs3bZMqNz2oQyjEgAACCCCAgNYCf4x5RiqUKKp1jASHAAIIIIBAuAAJW+YEAggggEAgBVas2yw1ej0SyNgJGgEEEEAAAT8IbPt4uBQrkM8PXaWPCCCAAAIIOCpAwtZRTipDAAEEEPCTwOLf18u5tz3mpy7TVwQQQAABBAIhcGDSq5I7Z45AxEqQCCCAAAIIhAuQsGVOIIAAAggEWuCntLXS8M5BgTYgeAQQQAABBLwikD1bVjk6ZbRXukM/EEAAAQQQSIkACduUsNMoAggggICXBH5YvlouuOcpL3WJviCAAAIIIBA4gQJ5csmez14KXNwEjAACCCCAQLgACVvmBAIIIIAAAiIyZ9lqaXovSVsmAwIIIIAAAqkQKF2koGwc93wqmqZNBBBAAAEEPCdAwtZzQ0KHEEAAAQRSJbB2606peMMDqWqedhFAAAEEEAikQJUyJSTtrSGBjJ2gEUAAAQQQiCRAwpZ5gQACCCCAgElg1/4DUqbzfXL46DFcEEAAAQQQQMBlgXMrnSkLX+EBoC4zUz0CCCCAgM8ESNj6bMDoLgIIIICA+wKHjhyV2r0HyprN291vjBYQQAABBBAIqMAFNSvL7GEPBjR6wkYAAQQQQCC6AAlbZgcCCCCAAAJRBC66/xmZtSQNHwQQQAABBBBwWOCKhrXly8F3O1wr1SGAAAIIIKCHAAlbPcaRKBBAAAEEXBLo8vQoGTdjnku1Uy0CCCCAAALBE+jc4jx5v/8twQuciBFAAAEEELAoQMLWIhTFEEAAAQSCK3D/qI/k+fHfBBeAyBFAAAEEEHBI4PYrW8jLd3Z1qDaqQQABBBBAQE8BErZ6jitRIYAAAgg4LPDomInyxHuTHK6V6hBAAAEEEAiOwEOd2siTN7UPTsBEigACCCCAQJwCJGzjhOM0BBBAAIHgCTzz0RTp/+b44AVOxAgggAACCCQo8GyvjtK3Y6sEa+F0BBBAAAEEgiFAwjYY40yUCCCAAAIOCbz0+XS58+X3HaqNahBAAAEEENBfYNTd3aXXFc30D5QIEUAAAQQQcEiAhK1DkFSDAAIIIBAcgbe/mSM3P/9WcAImUgQQQAABBOIQyJoli3zwUG/peGGDOM7mFAQQQAABBIIrQMI2uGNP5AgggAACCQh8NHOB3DL8Xdl/8FACtXAqAggggAACegoUzZ9Xxj3UWy45t7qeARIVAggggAACLgqQsHURl6oRQAABBPQW+H5pmtw2cqysWLdZ70CJDgEEEEAAARsCVcuWkPf63SL1q5S3cRZFEUAAAQQQQCAkQMKWuYAAAggggEACAmu37pRbR7wrU39ZnkAtnIoAAggggIAeAo2rnyVjHugllUoV0yMgokAAAQQQQCAFAiRsU4BOkwgggAACegkcO35Cbh0xRt76ZrZegRENAggggAACNgRaN6oj79zfQ4rkz2PjLIoigAACCCCAQLgACVvmBAIIIIAAAg4JPDb2c3l87OcO1UY1CCCAAAII+EegZ6sL5dU+N0i2rFn802l6igACCCCAgEcFSNh6dGDoFgIIIICAPwXe+Op7Y1/b4ydO+DMAeo0AAggggIBNgSE3d5AHr29t8yyKI4AAAggggEA0ARK2zA0EEEAAAQQcFvj656Vy24ix8ue2nQ7XTHUIIIAAAgh4R6B4wXwy8vYucm2zBt7pFD1BAAEEEEBAAwESthoMIiEggAACCHhPYNmfm+S2kWNkzrLV3uscPUIAAQQQQCBBgSbVK8nIOzpLvcrlE6yJ0xFAAAEEEEAgXICELXMCAQQQQAABlwT2HjhobI/w4cz5LrVAtQgggAACCCRfoNslTWTk7Z2lQJ5cyW+cFhFAAAEEEAiAAAnbAAwyISKAAAIIpFag7+iP5blPvk5tJ2gdAQQQQAABBwQe63aVPNrtKgdqogoEEEAAAQQQiCZAwpa5gQACCCCAQBIERkz4Vu5+9YMktEQTCCCAAAIIOC+gVtOqVbVqdS0HAggggAACCLgrQMLWXV9qRwABBBBAIF1gwg8L5d7XPuRhZMwJBBBAAAFfCah9atV+tWrfWg4EEEAAAQQQcF+AhK37xrSAAAIIIIBAukDaxq1G0nbKgiWoIIAAAggg4HmBa5s1kJG3d5HiBfN5vq90EAEEEEAAAV0ESNjqMpLEgQACCCDgK4EHRn8iQz/5yld9prMIIIAAAsESePD61jLk5g7BCppoEUAAAQQQ8IAACVsPDAJdQAABBBAIpsA7U+fIfa9/JLv/+juYAESNAAIIIOBJgTxn5JAXbu0kPVtd6Mn+0SkEEEAAAQR0FyBhq/sIEx8CCCCAgKcFfkpbK/e+/qHMWbba0/2kcwgggAACwRC4sFZVeabnNXLe2WcFI2CiRAABBBBAwIMCJGw9OCh0CQEEEEAgWAJ/Hz5irLR9/cuZwQqcaBFAAAEEPCVw19Ut5ZmeHSVH9mye6hedQQABBBBAIGgCJGyDNuLEiwACCCDgWYGRE6cZidvjJ054to90DAEEEEBAPwH1QDGVqO3e8nz9giMiBBBAAAEEfChAwtaHg0aXEUAAAQT0FZi+6De59/UPZMkfG/UNksgQQAABBDwjcHn9WsYWCLUrlvVMn+gIAggggAACQRcgYRv0GUD8CCCAAAKeE9iye6+x0vaD7+Z7rm90CAEEEEBAH4EHr28tQ27uoE9ARIIAAggggIAmAiRsNRlIwkAAAQQQ0E9g8LgvZMA7E/QLjIgQQAABBFIqUKFEEXm217VyTdP6Ke0HjSOAAAIIIIBAZAEStswMBBBAAAEEPCww8ceF8vjYSbL49/Ue7iVdQwABBBDwi0CHpvWNLRDOKlnML12mnwgggAACCAROgIRt4IacgBFAAAEE/Caw98BBefy9STL8s6l+6zr9RQABBBDwkMDgG9vLw53beKhHdAUBBBBAAAEEIgmQsGVeIIAAAggg4BMBVtv6ZKDoJgIIIOAxgZrlS8szPTvKFQ1re6xndAcBBBBAAAEESNgyBxBAAAEEEPC5AKttfT6AdB8BBBBIssCNl55vPFisZKECSW6Z5hBAAAEEEEAgXgFW2MYrx3kIIIAAAgikUIDVtinEp2kEEEDABwKVSxeXAV2ulG6XNPFBb+kiAggggAACCJgFSNgyHxBAAAEEEPCpAKttfTpwdBsBBBBwWaB364tkYNe2Uqowq2pdpqZ6BBBAAAEEXBEgYesKK5UigAACCCCQPAFW2ybPmpYQQAABLwuovWoHdGkr1zZr4OVu0jcEEEAAAQQQiCFAwpYpggACCCCAgAYCrLbVYBAJAQEEEEhAoE+7S4xVtYXz5UmgFk5FAAEEEEAAAS8IkLD1wijQBwQQQAABBBwSYLWtQ5BUgwACCPhEoF7l8sZetVc1OdcnPaabCCCAAAIIIBBLgIRtLCF+jgACCCCAgM8E1GrbQe9/IcM+/cZnPae7CCCAAAJ2BPp2vFwGdr1K8pyRw85plEUAAQQQQAABjwuQsPX4ANE9BBBAAAEE4hWY+styeXLcZPl+aVq8VXAeAggggIAHBZpUr2Ssqr28QS0P9o4uIYAAAggggECiAiRsExXkfAQQQAABBDwuoJK2T34wWQ4dOerxntI9BBBAAIFYAo90vtLYqzZ7tqyxivJzBBBAAAEEEPCpAAlbnw4c3UYAAQQQQMCOwE9pa42k7ec/LrJzGmURQAABBDwicEnd6vLQ9W2k+TnVPNIjuoEAAggggAACbgmQsHVLlnoRQAABBBDwoMArX8wwtknYvGuvB3tHlxBAAAEEwgVKFS4g/a67Qvq0uwQcBBBAAAEEEAiIAAnbgAw0YSKAAAIIIBAS+H3LdiNp+/Y3c0BBAAEEEPCwQO/WFxnJ2golini4l3QNAQQQQAABBJwWIGHrtCj1IYAAAggg4BOBD2fONxK3y/7c5JMe000EEEAgGAJNa1YxErWtG9UORsBEiQACCCCAAAIZBEjYMiEQQAABBBAIsMDuv/42krbDPv0mwAqEjgACCHhDoHC+PEaitm/Hy73RIXqBAAIIIIAAAikRIGGbEnYaRQABBBBAwFsCU39ZbiRuv1+a5q2O0RsEEEAgIAI3Xnq+kaytVrZkQCImTAQQQAABBBCIJkDClrmBAAIIIIAAAukCIyZ8KyMnTpM/tuxABQEEEEAgCQINq1YwErXtL6iXhNZoAgEEEEAAAQT8IEDC1g+jRB8RQAABBBBIosCOfX+JStyq/w4cOpLElmkKAQQQCI5AnjNyGInaftdeIdmzZQ1O4ESKAAIIIIAAAjEFSNjGJKIAAggggAACwRRYvm6TjJwwTUZNmRVMAKJGAAEEXBLo1LyRkaytU7GsSy1QLQIIIIAAAgj4WYCErZ9Hj74jgAACCCCQBIGZv640VttO/HFRElqjCQQQQEBfgZZ1a8jtbZtLuyZ19Q2SyBBAAAEEEEAgYQEStgkTUgECCCCAAALBEPh41k/G/rY/LF8djICJEgEEEHBIoEn1SnJH2xbSucV5DtVINQgggAACCCCgswAJW51Hl9gQQAABBBBwQeDlSTOMFberN21zoXaqRAABBPQROOesM+X2K5tLryua6RMUkSCAAAIIIICA6wIkbF0npgEEEEAAAQT0E9j919/GaluVuN174KB+ARIRAgggkIBA5dLFjUTtHW0v5oFiCThyKgIIIIAAAkEVIGEb1JEnbgQQQAABBBwQSNu41UjavvrFdw7URhUIIICAvwVKFyloJGpvv7KFFMiTy9/B0HsEEEAAAQQQSJkACduU0dMwAggggAAC+gj8lLZWXv9yprz59Wx9giISBBBAwKKASs6qJK1K1qqkLQcCCCCAAAIIIJCIAAnbRPQ4FwEEEEAAAQQyCMz77Xd5bfJMeffbH5BBAAEEtBfIni2rse2BStSqbRA4EEAAAQQQQAABJwRI2DqhSB0IIIAAAgggkEFgzrLVxorb96bPRQYBBBDQTiBb1qzS4/Kmcmubi0Q9WIwDAQQQQAABBBBwUoCErZOa1IUAAggggAACGQRmLUmT1yZ/Jx/OXIAMAggg4HuB3DlzGInaHpdfKLUrlvF9PASAAAIIIIAAAt4UIGHrzXGhVwgggAACCGglMH3RCnn9y1nyyfc/aRUXwSCAQDAECuXNbSRpe7RqKlXLlAhG0ESJAAIIIIAAAikTIGGbMnoaRgABBBBAIHgCU39Zbqy4nfDDwuAFT8QIIOA7gZKFCpxaUduqqZQvXsR3/afDCCCAAAIIIOBPARK2/hw3eo0AAggggICvBaYsWGLscTtp7mJfx0HnEUBATwGVnFVJWpWsVUlbDgQQQAABBBBAIJkCJGyTqU1bCCCAAAIIIJBBYNrCFTLuu3ny/vR5cvT4cXQQQACBlAqo7Q5OJWovFLUNAgcCCCCAAAIIIJAKARK2qVCnTQQQQAABBBDIIJC2cauMm3Eqcfv7lu3oIIAAAkkVUA8QM/aovbypqAeLcSCAAAIIIIAAAqkUIGGbSn3aRgABBBBAAIEMAgePHD2VuJ0xT2b+uhIdBBBAwFWBC2pWlq4XNzYStdmyZnW1LSpHAAEEEEAAAQSsCpCwtSpFOQQQQAABBBBIqsA3Py8zErcqgXvi5Mmktk1jCCCgt0Cn5o2kc4vzpE2jOnoHSnQIIIAAAggg4EsBEra+HDY6jQACCCCAQHAEVqzbnJ64/XPbzuAETqQIIOCoQOkiBaVLi/OMRG2dimUdrZvKEEAAAQQQQAABJwVI2DqpSV0IIIAAAggg4JrA/oOHZNyM+cZDymYvXeVaO1SMAAJ6CZx39lnSuXkj6XJxYx4kptfQEg0CCCCAAALaCpCw1XZoCQwBBBBAAAF9BaYsWCKfzvlFxn//k+w/eFjfQIkMAQTiFuh4YQPp3KKRtGtSN+46OBEBBBBAAAEEEEiFAAnbVKjTJgIIIIAAAgg4IrBp555/Erc/y+xlrLp1BJVKEPCxQIlC+aVzc7XtQSOpV7m8jyOh6wgggAACCCAQZAEStkEefWJHAAEEEEBAI4FZS9LSV91u2b1Po8gIBQEEYgk0rFpRTj1IrJEUK5AvVnF+jgACCCCAAAIIeFqAhK2nh4fOIYAAAggggIBdgb0HDqYnbr/+eZnd0ymPAAI+EShfvIhc1eRcuarxudL8nGo+6TXdRAABBBBAAAEEYguQsI1tRAkEEEAAAQQQ8KnAz6v+lPGzf5ZPZ/8sazZv92kUdBsBBEICuXPmSE/SqmRtjuzZwEEAAQQQQAABBLQTIGGr3ZASEAIIIIAAAgiECxw7fiI9caseVsaBAAL+ErikbnVjJa1K0pYtWshfnae3CCCAAAIIIICATQEStjbBKI4AAggggAAC/hZYtXGrTJ7/q0ye96t89+tKfwdD7xHQWKBOxbKnVtM2OVfqViqncaSEhgACCCCAAAIIZBQgYcuMQAABBBBAAIHACixas14mz19sJG8XpK0NrAOBI+AVgZKF8qdveXB5g1pe6Rb9QAABBBBAAAEEkipAwjap3DSGAAIIIIAAAl4VmLNs9T8rbxfL8nWbvdpN+oWAdgJlihSUlvVqyCXnVpc259WRfLnO0C5GAkIAAQQQQAABBOwIkLC1o0VZBBBAAAEEEAiEwDc/L5MvFywxVt6u3bojEDETJALJFKhRrrSofWlb1q0hLetVl9Oz8fCwZPrTFgIIIIAAAgh4W4CErbfHh94hgAACCCCAQAoF1MPKjP1u/9nzdvve/SnsDU0j4G+BxtXPMhK0aiVt01pV/B0MvUcAAQQQQAABBFwUIGHrIi5VI4AAAggggIA+AnsPHJRvflkms35Nk++XrpLl6zbpExyRIOCCQNYsWf5dRVu3htSuWMaFVqgSAQQQQAABBBDQT4CErX5jSkQIIIAAAgggkASBhWvWyawlafL9klUya8lK2XPgYBJapQkEvC1QME8uYz9aYyVt3epSvngRb3eY3iGAAAIIIIAAAh4UIGHrwUGhSwgggAACCCDgL4H9Bw8Zq25Prb5NkwVpa/0VAL1FIAGBRtUqyoW1qkrTWpWNP/Pn5qFhCXByKgIIIIAAAgggICRsmQQIIIAAAggggIDDAmkbt/6z+jbN+HPjzj0Ot0B1CKROoFiBfNKqQa30BG3l0sVT1xlaRgABBBBAAAEENBQgYavhoBISAggggAACCHhH4MTJk/+svl0p81b+IXNX/C5qRS4HAn4SUA8Ju7x+TWlWu6qcX6Oyn7pOXxFAAAEEEEAAAd8JkLD13ZDRYQQQQAABBBDws8Dfh4/InGWrZe6KNSRw/TyQmve9dJGCRoL28ga1pHmdalI4Xx7NIyY8BBBAAAEEEEDAOwIkbL0zFvQEAQQQQAABBAIoEFqBO3vpKvlxxRpW4AZwDngh5OrlSknDqhWkYdWKcn6NSlK7YlkvdIs+IIAAAggggAACgRQgYRvIYSdoBBBAAAEEEPCygNo2YfayVcYDzGYvXc0WCl4eLB/2rWSh/NKwWkVRDwsLJWnz5srpw0joMgIIIIAAAgggoKcACVs9x5WoEEAAAQQQQEAjgcW/r5ef0v6UX1b/KQvXrJOFq9eJWpnLgUAsgZynZ/83MftPkrZs0UKxTuPnCCCAAAIIIIAAAikUIGGbQnyaRgABBBBAAAEE4hX49Y8NRuJWJXB/WXUqkXvk2PF4q+M8DQTy5TpDalcsI7UqlJG6lcoZq2fZ2kCDgSUEBBBAAAEEEAicAAnbwA05ASOAAAIIIICArgLL121KT+IuXL3eSOIeOHRY13ADHVeNcqURH4sPAAAgAElEQVSlVoXSRkJWJWhrlS8j5YoXDrQJwSOAAAIIIIAAAroIkLDVZSSJAwEEEEAAAQQQiCCQtmGrqETums3bZfWmbel/btq5By8fCJQuUvCfhKxK0JZJT9BmOe00H/SeLiKAAAIIIIAAAgjEI0DCNh41zkEAAQQQQAABBHwucOjI0fQELsnc1A6m2lO2QomiUr5EYSlfvMip/y9e2EjQFs6XJ7Wdo3UEEEAAAQQQQACBpAuQsE06OQ0igAACCCCAAALeFghP5m7cuUe27NorW/fsky279xn/f/DIUW8H4aHelSyU/5+EbBEjEXsqIVtEKpRUfy8iWbNk8VBv6QoCCCCAAAIIIIBAqgVI2KZ6BGgfAQQQQAABBBDwocD+g4fSk7db9+yXLbv3/pPUDf3/PiPBu2v/AR9Gl3mXTzvtNCmaP68UyZ/n1J/58kjRAurPvMafoZ+dWezUitkc2bNpZ0BACCCAAAIIIIAAAu4JkLB1z5aaEUAAAQQQQACBwAucOHlSDhw6Yjz87MDhI/LXwcPp/2/8m/GzI3Lg8OF/fnbq/0PnHD56XI6fOCHHTpww/jx+4mSEP0/9W6QyOU/PLsZ/2f/58/TsckaO0yXn6dky/Ft6OVPZPGfkjJCUzSNF8ucN/LgCgAACCCCAAAIIIOCeAAlb92ypGQEEEEAAAQQQQAABBBBAAAEEEEAAAQQQsCVAwtYWF4URQAABBBBAAAEEEEAAAQQQQAABBBBAAAH3BEjYumdLzQgggAACCCCAAAIIIIAAAggggAACCCCAgC0BEra2uCiMAAIIIIAAAggggAACCCCAAAIIIIAAAgi4J0DC1j1bakYAAQQQQAABBBBAAAEEEEAAAQQQQAABBGwJkLC1xUVhBBBAAAEEEEAAAQQQQAABBBBAAAEEEEDAPQEStu7ZUjMCCCCAAAIIIIAAAggggAACCCCAAAIIIGBLgIStLS4KI4AAAggggAACCCCAAAIIIIAAAggggAAC7gmQsHXPlpoRQAABBBBAAAEEEEAAAQQQQAABBBBAAAFbAiRsbXFRGAEEEEAAAQQQQAABBBBAAAEEEEAAAQQQcE+AhK17ttSMAAIIIIAAAggggAACCCCAAAIIIIAAAgjYEiBha4uLwggggAACCCCAAAIIIIAAAggggAACCCCAgHsCJGzds6VmBBBAAAEEEEAAAQQQQAABBBBAAAEEEEDAlgAJW1tcFEYAAQQQQAABBBBAAAEEEEAAAQQQQAABBNwTIGHrni01I4AAAggggAACCCCAAAIIIIAAAggggAACtgRI2NriojACCCCAAAIIIIAAAggggAACCCCAAAIIIOCeAAlb92ypGQEEEEAAAQQQQAABBBBAAAEEEEAAAQQQsCVAwtYWF4URQAABBBBAAAEEEEAAAQQQQAABBBBAAAH3BEjYumdLzQgggAACCCCAAAIIIIAAAggggAACCCCAgC0BEra2uCiMAAIIIIAAAggggAACCCCAAAIIIIAAAgi4J0DC1j1bakYAAQQQQAABBBBAAAEEEEAAAQQQQAABBGwJkLC1xUVhBBBAAAEEEEAAAQQQQAABBBBAAAEEEEDAPQEStu7ZUjMCCCCAAAIIIIAAAggggAACCCCAAAIIIGBLgIStLS4KI4AAAggggAACCCCAAAIIIIAAAggggAAC7gmQsHXPlpoRQAABBBBAAAEEEEAAAQQQQAABBBBAAAFbAiRsbXFRGAEEEEAAAQQQQAABBBBAAAEEEEAAAQQQcE+AhK17ttSMAAIIIIAAAggggAACCCCAAAIIIIAAAgjYEiBha4uLwggggAACCCCAAAIIIIAAAggggAACCCCAgHsCJGzds6VmBBBAAAEEEEAAAQQQQAABBBBAAAEEEEDAlgAJW1tcFEYAAQQQQAABBBBAAAEEEEAAAQQQQAABBNwTIGHrni01I4AAAggggAACCCCAAAIIIIAAAggggAACtgRI2NriojACCCCAAAIIIIAAAggggAACCCCAAAIIIOCeAAlb92ypGQEEEEAAAQQQQAABBBBAAAEEEEAAAQQQsCVAwtYWF4URQAABBBBAAAEEEEAAAQQQQAABBBBAAAH3BEjYumdLzQggYFPgu+++k27dusn//vc/48xXXnlFrrrqKpu1/Ft8wIAB8tZbbxn/cO6558oHH3wgefPmle3bt0ubNm1k06ZN6YVPO+00GTt2rDRv3tx2e0uWLJH27dvLoUOH0s+95pprZMSIEf+p69tvv5Ubb7zR+PczzjhDPvvsM6ldu7btNoN4gu7zI3xennPOOfLee+9JwYIFLQ/333//Ld27d5e5c+ca57zzzjvSsmVL5qFlwdgFw41jnxG7hPn1IpnzIFrP1q9fL1dffbVs3brVKFKiRAmZMGGCnHnmmbGDMZW46667ZPz48bbOCS8c7bU0oUoDdLJ6P127dq188sknMm3aNFm1apUcP37cEMiSJYsxphdffLEx3uq9KGvWrDF1rLyPeWEeq0B0f9+INFhTp06Vm266yfiM8f7778vQoUPT3xNiDq6FArxeRUfi9crCBMqkiNvvr5Gafv7552XYsGHpP7r33nvlvvvusxXIyy+/LEOGDMlwzkUXXSRvvvmm5MyZ01Zd6jVb9eHjjz9OP4/rBVuEFEZAKwEStloNJ8Eg4G+BHTt2iPqwu2bNGiMQlawdOXKkZMuWzXZg4XUNHjzYuIBRR6SErfp3lUhV5VTy1s4R6YMaCVs7gtbK6j4/Is1LlfDq27ev5TlJwtbaXEqklNsXlMmcB9EcPv/8c7n99tsz/Nj8GmrVj4StVSl3yv3xxx9y5513yuLFiy01UK5cOSO516RJk0xfc+JJ2KoOuPV6lllwur9vRIo99GV1nTp1jISRmgOhL/EsTYQYhTJL2KZinHm9cmJUvVGH2++v4VH+9ddf0qlTJ1m0aFH6jypVqmR80Vi0aFHLKJGuA/Lly2d80VmtWjXL9aiC6otSdf2zcePG9PNI2NoipDACWgmQsNVqOAkGAWcEDh87LrsPHJIjx05InpynS9F8uZyp2EIt5m+6ixUrJhMnThR1EWn3CK0wUeeFf2iKlrCN50NatA+XOidsDxw6Iht37paDh49KoXy5pXzxInaHJ+7yOs+PSPMye/bs8tFHH0mjRo0smQUqYXvkoMi+7SJHD4vkyidSqJQlo0QLuX1Bmcx5EMni8OHD0qNHD5k5c6aRtAvd8WC+S8GqYRATtof/d0x2HNsvx+SE5MmSQ4ply2+Vy9Fy06dPl969e2e488NqAwMHDpRbbrklatI23oStW69nseLS+X0jPPZ9+/YZCahff/1Vbr75Zunfv3+Guy5iWVn5eayEbTLHmdcrKyPmnzJuv7+GS5hX4Jvf7+ze4RcpYavaiueLTvP1S6i/JGz9M4fpKQJOC5CwdVqU+hDwqcDqrbvlx7QNsnTDdtm0+68MUWTPmlUqlywkdcuXkAurl5O8OU93Lcrw7QWeeeYZ6dq1q6321O2effr0EbXqQh3hK3WjJWzj2Rbhl19+kQ4dOsixY8cy9FG3hO38lX/IB9/Nl6m/LJPf1m/JEGuO7NmkcfVK0qZRHbnx0vOlcL48tsbLTmGd50e0eWlnawTtE7brloks/Fpk5VyRbWszTp1sp4uUry1So6lIw7YiuVOTKFOdspLQijbvkzkPIvVh5cqVxu3x+/fvlwYNGhivbWqFZjyvj+aErc63Cqcd2SKz/vpNFh38UzYe253x/fO0rFItZylpmOssuThvTcmb1d7tsXZeH0NlN2zYINddd52sW7cu/fTOnTsbifiyZctK7ty5jX8/cuSIsV2Cum1+zJgxGbZKUCszL7300ojNW5nfqZ7H5o7r/L4RPkALFiyQjh07GmP59ttvRx1D83lWxpPXq3h+EznHDYFE5qu5P+rLyEceecTYOkq9v3Xp0sXYhkoddrcziJawtVtP+PVLqL8kbN2YSdSJgD8ESNj6Y5zoJQKuCWzZc0A+/HGZLPh9s6U2smXNIlc3qCbtG9q7xcdS5SJiXi2hzmnRooW88cYbkiNHDqtVGBep7dq1M7Y+iJRkCL+QPPvss+W3334z6re7LUJo5Y5aUaJW8u7atcuoR5eEbdrGrfLw25/Jp7N/tuR/erZs8nDnNjKwa1tL5e0W0nl+REtwKCOrtxJrm7Dd/qfIly+L/Drd2pTJml3k0h4il91irbzDpRK5oEzmPIgUtnk14kMPPWQUCe3NZ3ebGt0TthuO7pKxu+fI3L9XW5pB2U/LKtcWPE+uL9jYUvl4C5nHUL0vqf3Z69evn2l1y5cvN97/Nm8+9VkgsxXVVuZ3quexOVid3zfCBzWUOLJzh5KV8Yw2eVI9zrxexfsq4d/zEpmv5qjNe7WXKVNGXn/9deOuBLUVgfpM/+mnn0q9evUsQZkTtmrP9wMHDhj/2d0WwdynIkWKyN69e40vX0jYWhoGCiGgpQAJWy2HlaAQsCbwQ9oGeX3aQjl24oS1E0ylzi5dRO64rIEUznOG7XNjnWDej8zuhx1Vt1pVor41V0ekbQ7CLzDUatzRo0cbt47a2RbBvPeVurgtVKiQqNtQ1aFDwlatqL3puTflyLFTD6ixczSrXVXG9uslZYsWsnOapbK6zo/weZkrVy45ePCgYWL1FlMtE7ZqRe24x0SOH7U0PzIUqlRPpOtgkQLF7Z+bwBmJXFAmcx6Eh2i+nVrtHa4eVKVeg0Mrbu0kgVTdOidsZx74TYZv+0pOyEnbM6XWGWXl3mJXSJFseW2fG+sE8xiqsirpfscdd8Q6zfj5pEmTjL2L1cqzzFZUW5nfqZzHkYLV9X3DHKtaMd2zZ0+ZMWOGrS+7rYxntAmUynHm9crSr7V2hRKZr2YM9dBftb+zOlq3bm086PjRRx81VtyqQ10b9OvXz5KfOWGrtrBS1wNfffWVca6dbRHMr1Pqjohx48YZ1yYkbC0NA4UQ0FKAhK2Ww0pQCMQW+G7FnzJq2sLYBTMpUbJgHnnwqvOlaL5Tt1c6dYQ/odzOh53wlTSRnvYafoHx6quvGvuEhvZsVKuRmjdvHjMc83YIqh3V79AT0f2esH3z69nSc9jbMQ0yK1C1TAn5+ql7Hd/jVtf5ET4vH3vsMePLh9BtzVa2RtAuYTtvosiHTyQ0D6VYOZFbX07aHreqs4lcUCZzHoTDmvfzq1KlirHCSH1xENrT1u7Fp64J22/2L5GXdkxNaF6WPb2wPF6ygxTNli+hesJPNs+fUNK9YcOGltoIT/ZGS1hYmd+pnMeRgtX1fcMcq/nuIjufm6yMZ7QJlMpx5vXK0q+1doUSma8hjPBrhdD2a+Y5ZWcBhzlh27hxY+NuhVtvvdX48svqtgjm7RDUKl31GfCee+4hYavdDCYgBOwJkLC150VpBLQQWLp+uwyZOMeRWKqULCyPd2zmSF2hSsz7Sql/Ux9+3n333fR99zJrzLxXXbTVueEXGOrbdHULVGhVrtVtEczbIajEhtoDUIeE7bRFK6Rlv+ccGdMm1SvJD8NP3Vbt1KHr/Ig0L9XKitCKN+WnHiDzf//3f1EfBqRVwnbVfJFXbnNm2lSoI3JXYl9A2OlIIheUyZwH5pjC984zJ+vMK5HsPHxMx4TtwoNr5dEtn9qZDlHLnp2ztDxbupMjdYUqCZ8/VvcxDZ2vxkw97FOtplarzlTSIPywMr9TNY+jYer6vmGON/SwIrur8ayMZzTXVI2zzq9Xaq6uXr1a1D7Samy2bdtm8GfJkkXUF2nXXnutqD2p8+bNfIW+qmfp0qXGHtXR6lF1FSxYMOprkHluhFbrqzt/Jk+ebGwhsGrVKjl58qTRt9q1axsrvFu1aiU5c7q3V3ci8zUUqHnBhfnOkfAvraw+fCw8Yfvcc88ZD/tbs2aN5W0RzF8qqe2HlKUaH1bYOvoWSWUI+E6AhK3vhowOI5C4wH1jv5XNezI+WCyRWtvWryqdmtRIpIr/nGt+cIadvaTM+5lF+1Y70gWGehBL6LZfK9+qmz/UhRLK6sOsDgnb6j0f/s+DxRIZ3AeubSXP9OyYSBWBmB+R5qVa6d23b1/5+OOPDQN1Ia5uU1dJs0iHVgnbpzr898Fiicyii7uLXHlXIjVYPjeRC8pkzgNzQOaLxfDXXPPP7Dx8TMeE7W0b3pKNRzM+WMzyxIhQ8JoCDaV74QsTqSLDueGvARdccIGxD3ys5I6dDliZ36max5nFoevnChWzOSFdp04d+eCDDyR/fmsPXrQyntFcUzXOur5eKU/1WTJ0O300d/X7/NJLL8nFF18c8QvcLVu2yN133y1z5mS+OEOtwh84cKCxIjRr1qz/aS48Yas+V/fq1SvDAw3DTypXrpyxzViNGs5eF4TaSWS+huowXyuE781u5ToiPObwhK36ouzpp59O317Byop38xej6ny1yrZ9+/YkbO28OVEWAQ0FSNhqOKiEhEBmAl8sXC3j5ix1HGlE98ukWH7ntkYw7w+rOhtpa4PwIKx+Mx7pAqNp06bpt/1aSUiYL/xCqw6sJCec+KDp+OCZKhz6yVfywOhPHG/i93efkYolizpWr47zI9K8bNmypYQ/8V3tj6ZWnEdKwGiTsJ3xrsikEY7Nl/SKBnwhUri08/WG1ZjI73ky54G52+a9v8O/7ApfnWj14WNWXhNdHwwHGxi/d4G8u+t7B2s8VdUbZ/aS4tmtJdesNG4eS1VebaeiVsqqL3pUgibRw8r8TtU8ziw2Hd83QvHu3r1bOnToYKx4vPnmm2XQoEGWh9nKeEarLFXjrOPrlbrT6/rrr5e1a9emc6s7xZo1a2as0lT/Pm/ePGNFqzrUqtbXXnvNWAlvPsIfIKh+Zq5H/VzdjRaqR/28W7duxl6r4a8P5rmhksM//fST7N+/32hOfTFQs2ZN4++zZs1K/3f1s6pVqxpfNKsHZzl9JDJfVV927NhhPGdCrX6N9Hl/5cqV6Qs4rC4YCU/Yqs9o6jpBuVrZFkGtGFd3U3355ZeiHoCm9rJVv1skbJ2ePdSHgP8ESNj6b8zoMQIJCdwzZqps3XsgoToindyuflW5zuFVtuYP5FZWjFjdeyraBYa5vVgXPGq/q5EjR2a41clKciLRD5qOD1xYhZVv7C9rNm93vJmHOrWRJ29q72i9us2PaPNSoZkfBqT+Hm1rBG0StoOvEtm5wdH5YlTWsodIa2sPYEqk8UR+z5M5D0IxRtvPz2wwe/Zs6dSpk3HxafVhkFZeExNxTva5vdaPlq3H9jne7HUFz5OuhS5wrF6VmFS304avrlPJGLXiViUBmjRpYmx7EGlVXayOWJnfqZjHsfqtfq7b+0YoZvOXyHa3wbAyntFsUzHOOr5eqZh69+4t06ZNM6jV3TRDhw6Vtm3bZvgdVStn1UME58+fb5QrX768cddNqVKljL/v3LnTuI0+LS0tvZ4XX3xRLr300gz1qNcItQ1Y6K4wVVittFV9MB/muRH6d1XXkCFDpGTJkulFVcJxxIgRMmzYsPR/U+2q1xqnj0Tmq+pLpL2P1UPCQof54X3q36xskxYpYau2jgglhgsUKGBsNVO5cuWIHOb9p0Ptqe0sSNg6PXuoDwH/CZCw9d+Y0WME4hZYvXW3DPx4ZtznZ3ZimcL5ZGiXSxytW+3h1a5dO9m7d6/xLbi6xU+thI10hK8Ay+wDVrQLDPO36qEH7pg/xIXaNa/kNa9Es5KcSPSDpqPAYZXN++13aXzXk640Ub1cKVk+erCjdes2PzK78FUXQ+oiTe0bp45oWyNokbD9c6nI8O6OzpX0ykpUFOk/3p26TbUm8nuezHkQ6rJ5Pz91G+aECRPkzDPPzOAUz+pE82uiXXQ7e5fbrTue8r8d3iQPbPognlNjnlM+R1F5sYyzc169b6rtVKZMmRK1/dC+kyoRr1bxqZVd6r021mFlfqdiHsfqt/q5bu8boZhDCSPzfpxWPFQZK+MZra5UjLOOr1fmJGK0lbOhMQi/6yb0wCz1c3PiUH2xpj43qxX2kQ71uULdIab2uFVHpNf+8IRtZlusqPpUwvfrr7826lPbjKmkrZXXFKtzNdH5Gr73cbS799QKV7XiNZpLeH8jJWzVAztVUlw9J0Md5nEKPz+0HYJ5xa/5mRx296W240lZBBDwtgAJW2+PD71DwFGBKYtWy9jZzm+HEOrkaz1bS/5cORzrc/gHq8ySsJntZxbeoWgXGOZVG5kliM0rzcz7Uvk9YTv8s2/lntfcSUioMdj60XApXtC5J6LrNj8yu/BVfn/++adxAaTKqSPS1ghaJGxnjROZ4MxD7yK+GA36ViRvYcdepyJV5FYCxOl5EOp76I4B9Xe1Okutkop0kW2+KM3sS61QvTolbCfs/Une2jXLtXnzfvk7JF/WMxyt/8SJE8Yt1Go13OLFi2PWrfae7Nevn3GLdWZbJ1iZ38l8PYsZmKmAbu8bKjTzisAWLVoYexbnyGH9s5iV8YxmnIpx1u31Si04UInD0F71VracUfusqoeS1apVy1jYoL50Cf9STb3+qi9tMkuYbt68WTp27Gh8vlBHeFLRPDesbBf23nvvGa8h6nDrS7dE5qt5JWtmSdCtW7eKGge1TUUkl/Dfh0gJ29y5c2dYzRvtd9P8+2t+hgYJWzuv7JRFQF8BErb6ji2RIfAfgTe/WyTTlv67N5bTRI9d00yqlnI2EWJ1mwPzt+HRHjYWijezCwwr2yIMGDBA3nrrrf/cFuz3hO1tI8fIa5PdWYGt7GcPe1AuqBn5drB456JO8yPWha8y+vTTT6VPnz7pXOFbI2iRsP1kiMgPLq6C7fOmSMXID22Ldx6Gn5fIBWUy54Hqd6z9/Myxme9CsHLxrlPC9uUdU+Xr/UucmiL/qWdo6c5SLeep25rdONQ4q9ut1W25KomrEpfRDvWwILU3ZsWKFSMWsTK/kz2P7Zjp9L6h4jYnoTJbxRfNyMp4Rjs32eOs4+uVef9h5Wx3S4vQ2KxYscL4UvfAgQPGXThq1Wbt2rVj/mqEPtOqgurLmldeeSX9Cxvz3LCyettc3osJ28z2PjZDhd+1F+u6IlrC1jxfo22LYF71b16YQsI25tSlAAKBECBhG4hhJkgETgm8MGW+LFizyTWO+9s0lnoV/93TyomGrHw4N2/Wr9qM9TTWzC4wYm2LYP5gHf5tud8Tth0HvSLjZ//sxLBFrGPiY3fKVU2cTZTpND+sXPjG2hpBi4TtOw+ILD61j58rR49hIrUucqXqUKVuJ0Ccmgeqv1OnTpWbbrrJ6HqsvcLDVyfGWglm5TXR1YFwsPIhWz+XuX+vdrDGjFUNLNleGuSKnCB1ulGVjFCvN2qPW5XUUX+GJ3ArVKggH374obFNQvhhZX4n8/XMro9O7xsq9tAX1naSdGYzK+MZzTjZ46zj65U50ZonTx5jS5rq1avbndYZtrawcgdEqAG1bUqvXr0ivgeY50as9wdVgZcTtuGfj2LtsWveeiPWw8eiJWzDE7+RvlAJrUoOv7OPhK3tXwFOQEBLARK2Wg4rQSEQWWDEV/Nl3moXE7ZXNpZ6FZxN2KpI1K1foQcZRLpd15xkjbb/olkkswuMWNsimLdDCP/gZSU5kciFkdvz+ronX5WPZ/3kWjOTnugjV54XeS+1RBrVZX5YufBVTpltjaBHwrafyOJvE5kSmZ/ba7hIjQvdq9/FPSHNnXZiHoQnYO2ixHr4mJXXRLttpqr8U1snyY9/r3Kt+UdLdpD6uSq4Vn9mFat5oFbdPvHEE6KeIB862rRpY+yJmdmT46MlCZP5ehYPmi7vG+bb6a0k1CJZJfK5JJnjrOvrlTkxV7p0aWOverWa1e4xatQoefzxx43T7KxuNX+uDW/fbgLWbnm7Mary8c5XcwI2nnYz25YtWsJWtWNe0R++0MO8HUJ4kp2EbTyjxDkI6CdAwla/MSUiBKIKvDNzsXyz5A/XhAZde5FUKvHvk1adaijWAybMtzhltv9iqD+xLjAy2xYhdOtYpFubrCQn4v2g6ZRlZvX0efl9efHz6a41NW/kI9KomvMryHSZH7HmpXlgom2NoJ5K3L17d5k7d65RXD3somXLlv8ZUy/PQ/n0WZHZH7o2D+WeMSLlarpXfwIXlKpTyZwH5i+74gWJ9tAWVZ+V18R42032ea/tnC5f7lvkWrPDynSVyjlKuFa/lYrVF5bqITnqQUXqiJaMtfL6kcx5bCW28DK6vG+Y7/q5+eabZdCgQbY5rIxntEqTOc66vl6Z/RNJ2GaWNMxsUmSWMLabgLVb3vZkjfP9NXylazztZrYgJDP7zLZFMG+HEP77S8I2nlHiHAT0EyBhq9+YEhECUQWmL1srb8xw74Lz7dvaSs7s2RwfAfOqV1W52l9L3YqrDvNDFqzsqWglIRJtWwTzh67wfb6sJicSuTByHDaswlFTZknv4e+61sxfn78qec6w/iAUqx3RZX7YufCNdku8WqHh+4Ttj5+JfDzY6vDbL/fMHJEcueyfZ+OMRH7PkzkPzF9OqVWUVld17d27V9SXA+owPyQlnEinhO2UfYvl1Z3ubdUxvsJdkiNLdhuz7L9Fd+7cadzarFZfqzH66KOPpGHDhrbqNO+Hqk4cPXq0XHHFFRnqsDK/kzmPbQX4T2Fd3jcWLFhgPDRKvSfEu/eplfGMZpzMcdb19Uo9ELBDhw6i5mQiCdt4V9jOmDFDunXrZgyxritszZ/fVZyFCxe29GA+9XsVetCrOi/almuZJWwz2xYhNKfV++8nn3yS4fWahG08r+ycg4B+AiRs9RtTIkIgqsDmPX/JfWPdudX47NJFZGAH924zVvvs3XnnnUZs5mSpeZXMueeea6wMyps3b6azINYFhvkWJfOeUubbmiLtfWUlOZHIhZHbU3vVxq1S9eaHXGnmwlpVZdbzp54c7Mahw/yINS/D3dLS0uSaa64RtcJKHY0aNRzA8oAAABJ2SURBVDJuX1a/J75eYbt9nciQq92YJiJn1RW58w136jbVmsjvebLmQfgTxR966CG54447LNmYk0TqBPOXaOYKrLwmWmrQA4U2HN0lt29425We1DqjrAwpdV3CdYc/vCjWfu6RGgzfViXSvLAyv5M1jxNB0+F9I5QosrIdVDQrK+MZ7dxkjbPOr1fmxFwq9rA1/x6oL3jGjh0rqh/qsLti1m75eH5/45mv5gcTq3251d/V70ysI/wZGdGuM2KtbjZvOxHaFkElcnv06CEzZ86MuH88CdtYo8PPEQiGAAnbYIwzUSKQLjDos9myYuMOx0VuvugcaVnb+dvdQx1dv3698fTbrVu3ink7AvPTba0mHKxcYIQeAqDaV7cpqb391K2i6hbzaBdGVpIT8XzQdHywMqnw4geGyozFvzne5Kt9bpBb27j3oCcd5oeVeRk+MOrCqn///un/3KdPH5k/f77xnzp8uSWC6vjLvUVWu7CfcseHRM6/xvH5HV5hIr/nyZoH5qRrrL1ow+MLT55Ee4K2lddE1wfDwQYe2vyRLD20wcEaT1V1R9FL5fJ8sZ/mHqvh8OSCnX0sQ3Xv27dPOnXqJL/++qvxT8lYYRtqO97Xs1gu0X7u9/cN85fLke76serC69UpqVS9XqnVn+quMbW6XR1WVkqrVbk33HCDkVhVCcB+/frJhg0bjM/JBw4ciLqdSficCF/9GT6P7CZg7Za3OkfN5ezO1/DXxcz2oo3UH3OyN9qdfLEStuYv00LXMCdOnDDGa//+/RJpayEStvHMDs5BQD8BErb6jSkRIZCpwC9/bJHnJp/a39Kpo3j+3DK8+2VOVRexnki3FKnbNNVtZKtWrRI7CQcrCRHzvlLqQR4jR440vglfs2aN8cFa/T38QSxWPuzb/aDpKmqEyr+Yt1jaDhzpaLNnlSoma9552tE6Y110qAfC+W1+WJmX4XGrWyh79+4t06adulVbzcksWbLI0aNHjb/7NmG7/HuR0Xc7O2eKlBF5ZJKzdUapLZHf82TMg/DX02gJ18ywzBeo0fY6tfKamJQBcaiReX+vkSe3TnSotlPVlMpeUF4/s4djdZqTC6rShx9+WG677TZRiQYrh3pi/C233CJqjkR7X7Uyv5Mxj63Ek1kZv3+uMH9OifT0eas+VsYzWl3JGGfdX6/CH6amvjB5+umn//MZ0zwG5u0hQis21fu+OnfRolNbn6nX3759+2b6u79582ZjSw21jYo6wlfl203A2i1vdY6ay9mdr+ZtzqxunWZuTy0UUZ/7N27caPxzpGdlxErYqvPMC0zUXXrqyzG1ECR79uyinktQr169DBwkbOOZHZyDgH4CJGz1G1MiQiCmwCtTf5bZK9fHLGe1wF2tGsl5lUtbLR53OfMtRWoVgPpgqvbdUh/moyVRIzVm5QLDvHJFJcFuv/12UR+wVFuJ3P5r94Nm3FgJnNj92TdkzLQfE6gh46kfP3KbdLywgWP1RavI7/PDyryMFHv41gjmMr5N2Kog3h8o8tNk5+bNjc+InPPfB7A518C/NSXye56MeRB+ARrPrfPhDwCKtEJIt4StGuFh26fId3+tcGzaPFiirTTJXcWx+vbs2SNdu3YVtQIvdNx///1G0jZnzpyZtqPOUXvgqiSOOtq0aWNssxL+5aSV+Z2MeewEmp/fN0K3skf7wsSqj5XxjFZXMsY5CK9X5i23VAJP7T+ttjmKdKjE4fXXXy9r1641fmz+TGpO5KovXNQ2Yeecc07EelSiWN2Z9v777xs/V3uYT5gwQcqXL59e3m4C1m55q3PUXM7ufDUnUzPbcz1aX8K/MIh0l52VhG34tgjK//vvv5do2yyQsI1ndnAOAvoJkLDVb0yJCIGYAkePn5DHP/1e/ti2J2bZWAXaNagm1zWuHquYIz8334arPljWr19f1GogdVi5hSzUCasXGOZtEdS38upDW2b7xFlJTtj9oOkInM1KDh89Jk3vfUp+XnVqxUUix0Od2siTN7VPpArL5/p9flidl5FAwm8lDpXxdcL22BGRkT1ENjiQHGvZQ6S1tf1ZLU+4TAom8nuejHlgXoVp3mLGTuzmL7XUeZEuhK28Jtpp0wtlj/zvuNy38T1Zd3Rnwt25tuB50q3QBQnXE16BSryqLzTVrbahQz1kp2fPnnLllVdKqVKl0h+4o8qoveDffPNNUUmj0KGSPeohODVr1vxP/6zM72TMYyfg/Pq+oT6PqC9JPv7444j7X9qxsTKe0epLxjgH4fUq/G4Z9fv36quvSrNmzTKskN2yZYux13ho2yOVjFWfVQsWLGgMUfgXNiqZP3ToUGnbtq1kzZo1fRjVvFerO8ePH5/+b5FW49tNwNotb2eehsrama/h2/eoLc4GDRpku1lzslWdHP4lp5WErXlbhNA1haor0ped6t9J2NoeJk5AQEsBErZaDitBIRBbYNeBQ/LspB9l/c59sQtHKXHFuZWlW9NacZ8fz4nm1QOhDzx2vzG3eoFhvt0w1NdIt0KFfmYlOWHng2Y8Pk6ds3HnHmn98AuyZO2pW8DiOe7pcKkM6319PKfGfY6f54fVeRkJJ/xiL1TG1wlbFcTebSKj+ohsXh33nJCLuoi0uy/+8+M4M5Hfc7fnQXiiNXQ7bY4cOWxHan5YjTo5/O4DK6+Jthv1wAk7jv8lj2/5NKGkbbsC9aVHYff29Z4+fbqxXcqhQ4dsi6lkkXrifNOmTSOea2V+uz2PbQeVyQl+fN8wJ3/iTUKFSKyMZzQ+t8c5SK9X4StnlXnx4sWN30P1+rxs2bL0vaXVz6KtoF2+fLmofVpDK+VDZVXyV52jfq6SgSdPnkwfVnW3mkpCZraa3sqe2F5L2JoTreaHCNt9/Qjf2zt8VayVhK1q07wtgvp7ZqvjSdjaHSXKI6CnAAlbPceVqBCwJHD42HEZPX2R/LjK/kNUbriwjrQ65yxL7ThZKPw2XFV3tG+nE73ACL9QUPVltpLXSnIikQsjJx2t1PX34SNyy/B3ZdyMeVaKZyjzwq3Xy93tL7V9XqIn+Hl+JHLhq9wibY3g+4StCuzoIZGPBov88pX96XH1fSLNutg/L8EzEvk9d3sehP+OqK1e2rePbxW8+aFNiix8L1wrr4kJUqfs9EMnj8pLO6bK9wdW2u7DLUVayJX569o+z+4JajWeShB89ZX1351WrVoZK9BKliwZtTkr89vteWzXIrPyfnzfMD800M4dRpEcrIxnop+nop0f630raK9X6vdGbVMQ63dWLVR44403pHLlyhFp1QPI1EpctXo+s0MlaAcOHGgkeM0rcEPn2E3A2i0fz++x1fkavpWBeh6F2iIif/788TQrzz//vAwbNsw4N3wvXKsJ2/CVupklwUnYxjVMnISAdgIkbLUbUgJCwL7A/DWbZMqi1bJqy+6YJzerXk7a1qsipQrmjVnWjQLhD2eIZ+82OxeS5m0RypQpI+rWPLUtQqTDSnLC6gdNN+zirXP87J9l+Gffyg/LY69yvOmyC6TftVdI1bKRjeLtg9Xz/Dw/7MzLaB7hWyNokbANBbt4msiscSJr/92bM+q8aNRW5OIbRYr9uxef1TnkRLlEfs/dngfmi061tczEiROlXLlycYVtvi1bVRD+8BQrr4lxNeyhk+YcSJNJ+xbKb4c3xexVy7y1pEPBhlI6+6nbl5N1qKfQqwcTqrH+7bffZNeuXelNq4RNlSpV5LLLLpPOnTsb2yXEOqzMb7fncaw+2vm5H983QgmiWJ9LrDhYGc9o9bg9zkF8vVKvq2pbE7XKfdasWcbDqdShflfr1q1rPFOhefPmmT6UTJU31/PDDz+k/96remrVqiVdunQx9qnOmzf653m7CVi75a3Mz/AyVudr+BeKffr0kX79+sXTpHGOOYGq/m5+dobVhK15ZbyqQyXnVWI90kHCNu6h4kQEtBIgYavVcBIMAokJrNuxT5Zt3C5rt++V3QcOyZFjJyRPzuxSokBeqVSioJxTvoTkzXl6Yo1wtm8FFv++XqYv+k3Un+u375KDR45Koby5pXLp4tKoWkW5omFtKZwvj2/jo+M+EdiUJrJqgYj6c89WkaOHRXLlEyl2pki5WiJnXyCSO74VND4RoJseFPj9yDZZcmi9/HFku+w88ZccPnlc8mXNKSWzF5SqOUpI/dxnSd4smT/0y4Nh0SUEEEAAAQQQQACBFAmQsE0RPM0igAACCCCAAAIIIIAAAggggAACCCCAAALhAiRsmRMIIIAAAggggAACCCCAAAIIIIAAAggggIBHBEjYemQg6AYCCCCAAAIIIIAAAggggAACCCCAAAIIIEDCljmAAAIIIIAAAggggAACCCCAAAIIIIAAAgh4RICErUcGgm4ggAACCCCAAAIIIIAAAggggAACCCCAAAIkbJkDCCCAAAIIIIAAAggggAACCCCAAAIIIICARwRI2HpkIOgGAggggAACCCCAAAIIIIAAAggggAACCCBAwpY5gAACCCCAAAIIIIAAAggggAACCCCAAAIIeESAhK1HBoJuIIAAAggggAACCCCAAAIIIIAAAggggAACJGyZAwgggAACCCCAAAIIIIAAAggggAACCCCAgEcESNh6ZCDoBgIIIIAAAggggAACCCCAAAIIIIAAAgggQMKWOYAAAggggAACCCCAAAIIIIAAAggggAACCHhEgIStRwaCbiCAAAIIIIAAAggggAACCCCAAAIIIIAAAiRsmQMIIIAAAggggAACCCCAAAIIIIAAAggggIBHBEjYemQg6AYCCCCAAAIIIIAAAggggAACCCCAAAIIIEDCljmAAAIIIIAAAggggAACCCCAAAIIIIAAAgh4RICErUcGgm4ggAACCCCAAAIIIIAAAggggAACCCCAAAIkbJkDCCCAAAIIIIAAAggggAACCCCAAAIIIICARwRI2HpkIOgGAggggAACCCCAAAIIIIAAAggggAACCCBAwpY5gAACCCCAAAIIIIAAAggggAACCCCAAAIIeESAhK1HBoJuIIAAAggggAACCCCAAAIIIIAAAggggAACJGyZAwgggAACCCCAAAIIIIAAAggggAACCCCAgEcESNh6ZCDoBgIIIIAAAggggAACCCCAAAIIIIAAAgggQMKWOYAAAggggAACCCCAAAIIIIAAAggggAACCHhEgIStRwaCbiCAAAIIIIAAAggggAACCCCAAAIIIIAAAiRsmQMIIIAAAggggAACCCCAAAIIIIAAAggggIBHBEjYemQg6AYCCCCAAAIIIIAAAggggAACCCCAAAIIIEDCljmAAAIIIIAAAggggAACCCCAAAIIIIAAAgh4RICErUcGgm4ggAACCCCAAAIIIIAAAggggAACCCCAAAIkbJkDCCCAAAIIIIAAAggggAACCCCAAAIIIICARwRI2HpkIOgGAggggAACCCCAAAIIIIAAAggggAACCCBAwpY5gAACCCCAAAIIIIAAAggggAACCCCAAAIIeESAhK1HBoJuIIAAAggggAACCCCAAAIIIIAAAggggAACJGyZAwgggAACCCCAAAIIIIAAAggggAACCCCAgEcESNh6ZCDoBgIIIIAAAggggAACCCCAAAIIIIAAAgggQMKWOYAAAggggAACCCCAAAIIIIAAAggggAACCHhEgIStRwaCbiCAAAIIIIAAAggggAACCCCAAAIIIIAAAiRsmQMIIIAAAggggAACCCCAAAIIIIAAAggggIBHBEjYemQg6AYCCCCAAAIIIIAAAggggAACCCCAAAIIIEDCljmAAAIIIIAAAggggAACCCCAAAIIIIAAAgh4RICErUcGgm4ggAACCCCAAAIIIIAAAggggAACCCCAAAIkbJkDCCCAAAIIIIAAAggggAACCCCAAAIIIICARwRI2HpkIOgGAggggAACCCCAAAIIIIAAAggggAACCCBAwpY5gAACCCCAAAIIIIAAAggggAACCCCAAAIIeESAhK1HBoJuIIAAAggggAACCCCAAAIIIIAAAggggAACJGyZAwgggAACCCCAAAIIIIAAAggggAACCCCAgEcESNh6ZCDoBgIIIIAAAggggAACCCCAAAIIIIAAAgggQMKWOYAAAggggAACCCCAAAIIIIAAAggggAACCHhEgIStRwaCbiCAAAIIIIAAAggggAACCCCAAAIIIIAAAiRsmQMIIIAAAggggAACCCCAAAIIIIAAAggggIBHBEjYemQg6AYCCCCAAAIIIIAAAggggAACCCCAAAIIIEDCljmAAAIIIIAAAggggAACCCCAAAIIIIAAAgh4ROD/AbzFIXLwk3VZ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4143372" y="1928808"/>
            <a:ext cx="6429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es-ES" sz="13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5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RESULTADOS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pic>
        <p:nvPicPr>
          <p:cNvPr id="19458" name="Picture 2" descr="https://lh7-rt.googleusercontent.com/slidesz/AGV_vUcpiRZCgI51S4CAEZzOBj6dS8TPx4hy7CrTCGvzi1GnXryfyqnCNekmYlHgXRP5bCy_4PrnLCMFlsW8-1TJ4wCLdFss8Hz_4ueuhl_VIDpIJ9nIyWjZxfDxnT4XqQRFRNRSdyVzbQ=s2048?key=hdBWiDljpIO7du7jZ8PPsTL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85866"/>
            <a:ext cx="7109699" cy="242889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714348" y="4000510"/>
            <a:ext cx="3609050" cy="646331"/>
          </a:xfrm>
          <a:prstGeom prst="rect">
            <a:avLst/>
          </a:prstGeom>
          <a:ln w="15875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b="1" dirty="0" smtClean="0"/>
              <a:t>SpO2 </a:t>
            </a:r>
            <a:r>
              <a:rPr lang="es-ES" b="1" dirty="0" smtClean="0"/>
              <a:t>media (%)</a:t>
            </a:r>
            <a:r>
              <a:rPr lang="es-ES" dirty="0" smtClean="0"/>
              <a:t>:</a:t>
            </a:r>
            <a:r>
              <a:rPr lang="es-ES" dirty="0" smtClean="0"/>
              <a:t> </a:t>
            </a:r>
            <a:r>
              <a:rPr lang="es-ES" dirty="0" smtClean="0"/>
              <a:t>95,39±1,95</a:t>
            </a:r>
            <a:r>
              <a:rPr lang="es-ES" dirty="0" smtClean="0"/>
              <a:t> </a:t>
            </a:r>
          </a:p>
          <a:p>
            <a:r>
              <a:rPr lang="es-ES" b="1" dirty="0" smtClean="0"/>
              <a:t>PtCO2 </a:t>
            </a:r>
            <a:r>
              <a:rPr lang="es-ES" b="1" dirty="0" smtClean="0"/>
              <a:t>media (</a:t>
            </a:r>
            <a:r>
              <a:rPr lang="es-ES" b="1" dirty="0" err="1" smtClean="0"/>
              <a:t>mmHg</a:t>
            </a:r>
            <a:r>
              <a:rPr lang="es-ES" b="1" dirty="0" smtClean="0"/>
              <a:t>)</a:t>
            </a:r>
            <a:r>
              <a:rPr lang="es-ES" dirty="0" smtClean="0"/>
              <a:t>: 43,63±10,53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4857752" y="3786196"/>
            <a:ext cx="3429024" cy="923330"/>
          </a:xfrm>
          <a:prstGeom prst="rect">
            <a:avLst/>
          </a:prstGeom>
          <a:ln w="15875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u="sng" dirty="0" smtClean="0"/>
              <a:t>Nº </a:t>
            </a:r>
            <a:r>
              <a:rPr lang="es-ES" b="1" u="sng" dirty="0" smtClean="0"/>
              <a:t>visitas en domicilio</a:t>
            </a:r>
            <a:endParaRPr lang="es-ES" dirty="0" smtClean="0"/>
          </a:p>
          <a:p>
            <a:r>
              <a:rPr lang="es-ES" b="1" dirty="0" smtClean="0"/>
              <a:t>Seguimiento combinado</a:t>
            </a:r>
            <a:r>
              <a:rPr lang="es-ES" dirty="0" smtClean="0"/>
              <a:t>: </a:t>
            </a:r>
            <a:r>
              <a:rPr lang="es-ES" dirty="0" smtClean="0"/>
              <a:t>2±1,6</a:t>
            </a:r>
            <a:r>
              <a:rPr lang="es-ES" dirty="0" smtClean="0"/>
              <a:t> </a:t>
            </a:r>
          </a:p>
          <a:p>
            <a:r>
              <a:rPr lang="es-ES" b="1" dirty="0" smtClean="0"/>
              <a:t>Solo </a:t>
            </a:r>
            <a:r>
              <a:rPr lang="es-ES" b="1" dirty="0" smtClean="0"/>
              <a:t>domicilio</a:t>
            </a:r>
            <a:r>
              <a:rPr lang="es-ES" dirty="0" smtClean="0"/>
              <a:t>: 4±2,5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3108" y="285734"/>
            <a:ext cx="6572264" cy="523220"/>
          </a:xfrm>
          <a:prstGeom prst="rect">
            <a:avLst/>
          </a:prstGeom>
          <a:solidFill>
            <a:schemeClr val="accent5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RESULTADOS: ESTUDIO DE CORRELACIONES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pic>
        <p:nvPicPr>
          <p:cNvPr id="18434" name="Picture 2" descr="matriz-correlacion3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000114"/>
            <a:ext cx="5515603" cy="2981081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1357290" y="4143386"/>
            <a:ext cx="6500826" cy="71508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 smtClean="0"/>
              <a:t>Los pacientes con más visitas domiciliarias mostraron mejor adaptación al soporte respiratorio y menor mortalidad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357422" y="285734"/>
            <a:ext cx="6357950" cy="523220"/>
          </a:xfrm>
          <a:prstGeom prst="rect">
            <a:avLst/>
          </a:prstGeom>
          <a:solidFill>
            <a:schemeClr val="accent5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RESULTADOS: ANÁLISIS BIVARIANTE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pic>
        <p:nvPicPr>
          <p:cNvPr id="27650" name="Picture 2" descr="https://lh7-rt.googleusercontent.com/slidesz/AGV_vUftTe7I_iCBz35g_lBHF03OzSrdK1grxts-nXhgOj7nd9KXB2T15gfbEsxMEbRlMqWAhLO0aSyYsRxX2iBbcA1uHLSa4ErZ_I0nc5mW-W1Qc1j72hk-Er_Gf61yeF9ISlzA6CbHyg=s2048?key=hdBWiDljpIO7du7jZ8PPsTL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1000114"/>
            <a:ext cx="7627900" cy="39037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00298" y="285734"/>
            <a:ext cx="6215074" cy="523220"/>
          </a:xfrm>
          <a:prstGeom prst="rect">
            <a:avLst/>
          </a:prstGeom>
          <a:solidFill>
            <a:schemeClr val="accent5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RESULTADOS: ANÁLISIS MULTIVARIANTE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pic>
        <p:nvPicPr>
          <p:cNvPr id="26626" name="Picture 2" descr="https://lh7-rt.googleusercontent.com/slidesz/AGV_vUcolMJIy0fr-YAdnH1_CsGGK_kRqfTu05dXgOwZflG-nyP58Y_UkIJln5EosECS-Q2ToEZtKwgF6FZGRn4dTY_VrFvzpvxXKxV0fdYMQkPfA9ZOu9xbG5H-hzhpt9Tv5fNkh21u=s2048?key=hdBWiDljpIO7du7jZ8PPsTL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8"/>
            <a:ext cx="8532805" cy="2156388"/>
          </a:xfrm>
          <a:prstGeom prst="rect">
            <a:avLst/>
          </a:prstGeom>
          <a:noFill/>
        </p:spPr>
      </p:pic>
      <p:sp>
        <p:nvSpPr>
          <p:cNvPr id="5" name="4 Rectángulo redondeado"/>
          <p:cNvSpPr/>
          <p:nvPr/>
        </p:nvSpPr>
        <p:spPr>
          <a:xfrm>
            <a:off x="1142976" y="3857634"/>
            <a:ext cx="6715140" cy="71508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 smtClean="0"/>
              <a:t>Las horas de uso de la ventilación demostraron ser 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</a:rPr>
              <a:t>factor de riesgo </a:t>
            </a:r>
            <a:r>
              <a:rPr lang="es-ES" b="1" dirty="0" smtClean="0"/>
              <a:t>para mortalidad 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143372" y="285734"/>
            <a:ext cx="4572000" cy="523220"/>
          </a:xfrm>
          <a:prstGeom prst="rect">
            <a:avLst/>
          </a:prstGeom>
          <a:solidFill>
            <a:schemeClr val="accent4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/>
            <a:r>
              <a:rPr lang="es-ES" sz="2800" dirty="0" smtClean="0">
                <a:latin typeface="+mj-lt"/>
                <a:cs typeface="Arial" pitchFamily="34" charset="0"/>
              </a:rPr>
              <a:t>CONCLUSIONES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  <p:graphicFrame>
        <p:nvGraphicFramePr>
          <p:cNvPr id="5" name="4 Diagrama"/>
          <p:cNvGraphicFramePr/>
          <p:nvPr/>
        </p:nvGraphicFramePr>
        <p:xfrm>
          <a:off x="357158" y="1285866"/>
          <a:ext cx="8429684" cy="363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604" name="Picture 4" descr="https://lh7-rt.googleusercontent.com/slidesz/AGV_vUfWmj4jfq6TjfoP1mPTkSIsyJH9d8Q1zVz0vHqwX8bbFL-Fr6j70V-uN71ftm9tcAJ3eF67W9g1QY6mKDlV1WUxfA-FpNAAPwtQhv3yqP2R8JJ1NqPOvGUKOC9CWjey2kare7Pj=s2048?key=hdBWiDljpIO7du7jZ8PPsTL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43834" y="3643320"/>
            <a:ext cx="785818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e7b85cc-4971-44d9-b077-a8adab1cc6b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3500444"/>
            <a:ext cx="2000241" cy="1500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10 Imagen" descr="IMG_10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28742"/>
            <a:ext cx="2143140" cy="2915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11 Imagen" descr="IMG_10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74" y="785800"/>
            <a:ext cx="2619021" cy="3286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12 Imagen" descr="IMG_106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80596" y="142858"/>
            <a:ext cx="2777288" cy="3214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388</Words>
  <Application>Microsoft Office PowerPoint</Application>
  <PresentationFormat>Presentación en pantalla (16:9)</PresentationFormat>
  <Paragraphs>63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DESCRIPCIÓN DE UN PROYECTO DE ATENCIÓN DOMICILIARIA EN PACIENTES CON SOPORTE RESPIRATORIO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Julia Rodríguez Medina</cp:lastModifiedBy>
  <cp:revision>47</cp:revision>
  <dcterms:created xsi:type="dcterms:W3CDTF">2024-02-05T13:08:18Z</dcterms:created>
  <dcterms:modified xsi:type="dcterms:W3CDTF">2025-02-26T19:10:06Z</dcterms:modified>
</cp:coreProperties>
</file>