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71" r:id="rId4"/>
    <p:sldId id="260" r:id="rId5"/>
    <p:sldId id="264" r:id="rId6"/>
    <p:sldId id="273" r:id="rId7"/>
    <p:sldId id="262" r:id="rId8"/>
    <p:sldId id="269" r:id="rId9"/>
    <p:sldId id="270" r:id="rId10"/>
    <p:sldId id="272" r:id="rId11"/>
    <p:sldId id="263" r:id="rId12"/>
    <p:sldId id="266" r:id="rId13"/>
    <p:sldId id="261" r:id="rId1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CEC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"/>
    <p:restoredTop sz="71708"/>
  </p:normalViewPr>
  <p:slideViewPr>
    <p:cSldViewPr>
      <p:cViewPr>
        <p:scale>
          <a:sx n="50" d="100"/>
          <a:sy n="50" d="100"/>
        </p:scale>
        <p:origin x="1512" y="2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CD63DE-86BF-344D-9A9D-D639E210B927}" type="datetimeFigureOut">
              <a:rPr lang="es-ES" smtClean="0"/>
              <a:t>01/03/2025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0471A-83F2-1F4D-AE28-CE469D780FA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354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incluyeron 422 pacientes (53.1% mujeres, edad media 65.8±13.3 a. La mediana de supervivencia (MS) fue de 54 meses.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8901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F73F6-CA18-BAD1-6C3C-200497EF4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8CD827-2397-0801-2AF5-33E39D4D6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CB82213-09A3-79C9-10AD-8FF8C7FF3E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mortalidad al final del seguimiento fue del 75.8%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7E99F58-B7FB-B97A-E03E-E7273C6B7B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814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mortalidad al final del seguimiento fue del 75.8%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3621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supervivencia fue superior a la MS de forma significativa (p&lt;0.05) en los pacientes mas jóvenes, activos laboralmente, obesos (IMC&gt;30), con Apnea obstructiva severa (IAH&gt;30), con buena cumplimentación terapéutica, buena adaptación al ingreso y al alta, calidad de vida buena, menor número de ingresos previos, mejor PaCO2 control, menor disnea en evolución (</a:t>
            </a:r>
            <a:r>
              <a:rPr lang="es-E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mMRC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y en función de la patología causal (</a:t>
            </a:r>
            <a:r>
              <a:rPr lang="es-E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toracógenos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54.8% vs enfermedad neurológica de rápida evolución: 17.5%: p=0.0005).</a:t>
            </a:r>
            <a:r>
              <a:rPr lang="es-ES" dirty="0">
                <a:effectLst/>
              </a:rPr>
              <a:t>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185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supervivencia fue superior a la MS de forma significativa (p&lt;0.05) en los pacientes mas jóvenes, activos laboralmente, obesos (IMC&gt;30), con Apnea obstructiva severa (IAH&gt;30), con buena cumplimentación terapéutica, buena adaptación al ingreso y al alta, calidad de vida buena, menor número de ingresos previos, mejor PaCO2 control, menor disnea en evolución (</a:t>
            </a:r>
            <a:r>
              <a:rPr lang="es-E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mMRC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y en función de la patología causal (</a:t>
            </a:r>
            <a:r>
              <a:rPr lang="es-ES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toracógenos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54.8% vs enfermedad neurológica de rápida evolución: 17.5%: p=0.0005).</a:t>
            </a:r>
            <a:r>
              <a:rPr lang="es-ES" dirty="0">
                <a:effectLst/>
              </a:rPr>
              <a:t> </a:t>
            </a:r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1741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Fueron predictores independientes de una supervivencia &gt; 54 meses: la edad (OR: 0.98: IC95%:0.96-0.99), presencia de obesidad (OR: 3.76: IC95%:1.86-7.63), buena adaptación al alta (OR:2.57: IC95%:1.31-5.04), buena calidad de vida (OR: 7.78:IC95%:1.49-5.18), menor disnea en evolución (OR: 0.57:IC95%:0.39-0.84) y tipo de patología causal (</a:t>
            </a:r>
            <a:r>
              <a:rPr lang="es-ES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toracógenos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:OR: 3.62:IC95%:1.22-10.72).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80471A-83F2-1F4D-AE28-CE469D780FA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079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99592" y="3210668"/>
            <a:ext cx="6944816" cy="1314450"/>
          </a:xfrm>
        </p:spPr>
        <p:txBody>
          <a:bodyPr>
            <a:normAutofit lnSpcReduction="10000"/>
          </a:bodyPr>
          <a:lstStyle/>
          <a:p>
            <a:r>
              <a:rPr lang="es-ES" sz="1500" u="sng" dirty="0">
                <a:solidFill>
                  <a:schemeClr val="tx1"/>
                </a:solidFill>
              </a:rPr>
              <a:t>L. Galan Ledesma </a:t>
            </a:r>
            <a:r>
              <a:rPr lang="es-ES" sz="1500" dirty="0">
                <a:solidFill>
                  <a:schemeClr val="tx1"/>
                </a:solidFill>
              </a:rPr>
              <a:t>, J. Hernández Borge, J. </a:t>
            </a:r>
            <a:r>
              <a:rPr lang="es-ES" sz="1500" dirty="0" err="1">
                <a:solidFill>
                  <a:schemeClr val="tx1"/>
                </a:solidFill>
              </a:rPr>
              <a:t>Lopez</a:t>
            </a:r>
            <a:r>
              <a:rPr lang="es-ES" sz="1500" dirty="0">
                <a:solidFill>
                  <a:schemeClr val="tx1"/>
                </a:solidFill>
              </a:rPr>
              <a:t> </a:t>
            </a:r>
            <a:r>
              <a:rPr lang="es-ES" sz="1500" dirty="0" err="1">
                <a:solidFill>
                  <a:schemeClr val="tx1"/>
                </a:solidFill>
              </a:rPr>
              <a:t>Rodriguez</a:t>
            </a:r>
            <a:r>
              <a:rPr lang="es-ES" sz="1500" dirty="0">
                <a:solidFill>
                  <a:schemeClr val="tx1"/>
                </a:solidFill>
              </a:rPr>
              <a:t>, R. Morante Espada, JA. Márquez Alba, E. </a:t>
            </a:r>
            <a:r>
              <a:rPr lang="es-ES" sz="1500" dirty="0" err="1">
                <a:solidFill>
                  <a:schemeClr val="tx1"/>
                </a:solidFill>
              </a:rPr>
              <a:t>Sanchez</a:t>
            </a:r>
            <a:r>
              <a:rPr lang="es-ES" sz="1500" dirty="0">
                <a:solidFill>
                  <a:schemeClr val="tx1"/>
                </a:solidFill>
              </a:rPr>
              <a:t> Calle, A. </a:t>
            </a:r>
            <a:r>
              <a:rPr lang="es-ES" sz="1500" dirty="0" err="1">
                <a:solidFill>
                  <a:schemeClr val="tx1"/>
                </a:solidFill>
              </a:rPr>
              <a:t>Mendez</a:t>
            </a:r>
            <a:r>
              <a:rPr lang="es-ES" sz="1500" dirty="0">
                <a:solidFill>
                  <a:schemeClr val="tx1"/>
                </a:solidFill>
              </a:rPr>
              <a:t> Villaverde, MB. Pires Manso, S. Hernández Gómez, A. Sanz Cabrera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r>
              <a:rPr lang="es-ES" sz="1500" dirty="0">
                <a:solidFill>
                  <a:schemeClr val="tx1"/>
                </a:solidFill>
              </a:rPr>
              <a:t>Servicio de Neumología. Hospital Universitario de Badajoz</a:t>
            </a:r>
          </a:p>
          <a:p>
            <a:endParaRPr lang="es-ES" sz="1500" dirty="0">
              <a:solidFill>
                <a:schemeClr val="tx1"/>
              </a:solidFill>
            </a:endParaRPr>
          </a:p>
          <a:p>
            <a:endParaRPr lang="es-ES" sz="1500" dirty="0">
              <a:solidFill>
                <a:schemeClr val="tx1"/>
              </a:solidFill>
            </a:endParaRP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930115BC-C8C0-A63C-B202-522D4EA4EDA5}"/>
              </a:ext>
            </a:extLst>
          </p:cNvPr>
          <p:cNvSpPr txBox="1">
            <a:spLocks/>
          </p:cNvSpPr>
          <p:nvPr/>
        </p:nvSpPr>
        <p:spPr>
          <a:xfrm>
            <a:off x="827584" y="1275607"/>
            <a:ext cx="7772400" cy="1800199"/>
          </a:xfrm>
          <a:prstGeom prst="rect">
            <a:avLst/>
          </a:prstGeom>
          <a:ln w="15875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LARGOS SUPERVIVIENTES EN VENTILACIÓN NO INVASIVA DOMICILIARIA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57BEFD-B364-B1B9-B8CD-2A6B3C7D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7518"/>
            <a:ext cx="5842992" cy="3106440"/>
          </a:xfrm>
        </p:spPr>
        <p:txBody>
          <a:bodyPr>
            <a:normAutofit/>
          </a:bodyPr>
          <a:lstStyle/>
          <a:p>
            <a:r>
              <a:rPr lang="es-ES" sz="1800" dirty="0"/>
              <a:t>El empleo de ventilación no invasiva domiciliaria (VNID) está indicada en pacientes con </a:t>
            </a:r>
            <a:r>
              <a:rPr lang="es-ES" sz="1800" b="1" dirty="0"/>
              <a:t>fallo respiratorio crónico </a:t>
            </a:r>
            <a:r>
              <a:rPr lang="es-ES" sz="1800" b="1" dirty="0" err="1"/>
              <a:t>hipercápnico</a:t>
            </a:r>
            <a:r>
              <a:rPr lang="es-ES" sz="1800" dirty="0"/>
              <a:t> </a:t>
            </a:r>
            <a:r>
              <a:rPr lang="es-ES" sz="1800" i="1" dirty="0"/>
              <a:t>(recomendaciones SEPAR)</a:t>
            </a:r>
            <a:endParaRPr lang="es-ES" sz="1800" dirty="0"/>
          </a:p>
          <a:p>
            <a:r>
              <a:rPr lang="es-ES" sz="1800" dirty="0"/>
              <a:t>Es importante el </a:t>
            </a:r>
            <a:r>
              <a:rPr lang="es-ES" sz="1800" u="sng" dirty="0"/>
              <a:t>seguimiento</a:t>
            </a:r>
            <a:r>
              <a:rPr lang="es-ES" sz="1800" dirty="0"/>
              <a:t> de estos pacientes para:</a:t>
            </a:r>
          </a:p>
          <a:p>
            <a:pPr lvl="1"/>
            <a:r>
              <a:rPr lang="es-ES" sz="1800" dirty="0"/>
              <a:t>Una adecuada adaptación</a:t>
            </a:r>
          </a:p>
          <a:p>
            <a:pPr lvl="1"/>
            <a:r>
              <a:rPr lang="es-ES" sz="1800" dirty="0"/>
              <a:t>Conocer pronóstico a largo plazo</a:t>
            </a:r>
          </a:p>
          <a:p>
            <a:pPr lvl="1"/>
            <a:r>
              <a:rPr lang="es-ES" sz="1800" dirty="0"/>
              <a:t>Saber qué factores se relacionan con una supervivencia prolongada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4A613A7-7437-D3F6-68D2-9B0DCA582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1E6300B-EC2E-AD19-346E-74BAF57B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655130"/>
            <a:ext cx="2338961" cy="1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2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4F3F1-711F-19E5-46FD-0D56690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</a:t>
            </a:r>
            <a:endParaRPr lang="es-ES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F4F73F-9B72-1141-7190-512D73DF9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036649"/>
            <a:ext cx="8229600" cy="1015004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s-ES" sz="2000" dirty="0"/>
              <a:t>El </a:t>
            </a:r>
            <a:r>
              <a:rPr lang="es-ES" sz="2000" b="1" u="sng" dirty="0"/>
              <a:t>objetivo</a:t>
            </a:r>
            <a:r>
              <a:rPr lang="es-ES" sz="2000" dirty="0"/>
              <a:t> de nuestro estudio ha sido </a:t>
            </a:r>
            <a:r>
              <a:rPr lang="es-ES" sz="2000" b="1" dirty="0"/>
              <a:t>evaluar y comparar los factores que influyen en la supervivencia</a:t>
            </a:r>
            <a:r>
              <a:rPr lang="es-ES" sz="2000" dirty="0"/>
              <a:t> a largo plazo en pacientes con VNID en una cohorte de nuestro hospital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C878990-043F-A6D7-0007-ECC4FC07DC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404533">
            <a:off x="3562769" y="3095712"/>
            <a:ext cx="2018457" cy="174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5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536F7E-7F9A-A143-9F11-98DDFD3CB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7613"/>
            <a:ext cx="8229600" cy="3589907"/>
          </a:xfrm>
        </p:spPr>
        <p:txBody>
          <a:bodyPr>
            <a:normAutofit fontScale="85000" lnSpcReduction="20000"/>
          </a:bodyPr>
          <a:lstStyle/>
          <a:p>
            <a:r>
              <a:rPr lang="es-ES" sz="2000" dirty="0"/>
              <a:t>Cohorte prospectiva de pacientes que iniciaron VNID en nuestro servicio (enero 2002-agosto 2017): n=422.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/>
              <a:t>Los pacientes fueron seguidos hasta </a:t>
            </a:r>
            <a:r>
              <a:rPr lang="es-ES" sz="2000" b="1" dirty="0"/>
              <a:t>octubre de 2024</a:t>
            </a:r>
          </a:p>
          <a:p>
            <a:pPr marL="0" indent="0">
              <a:buNone/>
            </a:pPr>
            <a:endParaRPr lang="es-ES" sz="2000" b="1" dirty="0"/>
          </a:p>
          <a:p>
            <a:r>
              <a:rPr lang="es-ES" sz="2000" dirty="0"/>
              <a:t>Se recogieron múltiples </a:t>
            </a:r>
            <a:r>
              <a:rPr lang="es-ES" sz="2000" u="sng" dirty="0"/>
              <a:t>variables</a:t>
            </a:r>
            <a:r>
              <a:rPr lang="es-ES" sz="2000" dirty="0"/>
              <a:t> epidemiológicas, patología causal, clínicas, de cumplimentación y tratamiento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/>
              <a:t>Se calculó la </a:t>
            </a:r>
            <a:r>
              <a:rPr lang="es-ES" sz="2000" b="1" dirty="0"/>
              <a:t>mediana de supervivencia </a:t>
            </a:r>
            <a:r>
              <a:rPr lang="es-ES" sz="2000" dirty="0"/>
              <a:t>y en función de ésta se crearon dos grupos:</a:t>
            </a:r>
          </a:p>
          <a:p>
            <a:pPr lvl="1"/>
            <a:r>
              <a:rPr lang="es-ES" sz="2000" b="1" dirty="0"/>
              <a:t>A</a:t>
            </a:r>
            <a:r>
              <a:rPr lang="es-ES" sz="2000" dirty="0"/>
              <a:t>: supervivencia &gt; mediana</a:t>
            </a:r>
          </a:p>
          <a:p>
            <a:pPr lvl="1"/>
            <a:r>
              <a:rPr lang="es-ES" sz="2000" b="1" dirty="0"/>
              <a:t>B</a:t>
            </a:r>
            <a:r>
              <a:rPr lang="es-ES" sz="2000" dirty="0"/>
              <a:t>: supervivencia &lt; mediana</a:t>
            </a:r>
          </a:p>
          <a:p>
            <a:pPr marL="457200" lvl="1" indent="0">
              <a:buNone/>
            </a:pPr>
            <a:endParaRPr lang="es-ES" sz="2000" dirty="0"/>
          </a:p>
          <a:p>
            <a:r>
              <a:rPr lang="es-ES" sz="2000" dirty="0"/>
              <a:t>Se realizó un </a:t>
            </a:r>
            <a:r>
              <a:rPr lang="es-ES" sz="2000" b="1" dirty="0"/>
              <a:t>análisis </a:t>
            </a:r>
            <a:r>
              <a:rPr lang="es-ES" sz="2000" b="1" dirty="0" err="1"/>
              <a:t>univariado</a:t>
            </a:r>
            <a:r>
              <a:rPr lang="es-ES" sz="2000" b="1" dirty="0"/>
              <a:t> y multivariante (R. logística) </a:t>
            </a:r>
            <a:r>
              <a:rPr lang="es-ES" sz="2000" dirty="0"/>
              <a:t>para valorar qué factores se relacionaron con la supervivencia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16F84F2-7875-AF72-5E36-D7680E2B5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</a:t>
            </a:r>
          </a:p>
        </p:txBody>
      </p:sp>
    </p:spTree>
    <p:extLst>
      <p:ext uri="{BB962C8B-B14F-4D97-AF65-F5344CB8AC3E}">
        <p14:creationId xmlns:p14="http://schemas.microsoft.com/office/powerpoint/2010/main" val="97346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5FCA73EC-6B3C-7575-DC68-3DEF6D102D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5090972"/>
              </p:ext>
            </p:extLst>
          </p:nvPr>
        </p:nvGraphicFramePr>
        <p:xfrm>
          <a:off x="265805" y="1579892"/>
          <a:ext cx="4104456" cy="11125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2592759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162154887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511827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/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dirty="0"/>
                        <a:t>Hombres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02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700" dirty="0"/>
                        <a:t>Frecuencia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1" dirty="0">
                          <a:solidFill>
                            <a:srgbClr val="FF40FF"/>
                          </a:solidFill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00" b="1" dirty="0">
                          <a:solidFill>
                            <a:srgbClr val="0070C0"/>
                          </a:solidFill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3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700" dirty="0"/>
                        <a:t>Porcentaje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00" b="1" dirty="0">
                          <a:solidFill>
                            <a:srgbClr val="FF40FF"/>
                          </a:solidFill>
                        </a:rPr>
                        <a:t>53,1%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700" b="1" dirty="0">
                          <a:solidFill>
                            <a:srgbClr val="0070C0"/>
                          </a:solidFill>
                        </a:rPr>
                        <a:t>46,9%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528799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696828F1-758D-27DD-6886-2746AC141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pic>
        <p:nvPicPr>
          <p:cNvPr id="5" name="Imagen 4" descr="Gráfico, Histograma&#10;&#10;Descripción generada automáticamente">
            <a:extLst>
              <a:ext uri="{FF2B5EF4-FFF2-40B4-BE49-F238E27FC236}">
                <a16:creationId xmlns:a16="http://schemas.microsoft.com/office/drawing/2014/main" id="{1A470426-07E9-F4CE-9245-76A613904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704"/>
          <a:stretch/>
        </p:blipFill>
        <p:spPr>
          <a:xfrm>
            <a:off x="4567009" y="1046762"/>
            <a:ext cx="3885319" cy="408027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BFF57C5-649A-A801-F29C-4477610D3277}"/>
              </a:ext>
            </a:extLst>
          </p:cNvPr>
          <p:cNvSpPr txBox="1"/>
          <p:nvPr/>
        </p:nvSpPr>
        <p:spPr>
          <a:xfrm>
            <a:off x="393868" y="3657773"/>
            <a:ext cx="4394156" cy="969496"/>
          </a:xfrm>
          <a:prstGeom prst="rect">
            <a:avLst/>
          </a:prstGeom>
          <a:noFill/>
          <a:ln w="12700"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900" dirty="0"/>
              <a:t>Media de supervivencia: 68 meses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900" dirty="0"/>
              <a:t>Desviación típica: 61,7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900" u="sng" dirty="0"/>
              <a:t>Mediana supervivencia (MS</a:t>
            </a:r>
            <a:r>
              <a:rPr lang="es-ES" sz="1900" b="1" dirty="0"/>
              <a:t>): 54 meses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E240494-AD4E-D5AA-052F-B4BEB87A52CD}"/>
              </a:ext>
            </a:extLst>
          </p:cNvPr>
          <p:cNvSpPr txBox="1"/>
          <p:nvPr/>
        </p:nvSpPr>
        <p:spPr>
          <a:xfrm>
            <a:off x="3398344" y="1000979"/>
            <a:ext cx="2368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ANÁLISIS DESCRIPTIVO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5D44305-C7BA-8937-E1D0-8660BA872286}"/>
              </a:ext>
            </a:extLst>
          </p:cNvPr>
          <p:cNvSpPr txBox="1"/>
          <p:nvPr/>
        </p:nvSpPr>
        <p:spPr>
          <a:xfrm>
            <a:off x="265805" y="2839743"/>
            <a:ext cx="254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Edad media 65,8 ± 13,3 a</a:t>
            </a:r>
          </a:p>
        </p:txBody>
      </p:sp>
    </p:spTree>
    <p:extLst>
      <p:ext uri="{BB962C8B-B14F-4D97-AF65-F5344CB8AC3E}">
        <p14:creationId xmlns:p14="http://schemas.microsoft.com/office/powerpoint/2010/main" val="118511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2F30-7B76-2D0F-76FE-FF84C613A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3FEB6541-F6A8-D15B-37F5-96C5DD78813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0581" y="1419622"/>
          <a:ext cx="8229600" cy="249428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3679371">
                  <a:extLst>
                    <a:ext uri="{9D8B030D-6E8A-4147-A177-3AD203B41FA5}">
                      <a16:colId xmlns:a16="http://schemas.microsoft.com/office/drawing/2014/main" val="3950638195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306372291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639065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PATOLOGÍA CAUSAL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Frecuencia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Enfermedad nm rápida progresión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20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="1" dirty="0"/>
                        <a:t>Enfermedad nm lenta progresión </a:t>
                      </a:r>
                    </a:p>
                    <a:p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23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2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 err="1"/>
                        <a:t>Toracógeno</a:t>
                      </a:r>
                      <a:endParaRPr lang="es-E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14,7%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S. obesidad-hipoventilación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rgbClr val="FF0000"/>
                          </a:solidFill>
                        </a:rPr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59812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1D518BDF-9F86-F75A-BDB3-D3DCAEC5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3075186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B238E818-3B8A-A7BC-90DB-3274BDB741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777687"/>
              </p:ext>
            </p:extLst>
          </p:nvPr>
        </p:nvGraphicFramePr>
        <p:xfrm>
          <a:off x="400050" y="1995686"/>
          <a:ext cx="8229600" cy="2225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95063819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06372291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639065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CAUSA EXITUS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Frecuencia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Porcentaje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5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Respiratoria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59,9%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20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Neoplasia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9,5%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237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Cardíaca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7,2%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2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Infecciosa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12,8%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Otras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59812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1006A950-7A60-C47A-776F-323F02CC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1A0FCC3-5912-EF8F-5E69-53C7CAAEE339}"/>
              </a:ext>
            </a:extLst>
          </p:cNvPr>
          <p:cNvSpPr txBox="1"/>
          <p:nvPr/>
        </p:nvSpPr>
        <p:spPr>
          <a:xfrm>
            <a:off x="7452320" y="1059658"/>
            <a:ext cx="9361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dirty="0">
                <a:sym typeface="Wingdings" pitchFamily="2" charset="2"/>
              </a:rPr>
              <a:t>☠️</a:t>
            </a:r>
            <a:endParaRPr lang="es-ES" sz="38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888C642-86B8-C67C-3195-E2CFE442E30C}"/>
              </a:ext>
            </a:extLst>
          </p:cNvPr>
          <p:cNvSpPr txBox="1"/>
          <p:nvPr/>
        </p:nvSpPr>
        <p:spPr>
          <a:xfrm>
            <a:off x="1547664" y="1136602"/>
            <a:ext cx="576064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500" dirty="0">
                <a:sym typeface="Wingdings" pitchFamily="2" charset="2"/>
              </a:rPr>
              <a:t>Mortalidad al final del seguimiento 75,8%</a:t>
            </a:r>
            <a:endParaRPr lang="es-ES" sz="2500" dirty="0"/>
          </a:p>
        </p:txBody>
      </p:sp>
    </p:spTree>
    <p:extLst>
      <p:ext uri="{BB962C8B-B14F-4D97-AF65-F5344CB8AC3E}">
        <p14:creationId xmlns:p14="http://schemas.microsoft.com/office/powerpoint/2010/main" val="726777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F03F6CD-0390-48C6-E06B-160C781C8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772878"/>
              </p:ext>
            </p:extLst>
          </p:nvPr>
        </p:nvGraphicFramePr>
        <p:xfrm>
          <a:off x="89756" y="1280006"/>
          <a:ext cx="8964488" cy="323596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114092">
                  <a:extLst>
                    <a:ext uri="{9D8B030D-6E8A-4147-A177-3AD203B41FA5}">
                      <a16:colId xmlns:a16="http://schemas.microsoft.com/office/drawing/2014/main" val="2216326896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45569740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907794560"/>
                    </a:ext>
                  </a:extLst>
                </a:gridCol>
                <a:gridCol w="1385900">
                  <a:extLst>
                    <a:ext uri="{9D8B030D-6E8A-4147-A177-3AD203B41FA5}">
                      <a16:colId xmlns:a16="http://schemas.microsoft.com/office/drawing/2014/main" val="1650767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Supervivencia &gt;54m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Supervivencia &lt;54m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9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&gt;75 años / &lt;75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38,8% / </a:t>
                      </a:r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52,9%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61,2% / 47,1%         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34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Activo laboralmente / jubilado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67,7%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45,8%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32,3% / 54,2%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5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IAH&gt;30 / IAH&lt;30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62,2%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44,4%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37,8% / 55,6%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87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IMC&gt;30 / IMC&lt;30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55,8%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38,3%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44,2% / 61,7%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8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Buena / mala cumplimentación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59,3%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32,9%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40,7% / 67,1%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1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Buena / mala adaptación 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56,5%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35,9%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43,5% / 64,1%%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02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Buena / mala adaptación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56,9%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19,3%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43,1% / 80,7%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31375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7F1D1F94-4A7D-9C65-C736-274DA8FE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199775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6F03F6CD-0390-48C6-E06B-160C781C8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4054750"/>
              </p:ext>
            </p:extLst>
          </p:nvPr>
        </p:nvGraphicFramePr>
        <p:xfrm>
          <a:off x="159092" y="1252706"/>
          <a:ext cx="8984908" cy="11125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216326896"/>
                    </a:ext>
                  </a:extLst>
                </a:gridCol>
                <a:gridCol w="2108652">
                  <a:extLst>
                    <a:ext uri="{9D8B030D-6E8A-4147-A177-3AD203B41FA5}">
                      <a16:colId xmlns:a16="http://schemas.microsoft.com/office/drawing/2014/main" val="45569740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907794560"/>
                    </a:ext>
                  </a:extLst>
                </a:gridCol>
                <a:gridCol w="1619672">
                  <a:extLst>
                    <a:ext uri="{9D8B030D-6E8A-4147-A177-3AD203B41FA5}">
                      <a16:colId xmlns:a16="http://schemas.microsoft.com/office/drawing/2014/main" val="1650767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Supervivencia &gt;54m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Supervivencia &lt;54m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9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Reingresos IR/ No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43,7% / </a:t>
                      </a:r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56,3% / 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34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Buena calidad de vida / 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58,5% </a:t>
                      </a:r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/ 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41,5% / 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558869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7F1D1F94-4A7D-9C65-C736-274DA8FE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2D1AAEF9-DCA2-2A48-5060-31BA396B1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578916"/>
              </p:ext>
            </p:extLst>
          </p:nvPr>
        </p:nvGraphicFramePr>
        <p:xfrm>
          <a:off x="0" y="2931790"/>
          <a:ext cx="9144000" cy="1096987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555776">
                  <a:extLst>
                    <a:ext uri="{9D8B030D-6E8A-4147-A177-3AD203B41FA5}">
                      <a16:colId xmlns:a16="http://schemas.microsoft.com/office/drawing/2014/main" val="1551876374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313529727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243687399"/>
                    </a:ext>
                  </a:extLst>
                </a:gridCol>
                <a:gridCol w="1469296">
                  <a:extLst>
                    <a:ext uri="{9D8B030D-6E8A-4147-A177-3AD203B41FA5}">
                      <a16:colId xmlns:a16="http://schemas.microsoft.com/office/drawing/2014/main" val="2338829019"/>
                    </a:ext>
                  </a:extLst>
                </a:gridCol>
                <a:gridCol w="807108">
                  <a:extLst>
                    <a:ext uri="{9D8B030D-6E8A-4147-A177-3AD203B41FA5}">
                      <a16:colId xmlns:a16="http://schemas.microsoft.com/office/drawing/2014/main" val="3191965763"/>
                    </a:ext>
                  </a:extLst>
                </a:gridCol>
                <a:gridCol w="855436">
                  <a:extLst>
                    <a:ext uri="{9D8B030D-6E8A-4147-A177-3AD203B41FA5}">
                      <a16:colId xmlns:a16="http://schemas.microsoft.com/office/drawing/2014/main" val="345786516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r>
                        <a:rPr lang="es-ES" dirty="0"/>
                        <a:t>ENM rápida progresión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 err="1"/>
                        <a:t>ENMlenta</a:t>
                      </a:r>
                      <a:r>
                        <a:rPr lang="es-ES" dirty="0"/>
                        <a:t> progresión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/>
                        <a:t>Toracógeno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10303"/>
                  </a:ext>
                </a:extLst>
              </a:tr>
              <a:tr h="376907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0" dirty="0">
                          <a:solidFill>
                            <a:schemeClr val="tx1"/>
                          </a:solidFill>
                        </a:rPr>
                        <a:t>66,7%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36,4%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54,8%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62,8%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111142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D984D96C-F21B-5576-2053-A96BEB37B65B}"/>
              </a:ext>
            </a:extLst>
          </p:cNvPr>
          <p:cNvSpPr txBox="1"/>
          <p:nvPr/>
        </p:nvSpPr>
        <p:spPr>
          <a:xfrm>
            <a:off x="2175669" y="2634466"/>
            <a:ext cx="479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SUPERVIVENCIA &gt;54 M POR PATOLOGÍA CAUSAL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CD6F80-5C95-45A2-E45F-02183557C9A5}"/>
              </a:ext>
            </a:extLst>
          </p:cNvPr>
          <p:cNvSpPr txBox="1"/>
          <p:nvPr/>
        </p:nvSpPr>
        <p:spPr>
          <a:xfrm>
            <a:off x="-1" y="4227934"/>
            <a:ext cx="8686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No relación con</a:t>
            </a:r>
            <a:r>
              <a:rPr lang="es-ES" dirty="0"/>
              <a:t>: género, lugar de residencia, nivel de estudios, situación social, estado de ánimo, comorbilidad, FA, </a:t>
            </a:r>
            <a:r>
              <a:rPr lang="es-ES" dirty="0" err="1"/>
              <a:t>HTPu</a:t>
            </a:r>
            <a:r>
              <a:rPr lang="es-ES" dirty="0"/>
              <a:t>, neoplasia, TBC residual, hepatopatía, HTA, cardiopatía, modo de VM, interfase, IR  previa, EPOC</a:t>
            </a:r>
          </a:p>
        </p:txBody>
      </p:sp>
    </p:spTree>
    <p:extLst>
      <p:ext uri="{BB962C8B-B14F-4D97-AF65-F5344CB8AC3E}">
        <p14:creationId xmlns:p14="http://schemas.microsoft.com/office/powerpoint/2010/main" val="2516774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3CBBD-2E47-7200-4BB0-7AA6BC4E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3478"/>
            <a:ext cx="8229600" cy="857250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C636C06-5AA7-6DF7-7E06-C287BAD57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452199"/>
              </p:ext>
            </p:extLst>
          </p:nvPr>
        </p:nvGraphicFramePr>
        <p:xfrm>
          <a:off x="251520" y="1203598"/>
          <a:ext cx="8640960" cy="333248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81614518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3053341600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403108369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560283919"/>
                    </a:ext>
                  </a:extLst>
                </a:gridCol>
              </a:tblGrid>
              <a:tr h="199523">
                <a:tc>
                  <a:txBody>
                    <a:bodyPr/>
                    <a:lstStyle/>
                    <a:p>
                      <a:r>
                        <a:rPr lang="es-ES" b="1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Supervivencia &gt;54m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Supervivencia &lt;54m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35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pO2 inicio 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57,9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±14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60,8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±15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79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pCO2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45,8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±6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48,3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±9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21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Disnea tras VMNI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2,5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±0,6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2,9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±0,7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3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63,7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±13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67,8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±13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17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Horas VM diurnas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0,9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1,27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8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Ingresos previos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1,67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2,3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±2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9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Ingresos último 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0,92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1,27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0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FEV1/FVC previo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rgbClr val="C00000"/>
                          </a:solidFill>
                        </a:rPr>
                        <a:t>72,9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±16</a:t>
                      </a:r>
                      <a:endParaRPr lang="es-E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67,8</a:t>
                      </a:r>
                      <a:r>
                        <a:rPr lang="es-ES" sz="1800" b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±17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36624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17FB8ACA-18B3-5531-BC51-E18AC181EB8A}"/>
              </a:ext>
            </a:extLst>
          </p:cNvPr>
          <p:cNvSpPr txBox="1"/>
          <p:nvPr/>
        </p:nvSpPr>
        <p:spPr>
          <a:xfrm>
            <a:off x="1763688" y="820328"/>
            <a:ext cx="61374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ANÁLISIS UNIVARIADO DE VARIABLES CUANTITATIVAS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CD615FE-0C21-396F-A84C-8FAE25457125}"/>
              </a:ext>
            </a:extLst>
          </p:cNvPr>
          <p:cNvSpPr txBox="1"/>
          <p:nvPr/>
        </p:nvSpPr>
        <p:spPr>
          <a:xfrm>
            <a:off x="179512" y="4515966"/>
            <a:ext cx="8053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No relación con</a:t>
            </a:r>
            <a:r>
              <a:rPr lang="es-ES" b="1" dirty="0"/>
              <a:t>: </a:t>
            </a:r>
            <a:r>
              <a:rPr lang="es-ES" dirty="0"/>
              <a:t>pO2 de control y al alta, pCO2 al inicio de VM y al alta, horas de VM, NIVEL IPAP/EPAP, reingresos tras alta, disnea inicial, FEV1/FVC tras VNID</a:t>
            </a:r>
          </a:p>
        </p:txBody>
      </p:sp>
    </p:spTree>
    <p:extLst>
      <p:ext uri="{BB962C8B-B14F-4D97-AF65-F5344CB8AC3E}">
        <p14:creationId xmlns:p14="http://schemas.microsoft.com/office/powerpoint/2010/main" val="371374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>
            <a:extLst>
              <a:ext uri="{FF2B5EF4-FFF2-40B4-BE49-F238E27FC236}">
                <a16:creationId xmlns:a16="http://schemas.microsoft.com/office/drawing/2014/main" id="{EC1A937F-FB0F-5426-39EF-6A0EC21508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0252539"/>
              </p:ext>
            </p:extLst>
          </p:nvPr>
        </p:nvGraphicFramePr>
        <p:xfrm>
          <a:off x="107504" y="1119229"/>
          <a:ext cx="9036496" cy="30666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3401077">
                  <a:extLst>
                    <a:ext uri="{9D8B030D-6E8A-4147-A177-3AD203B41FA5}">
                      <a16:colId xmlns:a16="http://schemas.microsoft.com/office/drawing/2014/main" val="280399642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1762268842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3855187811"/>
                    </a:ext>
                  </a:extLst>
                </a:gridCol>
                <a:gridCol w="1386947">
                  <a:extLst>
                    <a:ext uri="{9D8B030D-6E8A-4147-A177-3AD203B41FA5}">
                      <a16:colId xmlns:a16="http://schemas.microsoft.com/office/drawing/2014/main" val="2739733588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r>
                        <a:rPr lang="es-ES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 IC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20540"/>
                  </a:ext>
                </a:extLst>
              </a:tr>
              <a:tr h="391698">
                <a:tc>
                  <a:txBody>
                    <a:bodyPr/>
                    <a:lstStyle/>
                    <a:p>
                      <a:r>
                        <a:rPr lang="es-ES" b="1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0,96-0,99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54573"/>
                  </a:ext>
                </a:extLst>
              </a:tr>
              <a:tr h="391698">
                <a:tc>
                  <a:txBody>
                    <a:bodyPr/>
                    <a:lstStyle/>
                    <a:p>
                      <a:r>
                        <a:rPr lang="es-ES" b="1" dirty="0"/>
                        <a:t>Obesidad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1,86-7,63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25407"/>
                  </a:ext>
                </a:extLst>
              </a:tr>
              <a:tr h="391698">
                <a:tc>
                  <a:txBody>
                    <a:bodyPr/>
                    <a:lstStyle/>
                    <a:p>
                      <a:r>
                        <a:rPr lang="es-ES" b="1" dirty="0"/>
                        <a:t>Adaptación alta 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1,31-5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25569"/>
                  </a:ext>
                </a:extLst>
              </a:tr>
              <a:tr h="391698">
                <a:tc>
                  <a:txBody>
                    <a:bodyPr/>
                    <a:lstStyle/>
                    <a:p>
                      <a:r>
                        <a:rPr lang="es-ES" b="1" dirty="0"/>
                        <a:t>Calidad de vida 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2,78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1,49-5,18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39843"/>
                  </a:ext>
                </a:extLst>
              </a:tr>
              <a:tr h="391698">
                <a:tc>
                  <a:txBody>
                    <a:bodyPr/>
                    <a:lstStyle/>
                    <a:p>
                      <a:r>
                        <a:rPr lang="es-ES" b="1" dirty="0"/>
                        <a:t>&lt;Disnea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 0,39-0,83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39124"/>
                  </a:ext>
                </a:extLst>
              </a:tr>
              <a:tr h="676082">
                <a:tc>
                  <a:txBody>
                    <a:bodyPr/>
                    <a:lstStyle/>
                    <a:p>
                      <a:r>
                        <a:rPr lang="es-ES" b="1" dirty="0"/>
                        <a:t>Tipo de patología (</a:t>
                      </a:r>
                      <a:r>
                        <a:rPr lang="es-ES" b="1" dirty="0" err="1"/>
                        <a:t>toracógenos</a:t>
                      </a:r>
                      <a:r>
                        <a:rPr lang="es-E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 1,22-10,72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2299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EAEA0D0D-FFA1-BFFA-E1C2-103A8409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81595"/>
          </a:xfrm>
        </p:spPr>
        <p:txBody>
          <a:bodyPr/>
          <a:lstStyle/>
          <a:p>
            <a:r>
              <a:rPr lang="es-ES" dirty="0"/>
              <a:t>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E9CDAC6-86CB-31D3-03E6-00274BB83552}"/>
              </a:ext>
            </a:extLst>
          </p:cNvPr>
          <p:cNvSpPr txBox="1"/>
          <p:nvPr/>
        </p:nvSpPr>
        <p:spPr>
          <a:xfrm>
            <a:off x="127653" y="4220170"/>
            <a:ext cx="8320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Método: R logística por pasos adelante </a:t>
            </a:r>
          </a:p>
          <a:p>
            <a:r>
              <a:rPr lang="es-ES" b="1" u="sng" dirty="0"/>
              <a:t>Ajustado por</a:t>
            </a:r>
            <a:r>
              <a:rPr lang="es-ES" dirty="0"/>
              <a:t>: presencia de AOS, cumplimiento, adaptación inicial, reingresos, situación laboral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9D44E1C-942C-E337-C855-0865D3314CE3}"/>
              </a:ext>
            </a:extLst>
          </p:cNvPr>
          <p:cNvSpPr txBox="1"/>
          <p:nvPr/>
        </p:nvSpPr>
        <p:spPr>
          <a:xfrm>
            <a:off x="1763688" y="804680"/>
            <a:ext cx="6337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PREDICTORES INDEPENDIENTES DE SUPERVIVENCIA &gt;54M</a:t>
            </a:r>
          </a:p>
        </p:txBody>
      </p:sp>
    </p:spTree>
    <p:extLst>
      <p:ext uri="{BB962C8B-B14F-4D97-AF65-F5344CB8AC3E}">
        <p14:creationId xmlns:p14="http://schemas.microsoft.com/office/powerpoint/2010/main" val="93608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27B9E08-23B8-9B12-A81E-E2ABEE416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RESULTADOS</a:t>
            </a:r>
          </a:p>
        </p:txBody>
      </p:sp>
      <p:pic>
        <p:nvPicPr>
          <p:cNvPr id="2" name="Imagen 1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1060A948-D5BC-52F4-8D01-98061A4B8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820" y="998761"/>
            <a:ext cx="5148064" cy="4124840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EEC92221-8D7E-921C-0B0F-A194F1549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041135"/>
              </p:ext>
            </p:extLst>
          </p:nvPr>
        </p:nvGraphicFramePr>
        <p:xfrm>
          <a:off x="89892" y="2211710"/>
          <a:ext cx="3923928" cy="101092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41748">
                  <a:extLst>
                    <a:ext uri="{9D8B030D-6E8A-4147-A177-3AD203B41FA5}">
                      <a16:colId xmlns:a16="http://schemas.microsoft.com/office/drawing/2014/main" val="638113012"/>
                    </a:ext>
                  </a:extLst>
                </a:gridCol>
                <a:gridCol w="720216">
                  <a:extLst>
                    <a:ext uri="{9D8B030D-6E8A-4147-A177-3AD203B41FA5}">
                      <a16:colId xmlns:a16="http://schemas.microsoft.com/office/drawing/2014/main" val="3507310571"/>
                    </a:ext>
                  </a:extLst>
                </a:gridCol>
                <a:gridCol w="980982">
                  <a:extLst>
                    <a:ext uri="{9D8B030D-6E8A-4147-A177-3AD203B41FA5}">
                      <a16:colId xmlns:a16="http://schemas.microsoft.com/office/drawing/2014/main" val="161659863"/>
                    </a:ext>
                  </a:extLst>
                </a:gridCol>
                <a:gridCol w="980982">
                  <a:extLst>
                    <a:ext uri="{9D8B030D-6E8A-4147-A177-3AD203B41FA5}">
                      <a16:colId xmlns:a16="http://schemas.microsoft.com/office/drawing/2014/main" val="24082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Área bajo la curva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Error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Lím </a:t>
                      </a:r>
                      <a:r>
                        <a:rPr lang="es-ES" dirty="0" err="1"/>
                        <a:t>inf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Lím </a:t>
                      </a:r>
                      <a:r>
                        <a:rPr lang="es-ES" dirty="0" err="1"/>
                        <a:t>sup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9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0,769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0,814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29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767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91E0D86-B2FF-8A8D-E0E9-706F07036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95313AE-8F10-0E6D-66E5-4AEDF7F7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236" y="2571750"/>
            <a:ext cx="8229600" cy="1152128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000" dirty="0"/>
              <a:t>La </a:t>
            </a:r>
            <a:r>
              <a:rPr lang="es-ES" sz="2000" u="sng" dirty="0"/>
              <a:t>mortalidad</a:t>
            </a:r>
            <a:r>
              <a:rPr lang="es-ES" sz="2000" dirty="0"/>
              <a:t> a largo plazo en pacientes con VNID es elevada y se asocia a factores como la </a:t>
            </a:r>
            <a:r>
              <a:rPr lang="es-ES" sz="2000" b="1" dirty="0"/>
              <a:t>patología causal, nivel de adaptación, calidad de vida y cumplimentación del tratamiento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983F19-5A1F-B76F-54F5-77E4495DD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70"/>
          <a:stretch/>
        </p:blipFill>
        <p:spPr>
          <a:xfrm>
            <a:off x="4014986" y="1059581"/>
            <a:ext cx="1061070" cy="135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5830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{EC91B2FD-73D2-5A4B-83F9-6F89D5B3DAE3}tf16401378</Template>
  <TotalTime>377</TotalTime>
  <Words>1140</Words>
  <Application>Microsoft Office PowerPoint</Application>
  <PresentationFormat>Presentación en pantalla (16:9)</PresentationFormat>
  <Paragraphs>232</Paragraphs>
  <Slides>13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Wingdings</vt:lpstr>
      <vt:lpstr>Tema de Office</vt:lpstr>
      <vt:lpstr>Presentación de PowerPoint</vt:lpstr>
      <vt:lpstr>INTRODUCCIÓN</vt:lpstr>
      <vt:lpstr>OBJETIVO</vt:lpstr>
      <vt:lpstr>METODOLOGÍA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10</cp:revision>
  <dcterms:created xsi:type="dcterms:W3CDTF">2024-02-05T13:08:18Z</dcterms:created>
  <dcterms:modified xsi:type="dcterms:W3CDTF">2025-03-01T18:49:01Z</dcterms:modified>
</cp:coreProperties>
</file>