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6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sz="3000" b="1" dirty="0">
                <a:latin typeface="Verdana" panose="020B0604030504040204" pitchFamily="34" charset="0"/>
                <a:ea typeface="Verdana" panose="020B0604030504040204" pitchFamily="34" charset="0"/>
              </a:rPr>
              <a:t>TITULACIÓN DE OXÍGENO PORTÁTIL MEDIANTE CICLOERGOMETRÍA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872808" cy="1314450"/>
          </a:xfrm>
        </p:spPr>
        <p:txBody>
          <a:bodyPr>
            <a:normAutofit fontScale="47500" lnSpcReduction="20000"/>
          </a:bodyPr>
          <a:lstStyle/>
          <a:p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Martínez Orenes E, Ruiz López FJ, López Martínez J,</a:t>
            </a:r>
          </a:p>
          <a:p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Ruiz Amat JM, Fernández Granja M, Fernández Mula L, Solana Martínez E, Alcántara Fructuoso J</a:t>
            </a:r>
          </a:p>
          <a:p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HOSPITAL VIRGEN DE LA ARRIXACA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0AD9D-D556-BDE1-72B3-0C89C923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>
                <a:latin typeface="Verdana" panose="020B0604030504040204" pitchFamily="34" charset="0"/>
                <a:ea typeface="Verdana" panose="020B0604030504040204" pitchFamily="34" charset="0"/>
              </a:rPr>
              <a:t>INTRODUCCIÓN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78B4C8-F221-E069-5607-B8B298529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552" y="1564860"/>
            <a:ext cx="5194920" cy="16596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Los pacientes con enfermedad pulmonar crónica y otras patologías que requieren a menudo oxigenoterapia portátil para la deambulación.</a:t>
            </a:r>
          </a:p>
          <a:p>
            <a:pPr marL="0" indent="0" algn="just">
              <a:buNone/>
            </a:pP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Puede ser de flujo continuo o a pulsos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EBDE1CB-6B09-FE0C-827B-802B0BF7B764}"/>
              </a:ext>
            </a:extLst>
          </p:cNvPr>
          <p:cNvSpPr/>
          <p:nvPr/>
        </p:nvSpPr>
        <p:spPr>
          <a:xfrm>
            <a:off x="758162" y="3573986"/>
            <a:ext cx="7638020" cy="107909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FA5D24-91F2-FD73-71C8-08C6F344DA28}"/>
              </a:ext>
            </a:extLst>
          </p:cNvPr>
          <p:cNvSpPr txBox="1"/>
          <p:nvPr/>
        </p:nvSpPr>
        <p:spPr>
          <a:xfrm>
            <a:off x="750404" y="3651870"/>
            <a:ext cx="7643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El objetivo del estudio fue valorar la variabilidad entre el flujo de oxígeno prescrito de forma inicial y las necesidades reales de los pacientes medidas mediante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cicloergometría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79316843-3DE9-11EE-3EB6-8B5328915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82214"/>
            <a:ext cx="1512168" cy="204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37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B1B66-5FE1-F6EA-B6D0-6D177709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224" y="251676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Verdana" panose="020B0604030504040204" pitchFamily="34" charset="0"/>
                <a:ea typeface="Verdana" panose="020B0604030504040204" pitchFamily="34" charset="0"/>
              </a:rPr>
              <a:t>MATERIAL Y MÉTODOS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AEF82D-EBE0-C3D6-D472-2DA75F570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7" y="1226208"/>
            <a:ext cx="8136826" cy="2160240"/>
          </a:xfrm>
        </p:spPr>
        <p:txBody>
          <a:bodyPr>
            <a:normAutofit/>
          </a:bodyPr>
          <a:lstStyle/>
          <a:p>
            <a:pPr algn="just"/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Estudio observacional, retrospectivo y descriptivo</a:t>
            </a:r>
          </a:p>
          <a:p>
            <a:pPr algn="just"/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Se estudió la diferencia de flujo de oxígeno prescrito y la necesidad real al esfuerzo</a:t>
            </a:r>
          </a:p>
          <a:p>
            <a:pPr algn="just"/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Cicloergometría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con 40W de carga</a:t>
            </a:r>
          </a:p>
          <a:p>
            <a:pPr algn="just"/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Se estudió la concordancia entre el O2 pautado previamente y el titulado mediante el test de Kappa Cohen</a:t>
            </a:r>
          </a:p>
          <a:p>
            <a:endParaRPr lang="es-E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557DCE-D7DA-AD62-C94D-D50F9402EF00}"/>
              </a:ext>
            </a:extLst>
          </p:cNvPr>
          <p:cNvSpPr txBox="1"/>
          <p:nvPr/>
        </p:nvSpPr>
        <p:spPr>
          <a:xfrm>
            <a:off x="1619672" y="3311632"/>
            <a:ext cx="66967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Criterios de inclusión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: pacientes con O2 previa en los que se realizó dicha titulación entre febrero de 2022 y octubre de 2024</a:t>
            </a:r>
          </a:p>
          <a:p>
            <a:pPr algn="just"/>
            <a:endParaRPr lang="es-ES" sz="9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Criterios de exclusión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: pacientes que no pudieron realizar la prueba por problemas osteoarticulares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B36DE3F-C58F-46E2-B02E-3A2B31415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08" y="3411845"/>
            <a:ext cx="565642" cy="55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1E4C843-0708-7263-84EF-587110A1B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69" y="4177129"/>
            <a:ext cx="699542" cy="69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85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02423-112B-BAEB-715F-312099450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>
                <a:latin typeface="Verdana" panose="020B0604030504040204" pitchFamily="34" charset="0"/>
                <a:ea typeface="Verdana" panose="020B0604030504040204" pitchFamily="34" charset="0"/>
              </a:rPr>
              <a:t>RESULTADOS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Marcador de contenido 4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7A171DF4-A760-00DD-694E-23A456109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326" y="1347614"/>
            <a:ext cx="5458508" cy="3279068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8F76657-7274-0A35-68C7-06E9A0F68A69}"/>
              </a:ext>
            </a:extLst>
          </p:cNvPr>
          <p:cNvSpPr txBox="1"/>
          <p:nvPr/>
        </p:nvSpPr>
        <p:spPr>
          <a:xfrm>
            <a:off x="539552" y="1707654"/>
            <a:ext cx="2448272" cy="252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62 pacientes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Edad media de 69,5±8,4 años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Predominio del sexo masculino (66,13%)</a:t>
            </a:r>
          </a:p>
        </p:txBody>
      </p:sp>
    </p:spTree>
    <p:extLst>
      <p:ext uri="{BB962C8B-B14F-4D97-AF65-F5344CB8AC3E}">
        <p14:creationId xmlns:p14="http://schemas.microsoft.com/office/powerpoint/2010/main" val="2001002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33FA669-D787-2AD5-9443-F664A335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s-ES" sz="3600" dirty="0">
                <a:latin typeface="Verdana" panose="020B0604030504040204" pitchFamily="34" charset="0"/>
                <a:ea typeface="Verdana" panose="020B0604030504040204" pitchFamily="34" charset="0"/>
              </a:rPr>
              <a:t>RESULTADOS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0DA2A39-9CBC-D21A-6999-BBDC83394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391" y="2472810"/>
            <a:ext cx="6669217" cy="246471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34C18EEA-F513-2FDA-53CA-B96343DD5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776797"/>
            <a:ext cx="1274542" cy="156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EFC0086-7D20-3520-0854-7CE7A971017D}"/>
              </a:ext>
            </a:extLst>
          </p:cNvPr>
          <p:cNvSpPr txBox="1"/>
          <p:nvPr/>
        </p:nvSpPr>
        <p:spPr>
          <a:xfrm>
            <a:off x="755577" y="1347614"/>
            <a:ext cx="7151032" cy="86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9 pacientes requirieron el uso de gafas nasales reservorio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Se retiró la oxigenoterapia portátil a 9 pacientes</a:t>
            </a:r>
          </a:p>
        </p:txBody>
      </p:sp>
    </p:spTree>
    <p:extLst>
      <p:ext uri="{BB962C8B-B14F-4D97-AF65-F5344CB8AC3E}">
        <p14:creationId xmlns:p14="http://schemas.microsoft.com/office/powerpoint/2010/main" val="9586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DFB93-3C92-8E76-D7EE-8AA21648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>
                <a:latin typeface="Verdana" panose="020B0604030504040204" pitchFamily="34" charset="0"/>
                <a:ea typeface="Verdana" panose="020B0604030504040204" pitchFamily="34" charset="0"/>
              </a:rPr>
              <a:t>CONCLUSIONES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DDDFF8-37DE-82E7-B657-37835307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572" y="1779662"/>
            <a:ext cx="7704856" cy="2461846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Los pacientes con oxigenoterapia crónica a menudo requieren oxígeno para la deambulación a necesidades distintas que para el reposo. </a:t>
            </a:r>
          </a:p>
          <a:p>
            <a:pPr algn="just"/>
            <a:endParaRPr lang="es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En nuestro estudio se observó que el nivel de concordancia entre el O2 pautado inicialmente y el titulado mediante </a:t>
            </a:r>
            <a:r>
              <a:rPr lang="es-E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cicloergometría</a:t>
            </a:r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 fue muy bajo para el tipo de O2, así como en el flujo de O2 a flujo continuo.</a:t>
            </a:r>
          </a:p>
        </p:txBody>
      </p:sp>
    </p:spTree>
    <p:extLst>
      <p:ext uri="{BB962C8B-B14F-4D97-AF65-F5344CB8AC3E}">
        <p14:creationId xmlns:p14="http://schemas.microsoft.com/office/powerpoint/2010/main" val="24054807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276</Words>
  <Application>Microsoft Office PowerPoint</Application>
  <PresentationFormat>Presentación en pantalla (16:9)</PresentationFormat>
  <Paragraphs>28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Tema de Office</vt:lpstr>
      <vt:lpstr>TITULACIÓN DE OXÍGENO PORTÁTIL MEDIANTE CICLOERGOMETRÍA</vt:lpstr>
      <vt:lpstr>INTRODUCCIÓN</vt:lpstr>
      <vt:lpstr>MATERIAL Y MÉTODOS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Elena Martínez</cp:lastModifiedBy>
  <cp:revision>6</cp:revision>
  <dcterms:created xsi:type="dcterms:W3CDTF">2024-02-05T13:08:18Z</dcterms:created>
  <dcterms:modified xsi:type="dcterms:W3CDTF">2025-02-27T20:09:31Z</dcterms:modified>
</cp:coreProperties>
</file>