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47"/>
    <p:restoredTop sz="94624"/>
  </p:normalViewPr>
  <p:slideViewPr>
    <p:cSldViewPr>
      <p:cViewPr varScale="1">
        <p:scale>
          <a:sx n="142" d="100"/>
          <a:sy n="142" d="100"/>
        </p:scale>
        <p:origin x="800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20295775486736"/>
          <c:y val="5.6891942377618708E-2"/>
          <c:w val="0.84200781587639983"/>
          <c:h val="0.6880224768360561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No EA</c:v>
                </c:pt>
              </c:strCache>
            </c:strRef>
          </c:tx>
          <c:spPr>
            <a:solidFill>
              <a:schemeClr val="accent4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DA (n=36)</c:v>
                </c:pt>
                <c:pt idx="1">
                  <c:v>AGNC (n=59)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31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B0-C249-B1B8-2E5348D9817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EA</c:v>
                </c:pt>
              </c:strCache>
            </c:strRef>
          </c:tx>
          <c:spPr>
            <a:solidFill>
              <a:schemeClr val="accent4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DA (n=36)</c:v>
                </c:pt>
                <c:pt idx="1">
                  <c:v>AGNC (n=59)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5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B0-C249-B1B8-2E5348D9817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83903920"/>
        <c:axId val="2083905632"/>
      </c:barChart>
      <c:catAx>
        <c:axId val="208390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3905632"/>
        <c:crosses val="autoZero"/>
        <c:auto val="1"/>
        <c:lblAlgn val="ctr"/>
        <c:lblOffset val="100"/>
        <c:noMultiLvlLbl val="0"/>
      </c:catAx>
      <c:valAx>
        <c:axId val="208390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390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14999" y="483518"/>
            <a:ext cx="7200800" cy="144016"/>
          </a:xfrm>
        </p:spPr>
        <p:txBody>
          <a:bodyPr>
            <a:noAutofit/>
          </a:bodyPr>
          <a:lstStyle/>
          <a:p>
            <a:br>
              <a:rPr lang="es-ES" sz="1000" dirty="0"/>
            </a:br>
            <a:r>
              <a:rPr lang="es-ES" sz="2000" b="1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EFECTOS ADVERSOS ASOCIADOS A DUPILUMAB EN PACIENTES DE NEUMOLOGIA Y DERMATOLOGIA </a:t>
            </a:r>
            <a:br>
              <a:rPr lang="es-ES" sz="2200" dirty="0"/>
            </a:br>
            <a:endParaRPr lang="es-ES" sz="2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02124" y="838224"/>
            <a:ext cx="7341876" cy="360040"/>
          </a:xfrm>
        </p:spPr>
        <p:txBody>
          <a:bodyPr>
            <a:normAutofit fontScale="92500"/>
          </a:bodyPr>
          <a:lstStyle/>
          <a:p>
            <a:r>
              <a:rPr lang="es-E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P. Erdozain </a:t>
            </a:r>
            <a:r>
              <a:rPr lang="es-E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Pérez</a:t>
            </a:r>
            <a:r>
              <a:rPr lang="es-E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F. </a:t>
            </a:r>
            <a:r>
              <a:rPr lang="es-E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Pérez</a:t>
            </a:r>
            <a:r>
              <a:rPr lang="es-E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Grimaldi, S. </a:t>
            </a:r>
            <a:r>
              <a:rPr lang="es-E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García</a:t>
            </a:r>
            <a:r>
              <a:rPr lang="es-E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Morales, M. Utrero Rico, I. Romero Espejo, M. </a:t>
            </a:r>
            <a:r>
              <a:rPr lang="es-E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González</a:t>
            </a:r>
            <a:r>
              <a:rPr lang="es-E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Martínez</a:t>
            </a: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P. </a:t>
            </a:r>
            <a:r>
              <a:rPr lang="es-ES" sz="900" dirty="0" err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Riande</a:t>
            </a: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sz="900" dirty="0" err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Gonzalez</a:t>
            </a: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J</a:t>
            </a:r>
            <a:r>
              <a:rPr lang="es-E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.G Soto Campos</a:t>
            </a:r>
            <a:br>
              <a:rPr lang="es-E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s-E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Servicio de </a:t>
            </a:r>
            <a:r>
              <a:rPr lang="es-E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Neumología</a:t>
            </a:r>
            <a:r>
              <a:rPr lang="es-E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Hospital Universitario Jerez de la Frontera </a:t>
            </a:r>
            <a:endParaRPr lang="es-ES" sz="9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26AC722-2942-3153-9678-19D114911A27}"/>
              </a:ext>
            </a:extLst>
          </p:cNvPr>
          <p:cNvSpPr/>
          <p:nvPr/>
        </p:nvSpPr>
        <p:spPr>
          <a:xfrm>
            <a:off x="2019418" y="123478"/>
            <a:ext cx="6984776" cy="648072"/>
          </a:xfrm>
          <a:prstGeom prst="rect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F917C-0DFC-D26C-F943-26F76F5A2EA0}"/>
              </a:ext>
            </a:extLst>
          </p:cNvPr>
          <p:cNvSpPr txBox="1"/>
          <p:nvPr/>
        </p:nvSpPr>
        <p:spPr>
          <a:xfrm>
            <a:off x="579258" y="1381501"/>
            <a:ext cx="3488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INTRODUCCIÓN Y OBJETIVO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4698153-B862-31C4-6B7C-5E0039D1889A}"/>
              </a:ext>
            </a:extLst>
          </p:cNvPr>
          <p:cNvSpPr/>
          <p:nvPr/>
        </p:nvSpPr>
        <p:spPr>
          <a:xfrm>
            <a:off x="552618" y="1390384"/>
            <a:ext cx="3416678" cy="369333"/>
          </a:xfrm>
          <a:prstGeom prst="rect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453BC4B-8474-3D33-D797-C27E8BE1B554}"/>
              </a:ext>
            </a:extLst>
          </p:cNvPr>
          <p:cNvSpPr txBox="1"/>
          <p:nvPr/>
        </p:nvSpPr>
        <p:spPr>
          <a:xfrm>
            <a:off x="278886" y="1818737"/>
            <a:ext cx="396414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00" dirty="0" err="1">
                <a:latin typeface="Arial" panose="020B0604020202020204" pitchFamily="34" charset="0"/>
                <a:cs typeface="Arial" panose="020B0604020202020204" pitchFamily="34" charset="0"/>
              </a:rPr>
              <a:t>Dupilumab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 es un anticuerpo monoclonal que bloquea las vías de IL-4 e IL-13 demostrando eficacia en enfermedades inflamatorias como asma grave no controlada o dermatitis atópica. </a:t>
            </a:r>
          </a:p>
          <a:p>
            <a:pPr algn="just"/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Analizar los efectos adversos relacionados con el uso de </a:t>
            </a:r>
            <a:r>
              <a:rPr lang="es-ES" sz="1300" dirty="0" err="1">
                <a:latin typeface="Arial" panose="020B0604020202020204" pitchFamily="34" charset="0"/>
                <a:cs typeface="Arial" panose="020B0604020202020204" pitchFamily="34" charset="0"/>
              </a:rPr>
              <a:t>Dupilumab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 en estos pacientes para ver diferencias cuantitativas y si son de la misma naturaleza.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320C5C7-E777-B039-2858-8EF1E335B644}"/>
              </a:ext>
            </a:extLst>
          </p:cNvPr>
          <p:cNvSpPr/>
          <p:nvPr/>
        </p:nvSpPr>
        <p:spPr>
          <a:xfrm>
            <a:off x="579258" y="3639087"/>
            <a:ext cx="2840614" cy="369333"/>
          </a:xfrm>
          <a:prstGeom prst="rect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3C34B79-0EAF-83A8-7201-630A9ABD053E}"/>
              </a:ext>
            </a:extLst>
          </p:cNvPr>
          <p:cNvSpPr txBox="1"/>
          <p:nvPr/>
        </p:nvSpPr>
        <p:spPr>
          <a:xfrm>
            <a:off x="1063125" y="3656838"/>
            <a:ext cx="191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FC3F5E5-17B6-9327-AD3B-C5E7B6EE24E9}"/>
              </a:ext>
            </a:extLst>
          </p:cNvPr>
          <p:cNvSpPr txBox="1"/>
          <p:nvPr/>
        </p:nvSpPr>
        <p:spPr>
          <a:xfrm>
            <a:off x="278886" y="4083020"/>
            <a:ext cx="39641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 descriptivo retrospectivo.</a:t>
            </a:r>
          </a:p>
          <a:p>
            <a:pPr algn="just"/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Se incluyeron pacientes en tratamiento con </a:t>
            </a:r>
            <a:r>
              <a:rPr lang="es-ES" sz="1300" dirty="0" err="1">
                <a:latin typeface="Arial" panose="020B0604020202020204" pitchFamily="34" charset="0"/>
                <a:cs typeface="Arial" panose="020B0604020202020204" pitchFamily="34" charset="0"/>
              </a:rPr>
              <a:t>Dupilumab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 en el Hospital de Jerez por DA o AGNC desde su comercialización hasta octubre 2024.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70C2ADC-46E5-80F9-1009-8F82FE56E29B}"/>
              </a:ext>
            </a:extLst>
          </p:cNvPr>
          <p:cNvSpPr txBox="1"/>
          <p:nvPr/>
        </p:nvSpPr>
        <p:spPr>
          <a:xfrm>
            <a:off x="5884294" y="1381499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728E800-660E-AE89-721D-8D70A9EB269C}"/>
              </a:ext>
            </a:extLst>
          </p:cNvPr>
          <p:cNvSpPr/>
          <p:nvPr/>
        </p:nvSpPr>
        <p:spPr>
          <a:xfrm>
            <a:off x="5364088" y="1381499"/>
            <a:ext cx="2840614" cy="369333"/>
          </a:xfrm>
          <a:prstGeom prst="rect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9A53DE23-B588-9187-3169-F2E619CDF3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467805"/>
              </p:ext>
            </p:extLst>
          </p:nvPr>
        </p:nvGraphicFramePr>
        <p:xfrm>
          <a:off x="5147342" y="2308972"/>
          <a:ext cx="3274105" cy="2831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BF7A74C5-7F4C-A444-71BD-291EC357BB3D}"/>
              </a:ext>
            </a:extLst>
          </p:cNvPr>
          <p:cNvSpPr txBox="1"/>
          <p:nvPr/>
        </p:nvSpPr>
        <p:spPr>
          <a:xfrm>
            <a:off x="5286159" y="1970417"/>
            <a:ext cx="3135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PACIENTES CON DUPILUMAB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7E8D1-CA9F-6AA8-0466-FC0619C1B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0AB39B21-1123-8AB6-AAF0-F73CE67BE9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4999" y="483518"/>
            <a:ext cx="7200800" cy="144016"/>
          </a:xfrm>
        </p:spPr>
        <p:txBody>
          <a:bodyPr>
            <a:noAutofit/>
          </a:bodyPr>
          <a:lstStyle/>
          <a:p>
            <a:br>
              <a:rPr lang="es-ES" sz="1000" dirty="0"/>
            </a:br>
            <a:r>
              <a:rPr lang="es-ES" sz="2000" b="1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EFECTOS ADVERSOS ASOCIADOS A DUPILUMAB EN PACIENTES DE NEUMOLOGIA Y DERMATOLOGIA </a:t>
            </a:r>
            <a:br>
              <a:rPr lang="es-ES" sz="2200" dirty="0"/>
            </a:br>
            <a:endParaRPr lang="es-ES" sz="2200" dirty="0"/>
          </a:p>
        </p:txBody>
      </p:sp>
      <p:sp>
        <p:nvSpPr>
          <p:cNvPr id="3" name="2 Subtítulo">
            <a:extLst>
              <a:ext uri="{FF2B5EF4-FFF2-40B4-BE49-F238E27FC236}">
                <a16:creationId xmlns:a16="http://schemas.microsoft.com/office/drawing/2014/main" id="{4AC7905E-94FF-F785-1158-647537EB89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1581" y="852893"/>
            <a:ext cx="7260449" cy="360040"/>
          </a:xfrm>
        </p:spPr>
        <p:txBody>
          <a:bodyPr>
            <a:normAutofit fontScale="77500" lnSpcReduction="20000"/>
          </a:bodyPr>
          <a:lstStyle/>
          <a:p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P. Erdozain </a:t>
            </a:r>
            <a:r>
              <a:rPr lang="es-ES" sz="1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Pérez</a:t>
            </a: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F. </a:t>
            </a:r>
            <a:r>
              <a:rPr lang="es-ES" sz="1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Pérez</a:t>
            </a: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Grimaldi, S. </a:t>
            </a:r>
            <a:r>
              <a:rPr lang="es-ES" sz="1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García</a:t>
            </a: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Morales, M. Utrero Rico, I. Romero Espejo, M. </a:t>
            </a:r>
            <a:r>
              <a:rPr lang="es-ES" sz="1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González</a:t>
            </a: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Martínez</a:t>
            </a:r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P. </a:t>
            </a:r>
            <a:r>
              <a:rPr lang="es-ES" sz="1000" dirty="0" err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Riande</a:t>
            </a:r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Gonzalez</a:t>
            </a:r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J</a:t>
            </a: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.G Soto Campos</a:t>
            </a:r>
            <a:b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Servicio de </a:t>
            </a:r>
            <a:r>
              <a:rPr lang="es-ES" sz="1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Neumología</a:t>
            </a: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Hospital Universitario Jerez de la Frontera </a:t>
            </a:r>
            <a:endParaRPr lang="es-ES" sz="10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035C93C-368B-465E-BDB2-093B554CBDAE}"/>
              </a:ext>
            </a:extLst>
          </p:cNvPr>
          <p:cNvSpPr/>
          <p:nvPr/>
        </p:nvSpPr>
        <p:spPr>
          <a:xfrm>
            <a:off x="2019418" y="123478"/>
            <a:ext cx="6984776" cy="648072"/>
          </a:xfrm>
          <a:prstGeom prst="rect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D3BAEA2-23BA-8158-E88D-9FDA825437CE}"/>
              </a:ext>
            </a:extLst>
          </p:cNvPr>
          <p:cNvSpPr txBox="1"/>
          <p:nvPr/>
        </p:nvSpPr>
        <p:spPr>
          <a:xfrm>
            <a:off x="3491880" y="137982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29AF98C-FE8B-98E0-D0EA-CC445B9854EE}"/>
              </a:ext>
            </a:extLst>
          </p:cNvPr>
          <p:cNvSpPr/>
          <p:nvPr/>
        </p:nvSpPr>
        <p:spPr>
          <a:xfrm>
            <a:off x="539552" y="1381499"/>
            <a:ext cx="7848872" cy="369333"/>
          </a:xfrm>
          <a:prstGeom prst="rect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23C91F7-B8C4-6826-7E8B-1962C86AB25E}"/>
              </a:ext>
            </a:extLst>
          </p:cNvPr>
          <p:cNvSpPr txBox="1"/>
          <p:nvPr/>
        </p:nvSpPr>
        <p:spPr>
          <a:xfrm>
            <a:off x="4952473" y="2035526"/>
            <a:ext cx="559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</a:p>
        </p:txBody>
      </p:sp>
      <p:sp>
        <p:nvSpPr>
          <p:cNvPr id="15" name="Flecha derecha 14">
            <a:extLst>
              <a:ext uri="{FF2B5EF4-FFF2-40B4-BE49-F238E27FC236}">
                <a16:creationId xmlns:a16="http://schemas.microsoft.com/office/drawing/2014/main" id="{4714DF6F-4F15-701B-9C82-56F62EF3DB5E}"/>
              </a:ext>
            </a:extLst>
          </p:cNvPr>
          <p:cNvSpPr/>
          <p:nvPr/>
        </p:nvSpPr>
        <p:spPr>
          <a:xfrm>
            <a:off x="5613176" y="2115581"/>
            <a:ext cx="517630" cy="184666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EB2A43D-DC5E-F39D-83F8-03C56D0F2865}"/>
              </a:ext>
            </a:extLst>
          </p:cNvPr>
          <p:cNvSpPr txBox="1"/>
          <p:nvPr/>
        </p:nvSpPr>
        <p:spPr>
          <a:xfrm>
            <a:off x="6228184" y="1995582"/>
            <a:ext cx="23042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13.9% (5 pacientes de 36) presentó prurito ocular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CFFD66C-C4C0-6C2E-0911-A214D9A5D141}"/>
              </a:ext>
            </a:extLst>
          </p:cNvPr>
          <p:cNvSpPr txBox="1"/>
          <p:nvPr/>
        </p:nvSpPr>
        <p:spPr>
          <a:xfrm>
            <a:off x="504872" y="20458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AGNC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95A7D36D-FCB7-5A47-90CD-BB861C9092A5}"/>
              </a:ext>
            </a:extLst>
          </p:cNvPr>
          <p:cNvSpPr/>
          <p:nvPr/>
        </p:nvSpPr>
        <p:spPr>
          <a:xfrm>
            <a:off x="504872" y="1901492"/>
            <a:ext cx="813303" cy="670258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 derecha 19">
            <a:extLst>
              <a:ext uri="{FF2B5EF4-FFF2-40B4-BE49-F238E27FC236}">
                <a16:creationId xmlns:a16="http://schemas.microsoft.com/office/drawing/2014/main" id="{F1442DAB-C245-EDDC-5563-E2F49BFAF673}"/>
              </a:ext>
            </a:extLst>
          </p:cNvPr>
          <p:cNvSpPr/>
          <p:nvPr/>
        </p:nvSpPr>
        <p:spPr>
          <a:xfrm>
            <a:off x="1327485" y="2106224"/>
            <a:ext cx="517630" cy="184666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C80F6D1-B7F9-3384-73B7-4EBD7F1F4624}"/>
              </a:ext>
            </a:extLst>
          </p:cNvPr>
          <p:cNvSpPr txBox="1"/>
          <p:nvPr/>
        </p:nvSpPr>
        <p:spPr>
          <a:xfrm>
            <a:off x="1957799" y="1958327"/>
            <a:ext cx="23042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23.7% (14 pacientes de 59) presentó diversos EA</a:t>
            </a:r>
          </a:p>
        </p:txBody>
      </p:sp>
      <p:sp>
        <p:nvSpPr>
          <p:cNvPr id="22" name="Flecha derecha 21">
            <a:extLst>
              <a:ext uri="{FF2B5EF4-FFF2-40B4-BE49-F238E27FC236}">
                <a16:creationId xmlns:a16="http://schemas.microsoft.com/office/drawing/2014/main" id="{97D9EA65-7ED4-B433-ADA8-86BCAB37E954}"/>
              </a:ext>
            </a:extLst>
          </p:cNvPr>
          <p:cNvSpPr/>
          <p:nvPr/>
        </p:nvSpPr>
        <p:spPr>
          <a:xfrm rot="5400000">
            <a:off x="2655805" y="2427734"/>
            <a:ext cx="332178" cy="288033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22509D8-EEF9-81ED-FEC4-85D8BADDB21F}"/>
              </a:ext>
            </a:extLst>
          </p:cNvPr>
          <p:cNvSpPr/>
          <p:nvPr/>
        </p:nvSpPr>
        <p:spPr>
          <a:xfrm>
            <a:off x="5638973" y="2761938"/>
            <a:ext cx="2840614" cy="369333"/>
          </a:xfrm>
          <a:prstGeom prst="rect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4CA7755-B343-DFD3-089B-BAF6F72A4809}"/>
              </a:ext>
            </a:extLst>
          </p:cNvPr>
          <p:cNvSpPr txBox="1"/>
          <p:nvPr/>
        </p:nvSpPr>
        <p:spPr>
          <a:xfrm>
            <a:off x="6116687" y="2761939"/>
            <a:ext cx="2049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pic>
        <p:nvPicPr>
          <p:cNvPr id="32" name="Imagen 31" descr="Tabla&#10;&#10;Descripción generada automáticamente">
            <a:extLst>
              <a:ext uri="{FF2B5EF4-FFF2-40B4-BE49-F238E27FC236}">
                <a16:creationId xmlns:a16="http://schemas.microsoft.com/office/drawing/2014/main" id="{4775A3B9-D2AE-4F64-36DD-05C1637B9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01" y="2761939"/>
            <a:ext cx="3945049" cy="2338788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877CA99F-ADBC-30F6-2C1D-2F6F060B4D8C}"/>
              </a:ext>
            </a:extLst>
          </p:cNvPr>
          <p:cNvSpPr txBox="1"/>
          <p:nvPr/>
        </p:nvSpPr>
        <p:spPr>
          <a:xfrm>
            <a:off x="5179305" y="3257739"/>
            <a:ext cx="364010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300" dirty="0"/>
              <a:t>Existen más EA en el grupo de AGNC en comparación con el de DA no alcanzó significancia estadística (p:0.298).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300" dirty="0"/>
              <a:t>Hay más variedad de EA en el grupo de AGNC que en el de DA.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695BC7FF-9DF0-1AC9-AA2A-F851B17C82E5}"/>
              </a:ext>
            </a:extLst>
          </p:cNvPr>
          <p:cNvSpPr/>
          <p:nvPr/>
        </p:nvSpPr>
        <p:spPr>
          <a:xfrm>
            <a:off x="4802228" y="1901492"/>
            <a:ext cx="813303" cy="670258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19891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5791</TotalTime>
  <Words>281</Words>
  <Application>Microsoft Macintosh PowerPoint</Application>
  <PresentationFormat>Presentación en pantalla (16:9)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 EFECTOS ADVERSOS ASOCIADOS A DUPILUMAB EN PACIENTES DE NEUMOLOGIA Y DERMATOLOGIA  </vt:lpstr>
      <vt:lpstr> EFECTOS ADVERSOS ASOCIADOS A DUPILUMAB EN PACIENTES DE NEUMOLOGIA Y DERMATOLOGIA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Pedro Erdozain Pérez</cp:lastModifiedBy>
  <cp:revision>20</cp:revision>
  <dcterms:created xsi:type="dcterms:W3CDTF">2024-02-05T13:08:18Z</dcterms:created>
  <dcterms:modified xsi:type="dcterms:W3CDTF">2025-03-02T16:50:52Z</dcterms:modified>
</cp:coreProperties>
</file>