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sofia\Desktop\HUPM\COMUNICACIONES%20CONGRESOS\Asma%202024\Grafico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sofia\Desktop\HUPM\COMUNICACIONES%20CONGRESOS\Asma%202024\Grafico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sofia\Desktop\HUPM\COMUNICACIONES%20CONGRESOS\Asma%202024\Grafico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Users\sofia\Desktop\HUPM\COMUNICACIONES%20CONGRESOS\Asma%202024\Grafic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s-ES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Habito tabáquico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47%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50%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3%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ES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[Graficos.xlsx]Hoja1!$A$2:$A$4</c:f>
              <c:strCache>
                <c:ptCount val="3"/>
                <c:pt idx="0">
                  <c:v>Nunca fumador</c:v>
                </c:pt>
                <c:pt idx="1">
                  <c:v>Ex-fumador</c:v>
                </c:pt>
                <c:pt idx="2">
                  <c:v>Fumador activo</c:v>
                </c:pt>
              </c:strCache>
            </c:strRef>
          </c:cat>
          <c:val>
            <c:numRef>
              <c:f>[Graficos.xlsx]Hoja1!$B$2:$B$4</c:f>
              <c:numCache>
                <c:formatCode>General</c:formatCode>
                <c:ptCount val="3"/>
                <c:pt idx="0">
                  <c:v>14</c:v>
                </c:pt>
                <c:pt idx="1">
                  <c:v>15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es-E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0f700a8-5335-44ff-84ac-0c3745a5ab7c}"/>
      </c:ext>
    </c:extLst>
  </c:chart>
  <c:spPr>
    <a:solidFill>
      <a:schemeClr val="accent3">
        <a:lumMod val="20000"/>
        <a:lumOff val="80000"/>
      </a:schemeClr>
    </a:solidFill>
    <a:ln w="9525" cap="flat" cmpd="sng" algn="ctr">
      <a:solidFill>
        <a:srgbClr val="305024"/>
      </a:solidFill>
      <a:round/>
    </a:ln>
    <a:effectLst/>
  </c:spPr>
  <c:txPr>
    <a:bodyPr/>
    <a:lstStyle/>
    <a:p>
      <a:pPr>
        <a:defRPr lang="es-ES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s-ES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Comorbilidades</a:t>
            </a:r>
            <a:endParaRPr lang="es-E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73%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30%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17%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13%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20%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3%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13%</a:t>
                    </a:r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ES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[Graficos.xlsx]Hoja1!$I$2:$I$8</c:f>
              <c:strCache>
                <c:ptCount val="7"/>
                <c:pt idx="0">
                  <c:v>Rinitis</c:v>
                </c:pt>
                <c:pt idx="1">
                  <c:v>Poliposis</c:v>
                </c:pt>
                <c:pt idx="2">
                  <c:v>Triada ASA</c:v>
                </c:pt>
                <c:pt idx="3">
                  <c:v>Bronquiectasias</c:v>
                </c:pt>
                <c:pt idx="4">
                  <c:v>ERGE</c:v>
                </c:pt>
                <c:pt idx="5">
                  <c:v>Osteoporosis</c:v>
                </c:pt>
                <c:pt idx="6">
                  <c:v>Ansiedad/Depresión</c:v>
                </c:pt>
              </c:strCache>
            </c:strRef>
          </c:cat>
          <c:val>
            <c:numRef>
              <c:f>[Graficos.xlsx]Hoja1!$J$2:$J$8</c:f>
              <c:numCache>
                <c:formatCode>General</c:formatCode>
                <c:ptCount val="7"/>
                <c:pt idx="0">
                  <c:v>22</c:v>
                </c:pt>
                <c:pt idx="1">
                  <c:v>9</c:v>
                </c:pt>
                <c:pt idx="2">
                  <c:v>5</c:v>
                </c:pt>
                <c:pt idx="3">
                  <c:v>4</c:v>
                </c:pt>
                <c:pt idx="4">
                  <c:v>6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40"/>
        <c:axId val="582991613"/>
        <c:axId val="852515970"/>
      </c:barChart>
      <c:catAx>
        <c:axId val="582991613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52515970"/>
        <c:crosses val="autoZero"/>
        <c:auto val="1"/>
        <c:lblAlgn val="ctr"/>
        <c:lblOffset val="100"/>
        <c:noMultiLvlLbl val="0"/>
      </c:catAx>
      <c:valAx>
        <c:axId val="85251597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8299161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88a98eab-8b0c-4b81-af07-3270466aa38b}"/>
      </c:ext>
    </c:extLst>
  </c:chart>
  <c:spPr>
    <a:solidFill>
      <a:schemeClr val="accent3">
        <a:lumMod val="20000"/>
        <a:lumOff val="80000"/>
      </a:schemeClr>
    </a:solidFill>
    <a:ln w="9525" cap="flat" cmpd="sng" algn="ctr">
      <a:solidFill>
        <a:srgbClr val="305024"/>
      </a:solidFill>
      <a:round/>
    </a:ln>
    <a:effectLst/>
  </c:spPr>
  <c:txPr>
    <a:bodyPr/>
    <a:lstStyle/>
    <a:p>
      <a:pPr>
        <a:defRPr lang="es-ES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s-ES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Tratamiento previo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ES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[Graficos.xlsx]Hoja2!$A$2:$A$5</c:f>
              <c:strCache>
                <c:ptCount val="4"/>
                <c:pt idx="0">
                  <c:v>Mepolizumab</c:v>
                </c:pt>
                <c:pt idx="1">
                  <c:v>Omalizumab</c:v>
                </c:pt>
                <c:pt idx="2">
                  <c:v>Benralizumab</c:v>
                </c:pt>
                <c:pt idx="3">
                  <c:v>Naive</c:v>
                </c:pt>
              </c:strCache>
            </c:strRef>
          </c:cat>
          <c:val>
            <c:numRef>
              <c:f>[Graficos.xlsx]Hoja2!$B$2:$B$5</c:f>
              <c:numCache>
                <c:formatCode>General</c:formatCode>
                <c:ptCount val="4"/>
                <c:pt idx="0">
                  <c:v>1</c:v>
                </c:pt>
                <c:pt idx="1">
                  <c:v>10</c:v>
                </c:pt>
                <c:pt idx="2">
                  <c:v>5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es-E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a33062fb-729b-4623-ab5d-f7fb280e4a68}"/>
      </c:ext>
    </c:extLst>
  </c:chart>
  <c:spPr>
    <a:solidFill>
      <a:schemeClr val="accent3">
        <a:lumMod val="20000"/>
        <a:lumOff val="80000"/>
      </a:schemeClr>
    </a:solidFill>
    <a:ln w="9525" cap="flat" cmpd="sng" algn="ctr">
      <a:solidFill>
        <a:srgbClr val="305024"/>
      </a:solidFill>
      <a:round/>
    </a:ln>
    <a:effectLst/>
  </c:spPr>
  <c:txPr>
    <a:bodyPr/>
    <a:lstStyle/>
    <a:p>
      <a:pPr>
        <a:defRPr lang="es-ES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s-ES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t>Corticodependencia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[Graficos.xlsx]Hoja2!$I$2</c:f>
              <c:strCache>
                <c:ptCount val="1"/>
                <c:pt idx="0">
                  <c:v>Sí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[Graficos.xlsx]Hoja2!$J$1:$K$1</c:f>
              <c:strCache>
                <c:ptCount val="2"/>
                <c:pt idx="0">
                  <c:v>12 meses</c:v>
                </c:pt>
                <c:pt idx="1">
                  <c:v>Al inicio</c:v>
                </c:pt>
              </c:strCache>
            </c:strRef>
          </c:cat>
          <c:val>
            <c:numRef>
              <c:f>[Graficos.xlsx]Hoja2!$J$2:$K$2</c:f>
              <c:numCache>
                <c:formatCode>General</c:formatCode>
                <c:ptCount val="2"/>
                <c:pt idx="0">
                  <c:v>3</c:v>
                </c:pt>
                <c:pt idx="1">
                  <c:v>8</c:v>
                </c:pt>
              </c:numCache>
            </c:numRef>
          </c:val>
        </c:ser>
        <c:ser>
          <c:idx val="1"/>
          <c:order val="1"/>
          <c:tx>
            <c:strRef>
              <c:f>[Graficos.xlsx]Hoja2!$I$3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90%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es-ES" sz="10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73%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s-ES"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[Graficos.xlsx]Hoja2!$J$1:$K$1</c:f>
              <c:strCache>
                <c:ptCount val="2"/>
                <c:pt idx="0">
                  <c:v>12 meses</c:v>
                </c:pt>
                <c:pt idx="1">
                  <c:v>Al inicio</c:v>
                </c:pt>
              </c:strCache>
            </c:strRef>
          </c:cat>
          <c:val>
            <c:numRef>
              <c:f>[Graficos.xlsx]Hoja2!$J$3:$K$3</c:f>
              <c:numCache>
                <c:formatCode>General</c:formatCode>
                <c:ptCount val="2"/>
                <c:pt idx="0">
                  <c:v>27</c:v>
                </c:pt>
                <c:pt idx="1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954362252"/>
        <c:axId val="284389372"/>
      </c:barChart>
      <c:catAx>
        <c:axId val="95436225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84389372"/>
        <c:crosses val="autoZero"/>
        <c:auto val="1"/>
        <c:lblAlgn val="ctr"/>
        <c:lblOffset val="100"/>
        <c:noMultiLvlLbl val="0"/>
      </c:catAx>
      <c:valAx>
        <c:axId val="2843893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s-E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543622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es-E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e7be50d-82db-4746-a4a5-8face8990e4f}"/>
      </c:ext>
    </c:extLst>
  </c:chart>
  <c:spPr>
    <a:solidFill>
      <a:schemeClr val="accent3">
        <a:lumMod val="20000"/>
        <a:lumOff val="80000"/>
      </a:schemeClr>
    </a:solidFill>
    <a:ln w="9525" cap="flat" cmpd="sng" algn="ctr">
      <a:solidFill>
        <a:srgbClr val="305024"/>
      </a:solidFill>
      <a:round/>
    </a:ln>
    <a:effectLst/>
  </c:spPr>
  <c:txPr>
    <a:bodyPr/>
    <a:lstStyle/>
    <a:p>
      <a:pPr>
        <a:defRPr lang="es-ES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08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solidFill>
          <a:schemeClr val="bg1"/>
        </a:solidFill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1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.xml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/>
          <p:cNvSpPr txBox="1"/>
          <p:nvPr/>
        </p:nvSpPr>
        <p:spPr>
          <a:xfrm>
            <a:off x="1907540" y="63500"/>
            <a:ext cx="6843395" cy="11068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1D4B1C"/>
            </a:solidFill>
          </a:ln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en-US" altLang="es-E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DUPILUMAB</a:t>
            </a:r>
            <a:r>
              <a:rPr lang="es-ES" altLang="en-U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EN EL AGNC: RESPUESTA AL AÑO DE TRATAMIENTO</a:t>
            </a:r>
            <a:endParaRPr lang="en-US" altLang="es-ES" sz="14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Sofía Gutiérrez Hernández,</a:t>
            </a:r>
            <a:r>
              <a:rPr lang="es-E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Aureliano A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í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 Daza, Alfonso Mar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í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 Andreu, 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Á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ngel Carmona Gonz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á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lez,</a:t>
            </a:r>
            <a:endParaRPr lang="en-US" altLang="es-ES" sz="1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Isabel Castillo Rivillas, Aurelio Arnedillo Mu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ñ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oz</a:t>
            </a:r>
            <a:endParaRPr lang="en-US" altLang="es-ES" sz="1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Hospital Universitario Puerta del Mar, C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á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diz, Espa</a:t>
            </a:r>
            <a:r>
              <a:rPr lang="en-US" altLang="en-U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ñ</a:t>
            </a:r>
            <a:r>
              <a:rPr lang="en-US" altLang="es-ES" sz="1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</a:t>
            </a:r>
            <a:endParaRPr lang="en-US" altLang="es-ES" sz="1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4190" y="1275715"/>
            <a:ext cx="8135620" cy="830580"/>
          </a:xfrm>
          <a:prstGeom prst="rect">
            <a:avLst/>
          </a:prstGeom>
          <a:ln>
            <a:solidFill>
              <a:srgbClr val="1D4B1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 algn="just">
              <a:lnSpc>
                <a:spcPct val="120000"/>
              </a:lnSpc>
            </a:pPr>
            <a:r>
              <a:rPr lang="es-ES" altLang="en-U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  <a:endParaRPr lang="es-ES" altLang="en-US" sz="14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Se realiz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 un estudio observacional, descriptivo y ambispectivo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en el que se recogieron datos de diferente índole de pacientes con asma grave no controlada (AGNC), al inicio y a los 12 meses de tratamiento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Dupilumab. </a:t>
            </a: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1"/>
          <p:cNvSpPr txBox="1"/>
          <p:nvPr/>
        </p:nvSpPr>
        <p:spPr>
          <a:xfrm>
            <a:off x="504190" y="2211705"/>
            <a:ext cx="8135620" cy="2819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D4B1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p>
            <a:pPr algn="just">
              <a:lnSpc>
                <a:spcPct val="120000"/>
              </a:lnSpc>
            </a:pPr>
            <a:r>
              <a:rPr lang="es-ES" altLang="en-U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altLang="en-US" sz="14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recogieron un total de 30 pacientes (6 varones y 24 mujeres) con una edad media de 51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±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14 a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ñ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os.</a:t>
            </a: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Gráfico 10"/>
          <p:cNvGraphicFramePr/>
          <p:nvPr/>
        </p:nvGraphicFramePr>
        <p:xfrm>
          <a:off x="844550" y="2860040"/>
          <a:ext cx="3039745" cy="1999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" name="Gráfico 1"/>
          <p:cNvGraphicFramePr/>
          <p:nvPr/>
        </p:nvGraphicFramePr>
        <p:xfrm>
          <a:off x="4139565" y="2791460"/>
          <a:ext cx="4112260" cy="2139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74345" y="4011930"/>
            <a:ext cx="8171180" cy="1013460"/>
          </a:xfrm>
          <a:prstGeom prst="rect">
            <a:avLst/>
          </a:prstGeom>
          <a:noFill/>
          <a:ln>
            <a:solidFill>
              <a:srgbClr val="1D4B1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>
                    <a:lumMod val="20000"/>
                    <a:lumOff val="80000"/>
                  </a:schemeClr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s-ES" altLang="en-US" sz="14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altLang="en-US" sz="14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El tratamiento con Dupilumab proporcion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 una mejora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significativa en el control del asma, 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un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descenso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de la tasa anual de agudizaciones del 84%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Además se observó una reducción del número de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 ingresos hospitalarios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y de la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necesidad de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corticoides orales, as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í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 como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 una importante mejoría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 la funci</a:t>
            </a:r>
            <a:r>
              <a:rPr lang="en-US" altLang="en-US" sz="1200">
                <a:latin typeface="Arial" panose="020B0604020202020204" pitchFamily="34" charset="0"/>
                <a:cs typeface="Arial" panose="020B0604020202020204" pitchFamily="34" charset="0"/>
              </a:rPr>
              <a:t>ó</a:t>
            </a:r>
            <a:r>
              <a:rPr lang="en-US" altLang="es-ES" sz="1200">
                <a:latin typeface="Arial" panose="020B0604020202020204" pitchFamily="34" charset="0"/>
                <a:cs typeface="Arial" panose="020B0604020202020204" pitchFamily="34" charset="0"/>
              </a:rPr>
              <a:t>n pulmonar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a 5"/>
          <p:cNvGraphicFramePr/>
          <p:nvPr>
            <p:custDataLst>
              <p:tags r:id="rId3"/>
            </p:custDataLst>
          </p:nvPr>
        </p:nvGraphicFramePr>
        <p:xfrm>
          <a:off x="467360" y="2203450"/>
          <a:ext cx="8171180" cy="1691640"/>
        </p:xfrm>
        <a:graphic>
          <a:graphicData uri="http://schemas.openxmlformats.org/drawingml/2006/table">
            <a:tbl>
              <a:tblPr/>
              <a:tblGrid>
                <a:gridCol w="1817370"/>
                <a:gridCol w="2669540"/>
                <a:gridCol w="2352675"/>
                <a:gridCol w="1331595"/>
              </a:tblGrid>
              <a:tr h="167640">
                <a:tc>
                  <a:txBody>
                    <a:bodyPr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Calibri" panose="020F0502020204030204"/>
                          <a:ea typeface="SimSun" panose="02010600030101010101" pitchFamily="2" charset="-122"/>
                        </a:rPr>
                        <a:t>Inicio</a:t>
                      </a:r>
                      <a:endParaRPr sz="1200" b="1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Calibri" panose="020F0502020204030204"/>
                          <a:ea typeface="SimSun" panose="02010600030101010101" pitchFamily="2" charset="-122"/>
                        </a:rPr>
                        <a:t>12 meses</a:t>
                      </a:r>
                      <a:endParaRPr sz="1200" b="1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200" b="1">
                          <a:latin typeface="Calibri" panose="020F0502020204030204"/>
                          <a:ea typeface="SimSun" panose="02010600030101010101" pitchFamily="2" charset="-122"/>
                        </a:rPr>
                        <a:t>Valor p</a:t>
                      </a:r>
                      <a:endParaRPr sz="1200" b="1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67640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s-ES" sz="1100" b="1">
                          <a:latin typeface="Calibri" panose="020F0502020204030204"/>
                          <a:ea typeface="SimSun" panose="02010600030101010101" pitchFamily="2" charset="-122"/>
                        </a:rPr>
                        <a:t>   </a:t>
                      </a:r>
                      <a:r>
                        <a:rPr sz="1100" b="1">
                          <a:latin typeface="Calibri" panose="020F0502020204030204"/>
                          <a:ea typeface="SimSun" panose="02010600030101010101" pitchFamily="2" charset="-122"/>
                        </a:rPr>
                        <a:t>Agudizaciones</a:t>
                      </a:r>
                      <a:endParaRPr sz="1100" b="1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3,55±2,10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0,54±0,92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p&lt;0,0001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7640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s-ES" sz="1100" b="1">
                          <a:latin typeface="Calibri" panose="020F0502020204030204"/>
                          <a:ea typeface="SimSun" panose="02010600030101010101" pitchFamily="2" charset="-122"/>
                        </a:rPr>
                        <a:t>   </a:t>
                      </a:r>
                      <a:r>
                        <a:rPr sz="1100" b="1">
                          <a:latin typeface="Calibri" panose="020F0502020204030204"/>
                          <a:ea typeface="SimSun" panose="02010600030101010101" pitchFamily="2" charset="-122"/>
                        </a:rPr>
                        <a:t>Asistencia </a:t>
                      </a:r>
                      <a:r>
                        <a:rPr lang="es-ES" sz="1100" b="1">
                          <a:latin typeface="Calibri" panose="020F0502020204030204"/>
                          <a:ea typeface="SimSun" panose="02010600030101010101" pitchFamily="2" charset="-122"/>
                        </a:rPr>
                        <a:t>a </a:t>
                      </a:r>
                      <a:r>
                        <a:rPr sz="1100" b="1">
                          <a:latin typeface="Calibri" panose="020F0502020204030204"/>
                          <a:ea typeface="SimSun" panose="02010600030101010101" pitchFamily="2" charset="-122"/>
                        </a:rPr>
                        <a:t>urgencias</a:t>
                      </a:r>
                      <a:endParaRPr sz="1100" b="1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1,34±1,54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0,21±0,67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p&lt;0,0001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7640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s-ES" sz="1100" b="1">
                          <a:latin typeface="Calibri" panose="020F0502020204030204"/>
                          <a:ea typeface="SimSun" panose="02010600030101010101" pitchFamily="2" charset="-122"/>
                        </a:rPr>
                        <a:t>   </a:t>
                      </a:r>
                      <a:r>
                        <a:rPr sz="1100" b="1">
                          <a:latin typeface="Calibri" panose="020F0502020204030204"/>
                          <a:ea typeface="SimSun" panose="02010600030101010101" pitchFamily="2" charset="-122"/>
                        </a:rPr>
                        <a:t>Ingresos hospitalarios</a:t>
                      </a:r>
                      <a:endParaRPr sz="1100" b="1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0,13±0,34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0,07±0,37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p&lt;0,04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7640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s-ES" sz="1100" b="1">
                          <a:latin typeface="Calibri" panose="020F0502020204030204"/>
                          <a:ea typeface="SimSun" panose="02010600030101010101" pitchFamily="2" charset="-122"/>
                        </a:rPr>
                        <a:t>   </a:t>
                      </a:r>
                      <a:r>
                        <a:rPr sz="1100" b="1">
                          <a:latin typeface="Calibri" panose="020F0502020204030204"/>
                          <a:ea typeface="SimSun" panose="02010600030101010101" pitchFamily="2" charset="-122"/>
                        </a:rPr>
                        <a:t>Ciclos corticoides v.o.</a:t>
                      </a:r>
                      <a:endParaRPr sz="1100" b="1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3,31±2,79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0,40±0,82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p&lt;0,0001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7640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s-ES" sz="1100" b="1">
                          <a:latin typeface="Calibri" panose="020F0502020204030204"/>
                          <a:ea typeface="SimSun" panose="02010600030101010101" pitchFamily="2" charset="-122"/>
                        </a:rPr>
                        <a:t>   </a:t>
                      </a:r>
                      <a:r>
                        <a:rPr sz="1100" b="1">
                          <a:latin typeface="Calibri" panose="020F0502020204030204"/>
                          <a:ea typeface="SimSun" panose="02010600030101010101" pitchFamily="2" charset="-122"/>
                        </a:rPr>
                        <a:t>FEV1</a:t>
                      </a:r>
                      <a:endParaRPr sz="1100" b="1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2306,87±1700,75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2441,67±931,43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p&lt;0,0001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7640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s-ES" sz="1100" b="1">
                          <a:latin typeface="Calibri" panose="020F0502020204030204"/>
                          <a:ea typeface="SimSun" panose="02010600030101010101" pitchFamily="2" charset="-122"/>
                        </a:rPr>
                        <a:t>   </a:t>
                      </a:r>
                      <a:r>
                        <a:rPr sz="1100" b="1">
                          <a:latin typeface="Calibri" panose="020F0502020204030204"/>
                          <a:ea typeface="SimSun" panose="02010600030101010101" pitchFamily="2" charset="-122"/>
                        </a:rPr>
                        <a:t>FVC</a:t>
                      </a:r>
                      <a:endParaRPr sz="1100" b="1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2844,33±920,29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2973,46±173,71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p&lt;0,0001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7640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s-ES" sz="1100" b="1">
                          <a:latin typeface="Calibri" panose="020F0502020204030204"/>
                          <a:ea typeface="SimSun" panose="02010600030101010101" pitchFamily="2" charset="-122"/>
                        </a:rPr>
                        <a:t>   </a:t>
                      </a:r>
                      <a:r>
                        <a:rPr sz="1100" b="1">
                          <a:latin typeface="Calibri" panose="020F0502020204030204"/>
                          <a:ea typeface="SimSun" panose="02010600030101010101" pitchFamily="2" charset="-122"/>
                        </a:rPr>
                        <a:t>ACT</a:t>
                      </a:r>
                      <a:endParaRPr sz="1100" b="1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11,55±4,12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16,26±6,38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p&lt;0,0001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7640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s-ES" sz="1100" b="1">
                          <a:latin typeface="Calibri" panose="020F0502020204030204"/>
                          <a:ea typeface="SimSun" panose="02010600030101010101" pitchFamily="2" charset="-122"/>
                        </a:rPr>
                        <a:t>   </a:t>
                      </a:r>
                      <a:r>
                        <a:rPr sz="1100" b="1">
                          <a:latin typeface="Calibri" panose="020F0502020204030204"/>
                          <a:ea typeface="SimSun" panose="02010600030101010101" pitchFamily="2" charset="-122"/>
                        </a:rPr>
                        <a:t>Eosinófilos</a:t>
                      </a:r>
                      <a:endParaRPr sz="1100" b="1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423,00±285,65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362,92±339,17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p&lt;0,0001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7640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s-ES" sz="1100" b="1">
                          <a:latin typeface="Calibri" panose="020F0502020204030204"/>
                          <a:ea typeface="SimSun" panose="02010600030101010101" pitchFamily="2" charset="-122"/>
                        </a:rPr>
                        <a:t>   </a:t>
                      </a:r>
                      <a:r>
                        <a:rPr sz="1100" b="1">
                          <a:latin typeface="Calibri" panose="020F0502020204030204"/>
                          <a:ea typeface="SimSun" panose="02010600030101010101" pitchFamily="2" charset="-122"/>
                        </a:rPr>
                        <a:t>IgE</a:t>
                      </a:r>
                      <a:endParaRPr sz="1100" b="1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762,04±1191,95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112,44±90,30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100">
                          <a:latin typeface="Calibri" panose="020F0502020204030204"/>
                          <a:ea typeface="SimSun" panose="02010600030101010101" pitchFamily="2" charset="-122"/>
                        </a:rPr>
                        <a:t>p&lt;0,005</a:t>
                      </a:r>
                      <a:endParaRPr sz="1100">
                        <a:latin typeface="Calibri" panose="020F0502020204030204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Gráfico 10"/>
          <p:cNvGraphicFramePr/>
          <p:nvPr/>
        </p:nvGraphicFramePr>
        <p:xfrm>
          <a:off x="5649595" y="198120"/>
          <a:ext cx="2995930" cy="1888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Gráfico 2"/>
          <p:cNvGraphicFramePr/>
          <p:nvPr/>
        </p:nvGraphicFramePr>
        <p:xfrm>
          <a:off x="1894205" y="195580"/>
          <a:ext cx="3524885" cy="1891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643*101"/>
  <p:tag name="TABLE_ENDDRAG_RECT" val="37*177*643*10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1341</Words>
  <Application>WPS Presentation</Application>
  <PresentationFormat>Presentación en pantalla (16:9)</PresentationFormat>
  <Paragraphs>100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SimSun</vt:lpstr>
      <vt:lpstr>Wingdings</vt:lpstr>
      <vt:lpstr>Calibri</vt:lpstr>
      <vt:lpstr>Microsoft YaHei</vt:lpstr>
      <vt:lpstr>Arial Unicode MS</vt:lpstr>
      <vt:lpstr>Tema de Office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sofia</cp:lastModifiedBy>
  <cp:revision>30</cp:revision>
  <dcterms:created xsi:type="dcterms:W3CDTF">2024-02-05T13:08:00Z</dcterms:created>
  <dcterms:modified xsi:type="dcterms:W3CDTF">2025-03-02T19:20:58Z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A87BB30B1ACB4078B17523EBADA9CBEB_12</vt:lpwstr>
  </property>
  <property fmtid="{D5CDD505-2E9C-101B-9397-08002B2CF9AE}" pid="3" name="KSOProductBuildVer">
    <vt:lpwstr>3082-12.2.0.20341</vt:lpwstr>
  </property>
</Properties>
</file>