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15976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000"/>
          </a:bodyPr>
          <a:p>
            <a:r>
              <a:rPr b="0" lang="es-ES" sz="44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83469ED3-6C0A-439D-A7CA-E1D2A1C0DF35}" type="slidenum">
              <a:rPr b="0" lang="es-E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es-ES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78;p1"/>
          <p:cNvSpPr/>
          <p:nvPr/>
        </p:nvSpPr>
        <p:spPr>
          <a:xfrm>
            <a:off x="155160" y="3401640"/>
            <a:ext cx="3372840" cy="15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s-ES" sz="1100" spc="-1" strike="noStrike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</a:rPr>
              <a:t>Estudio descriptivo retrospectivo de una cohorte de la consulta monográfica de asma grave del Hospital Virgen Macarena que recibieron tratamiento con  anticuerpos monoclonales (Omalizumab (OMA), Mepolizumab (MEPO) y Benralizumab (BENRA)) durante 5 años. Se analizaron características clínico-funcionales basales, al año, a los 3 y a los 5 años de tratamiento. </a:t>
            </a:r>
            <a:endParaRPr b="0" lang="es-ES" sz="1100" spc="-1" strike="noStrike">
              <a:latin typeface="Arial"/>
            </a:endParaRPr>
          </a:p>
        </p:txBody>
      </p:sp>
      <p:sp>
        <p:nvSpPr>
          <p:cNvPr id="42" name="Google Shape;79;p1"/>
          <p:cNvSpPr/>
          <p:nvPr/>
        </p:nvSpPr>
        <p:spPr>
          <a:xfrm>
            <a:off x="1929960" y="115560"/>
            <a:ext cx="7056360" cy="859320"/>
          </a:xfrm>
          <a:prstGeom prst="rect">
            <a:avLst/>
          </a:prstGeom>
          <a:solidFill>
            <a:schemeClr val="accent3"/>
          </a:solidFill>
          <a:ln w="38100">
            <a:solidFill>
              <a:srgbClr val="3876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s-ES" sz="1600" spc="-1" strike="noStrike">
                <a:solidFill>
                  <a:srgbClr val="ffffff"/>
                </a:solidFill>
                <a:latin typeface="Calibri"/>
                <a:ea typeface="Calibri"/>
              </a:rPr>
              <a:t>TRAYECTORIA DE LA FUNCIÓN PULMONAR Y DEL CONTROL DEL ASMA GRAVE DURANTE 5 AÑOS DE TERAPIA CON FÁRMACOS BIOLÓGICOS</a:t>
            </a: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s-ES" sz="900" spc="-1" strike="noStrike">
                <a:solidFill>
                  <a:srgbClr val="ffffff"/>
                </a:solidFill>
                <a:latin typeface="Calibri"/>
                <a:ea typeface="Calibri"/>
              </a:rPr>
              <a:t>C. Barea Jiménez, M.G. Hurtado Gañan, J. Díez Sierra, A.S. Valido Morales, A.P .Gómez-Bastero Fernández. UGC Neumología. Hospital Universitario Virgen Macarena.</a:t>
            </a:r>
            <a:endParaRPr b="0" lang="es-ES" sz="900" spc="-1" strike="noStrike">
              <a:latin typeface="Arial"/>
            </a:endParaRPr>
          </a:p>
          <a:p>
            <a:pPr algn="ctr">
              <a:lnSpc>
                <a:spcPct val="150000"/>
              </a:lnSpc>
              <a:tabLst>
                <a:tab algn="l" pos="0"/>
              </a:tabLst>
            </a:pPr>
            <a:endParaRPr b="0" lang="es-ES" sz="900" spc="-1" strike="noStrike">
              <a:latin typeface="Arial"/>
            </a:endParaRPr>
          </a:p>
        </p:txBody>
      </p:sp>
      <p:sp>
        <p:nvSpPr>
          <p:cNvPr id="43" name="Google Shape;80;p1"/>
          <p:cNvSpPr/>
          <p:nvPr/>
        </p:nvSpPr>
        <p:spPr>
          <a:xfrm>
            <a:off x="1147680" y="1286640"/>
            <a:ext cx="1388160" cy="331920"/>
          </a:xfrm>
          <a:prstGeom prst="rect">
            <a:avLst/>
          </a:prstGeom>
          <a:solidFill>
            <a:srgbClr val="38761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ffffff"/>
                </a:solidFill>
                <a:latin typeface="Calibri"/>
                <a:ea typeface="Calibri"/>
              </a:rPr>
              <a:t>INTRODUCCIÓN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44" name="Google Shape;81;p1"/>
          <p:cNvSpPr/>
          <p:nvPr/>
        </p:nvSpPr>
        <p:spPr>
          <a:xfrm>
            <a:off x="1147680" y="3075840"/>
            <a:ext cx="1388160" cy="331920"/>
          </a:xfrm>
          <a:prstGeom prst="rect">
            <a:avLst/>
          </a:prstGeom>
          <a:solidFill>
            <a:srgbClr val="38761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ffffff"/>
                </a:solidFill>
                <a:latin typeface="Calibri"/>
                <a:ea typeface="Calibri"/>
              </a:rPr>
              <a:t>METODOLOGÍA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45" name="Google Shape;82;p1"/>
          <p:cNvSpPr/>
          <p:nvPr/>
        </p:nvSpPr>
        <p:spPr>
          <a:xfrm>
            <a:off x="155160" y="1618920"/>
            <a:ext cx="3372840" cy="143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s-ES" sz="1100" spc="-1" strike="noStrike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</a:rPr>
              <a:t>La terapia con anticuerpos monoclonales constituye un pilar fundamental en el tratamiento del asma grave y su llegada cambió el pronóstico y la calidad de vida de estos pacientes. El asma se puede asociar a un deterioro progresivo de la función pulmonar. El objetivo es evaluar la </a:t>
            </a:r>
            <a:r>
              <a:rPr b="1" lang="es-ES" sz="1100" spc="-1" strike="noStrike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</a:rPr>
              <a:t>respuesta clínica y funcional a lo largo de 5 años de tratamiento con terapia biológica</a:t>
            </a:r>
            <a:r>
              <a:rPr b="0" lang="es-ES" sz="1100" spc="-1" strike="noStrike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</a:rPr>
              <a:t>.</a:t>
            </a:r>
            <a:endParaRPr b="0" lang="es-ES" sz="1100" spc="-1" strike="noStrike">
              <a:latin typeface="Arial"/>
            </a:endParaRPr>
          </a:p>
        </p:txBody>
      </p:sp>
      <p:pic>
        <p:nvPicPr>
          <p:cNvPr id="46" name="Google Shape;83;p1" descr=""/>
          <p:cNvPicPr/>
          <p:nvPr/>
        </p:nvPicPr>
        <p:blipFill>
          <a:blip r:embed="rId1"/>
          <a:srcRect l="30071" t="39752" r="46163" b="7570"/>
          <a:stretch/>
        </p:blipFill>
        <p:spPr>
          <a:xfrm>
            <a:off x="3528360" y="1114560"/>
            <a:ext cx="3184560" cy="3972240"/>
          </a:xfrm>
          <a:prstGeom prst="rect">
            <a:avLst/>
          </a:prstGeom>
          <a:ln w="0">
            <a:noFill/>
          </a:ln>
        </p:spPr>
      </p:pic>
      <p:pic>
        <p:nvPicPr>
          <p:cNvPr id="47" name="Google Shape;84;p1" descr=""/>
          <p:cNvPicPr/>
          <p:nvPr/>
        </p:nvPicPr>
        <p:blipFill>
          <a:blip r:embed="rId2"/>
          <a:srcRect l="37604" t="36073" r="47990" b="51416"/>
          <a:stretch/>
        </p:blipFill>
        <p:spPr>
          <a:xfrm>
            <a:off x="6748560" y="3214800"/>
            <a:ext cx="2356560" cy="1150920"/>
          </a:xfrm>
          <a:prstGeom prst="rect">
            <a:avLst/>
          </a:prstGeom>
          <a:ln w="0">
            <a:noFill/>
          </a:ln>
        </p:spPr>
      </p:pic>
      <p:sp>
        <p:nvSpPr>
          <p:cNvPr id="48" name="Google Shape;85;p1"/>
          <p:cNvSpPr/>
          <p:nvPr/>
        </p:nvSpPr>
        <p:spPr>
          <a:xfrm>
            <a:off x="6562440" y="4754520"/>
            <a:ext cx="208368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i="1" lang="es-ES" sz="1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Tabla. </a:t>
            </a: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Características basales</a:t>
            </a:r>
            <a:endParaRPr b="0" lang="es-ES" sz="1200" spc="-1" strike="noStrike">
              <a:latin typeface="Arial"/>
            </a:endParaRPr>
          </a:p>
        </p:txBody>
      </p:sp>
      <p:pic>
        <p:nvPicPr>
          <p:cNvPr id="49" name="Google Shape;86;p1" descr=""/>
          <p:cNvPicPr/>
          <p:nvPr/>
        </p:nvPicPr>
        <p:blipFill>
          <a:blip r:embed="rId3"/>
          <a:srcRect l="40630" t="38310" r="37648" b="30299"/>
          <a:stretch/>
        </p:blipFill>
        <p:spPr>
          <a:xfrm>
            <a:off x="6748560" y="1212480"/>
            <a:ext cx="2170800" cy="1764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91;p2"/>
          <p:cNvSpPr/>
          <p:nvPr/>
        </p:nvSpPr>
        <p:spPr>
          <a:xfrm>
            <a:off x="6554520" y="3003480"/>
            <a:ext cx="1267560" cy="328680"/>
          </a:xfrm>
          <a:prstGeom prst="rect">
            <a:avLst/>
          </a:prstGeom>
          <a:solidFill>
            <a:srgbClr val="38761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ffffff"/>
                </a:solidFill>
                <a:latin typeface="Calibri"/>
                <a:ea typeface="Calibri"/>
              </a:rPr>
              <a:t>CONCLUSIONES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51" name="Google Shape;92;p2"/>
          <p:cNvSpPr/>
          <p:nvPr/>
        </p:nvSpPr>
        <p:spPr>
          <a:xfrm>
            <a:off x="5370840" y="3513600"/>
            <a:ext cx="3634920" cy="11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s-ES" sz="1200" spc="-1" strike="noStrike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</a:rPr>
              <a:t>El tratamiento con anticuerpos monoclonales consigue un control total, reducción de las exacerbaciones y de la dosis de corticoides acumulada en pacientes con asma grave. Además, la media de la función pulmonar mejora a los 5 años de tratamiento.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52" name="Google Shape;93;p2"/>
          <p:cNvSpPr/>
          <p:nvPr/>
        </p:nvSpPr>
        <p:spPr>
          <a:xfrm>
            <a:off x="215640" y="1461960"/>
            <a:ext cx="1388160" cy="331920"/>
          </a:xfrm>
          <a:prstGeom prst="rect">
            <a:avLst/>
          </a:prstGeom>
          <a:solidFill>
            <a:srgbClr val="38761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ffffff"/>
                </a:solidFill>
                <a:latin typeface="Calibri"/>
                <a:ea typeface="Calibri"/>
              </a:rPr>
              <a:t>RESULTADOS</a:t>
            </a:r>
            <a:endParaRPr b="0" lang="es-ES" sz="1300" spc="-1" strike="noStrike">
              <a:latin typeface="Arial"/>
            </a:endParaRPr>
          </a:p>
        </p:txBody>
      </p:sp>
      <p:pic>
        <p:nvPicPr>
          <p:cNvPr id="53" name="Google Shape;94;p2" descr=""/>
          <p:cNvPicPr/>
          <p:nvPr/>
        </p:nvPicPr>
        <p:blipFill>
          <a:blip r:embed="rId1"/>
          <a:srcRect l="33467" t="31986" r="30526" b="36546"/>
          <a:stretch/>
        </p:blipFill>
        <p:spPr>
          <a:xfrm>
            <a:off x="215640" y="2483280"/>
            <a:ext cx="4874400" cy="2396160"/>
          </a:xfrm>
          <a:prstGeom prst="rect">
            <a:avLst/>
          </a:prstGeom>
          <a:ln w="0">
            <a:noFill/>
          </a:ln>
        </p:spPr>
      </p:pic>
      <p:sp>
        <p:nvSpPr>
          <p:cNvPr id="54" name="Google Shape;95;p2"/>
          <p:cNvSpPr/>
          <p:nvPr/>
        </p:nvSpPr>
        <p:spPr>
          <a:xfrm>
            <a:off x="1462680" y="2851920"/>
            <a:ext cx="74700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1155cc"/>
                </a:solidFill>
                <a:latin typeface="Calibri"/>
                <a:ea typeface="Calibri"/>
              </a:rPr>
              <a:t>345,79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55" name="Google Shape;96;p2"/>
          <p:cNvSpPr/>
          <p:nvPr/>
        </p:nvSpPr>
        <p:spPr>
          <a:xfrm>
            <a:off x="2858760" y="3466440"/>
            <a:ext cx="74700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1155cc"/>
                </a:solidFill>
                <a:latin typeface="Calibri"/>
                <a:ea typeface="Calibri"/>
              </a:rPr>
              <a:t>88,95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56" name="Google Shape;97;p2"/>
          <p:cNvSpPr/>
          <p:nvPr/>
        </p:nvSpPr>
        <p:spPr>
          <a:xfrm>
            <a:off x="4333680" y="3466440"/>
            <a:ext cx="85752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1155cc"/>
                </a:solidFill>
                <a:latin typeface="Calibri"/>
                <a:ea typeface="Calibri"/>
              </a:rPr>
              <a:t>108,95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57" name="Google Shape;98;p2"/>
          <p:cNvSpPr/>
          <p:nvPr/>
        </p:nvSpPr>
        <p:spPr>
          <a:xfrm>
            <a:off x="1064160" y="3713400"/>
            <a:ext cx="85752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ff0000"/>
                </a:solidFill>
                <a:latin typeface="Calibri"/>
                <a:ea typeface="Calibri"/>
              </a:rPr>
              <a:t>-13,64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58" name="Google Shape;99;p2"/>
          <p:cNvSpPr/>
          <p:nvPr/>
        </p:nvSpPr>
        <p:spPr>
          <a:xfrm>
            <a:off x="2659680" y="3922200"/>
            <a:ext cx="58284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ff0000"/>
                </a:solidFill>
                <a:latin typeface="Calibri"/>
                <a:ea typeface="Calibri"/>
              </a:rPr>
              <a:t>45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59" name="Google Shape;100;p2"/>
          <p:cNvSpPr/>
          <p:nvPr/>
        </p:nvSpPr>
        <p:spPr>
          <a:xfrm>
            <a:off x="4388760" y="3798720"/>
            <a:ext cx="74700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ff0000"/>
                </a:solidFill>
                <a:latin typeface="Calibri"/>
                <a:ea typeface="Calibri"/>
              </a:rPr>
              <a:t>52,73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60" name="Google Shape;101;p2"/>
          <p:cNvSpPr/>
          <p:nvPr/>
        </p:nvSpPr>
        <p:spPr>
          <a:xfrm>
            <a:off x="1280880" y="4045680"/>
            <a:ext cx="85752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6aa84f"/>
                </a:solidFill>
                <a:latin typeface="Calibri"/>
                <a:ea typeface="Calibri"/>
              </a:rPr>
              <a:t>-17,27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61" name="Google Shape;102;p2"/>
          <p:cNvSpPr/>
          <p:nvPr/>
        </p:nvSpPr>
        <p:spPr>
          <a:xfrm>
            <a:off x="1961280" y="3589920"/>
            <a:ext cx="85752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6aa84f"/>
                </a:solidFill>
                <a:latin typeface="Calibri"/>
                <a:ea typeface="Calibri"/>
              </a:rPr>
              <a:t>82,73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62" name="Google Shape;103;p2"/>
          <p:cNvSpPr/>
          <p:nvPr/>
        </p:nvSpPr>
        <p:spPr>
          <a:xfrm>
            <a:off x="4388760" y="4254480"/>
            <a:ext cx="110592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s-ES" sz="1300" spc="-1" strike="noStrike">
                <a:solidFill>
                  <a:srgbClr val="6aa84f"/>
                </a:solidFill>
                <a:latin typeface="Calibri"/>
                <a:ea typeface="Calibri"/>
              </a:rPr>
              <a:t>-102,73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63" name="Google Shape;104;p2"/>
          <p:cNvSpPr/>
          <p:nvPr/>
        </p:nvSpPr>
        <p:spPr>
          <a:xfrm>
            <a:off x="215640" y="4811040"/>
            <a:ext cx="381456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i="1" lang="es-ES" sz="1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Gráfica. </a:t>
            </a: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Cambio en el FEV1pre respecto al basal (ml)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64" name="Google Shape;105;p2"/>
          <p:cNvSpPr/>
          <p:nvPr/>
        </p:nvSpPr>
        <p:spPr>
          <a:xfrm>
            <a:off x="356760" y="1982520"/>
            <a:ext cx="1105920" cy="400320"/>
          </a:xfrm>
          <a:prstGeom prst="rect">
            <a:avLst/>
          </a:prstGeom>
          <a:solidFill>
            <a:srgbClr val="b6d7a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Calibri"/>
              </a:rPr>
              <a:t>Total n=42</a:t>
            </a:r>
            <a:endParaRPr b="0" lang="es-ES" sz="1600" spc="-1" strike="noStrike">
              <a:latin typeface="Arial"/>
            </a:endParaRPr>
          </a:p>
        </p:txBody>
      </p:sp>
      <p:pic>
        <p:nvPicPr>
          <p:cNvPr id="65" name="Google Shape;106;p2" descr=""/>
          <p:cNvPicPr/>
          <p:nvPr/>
        </p:nvPicPr>
        <p:blipFill>
          <a:blip r:embed="rId2"/>
          <a:srcRect l="39228" t="35577" r="44888" b="43230"/>
          <a:stretch/>
        </p:blipFill>
        <p:spPr>
          <a:xfrm>
            <a:off x="1921680" y="412200"/>
            <a:ext cx="2273040" cy="1706040"/>
          </a:xfrm>
          <a:prstGeom prst="rect">
            <a:avLst/>
          </a:prstGeom>
          <a:ln w="0">
            <a:noFill/>
          </a:ln>
        </p:spPr>
      </p:pic>
      <p:sp>
        <p:nvSpPr>
          <p:cNvPr id="66" name="Google Shape;107;p2"/>
          <p:cNvSpPr/>
          <p:nvPr/>
        </p:nvSpPr>
        <p:spPr>
          <a:xfrm>
            <a:off x="2138400" y="748440"/>
            <a:ext cx="65232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12,09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67" name="Google Shape;108;p2"/>
          <p:cNvSpPr/>
          <p:nvPr/>
        </p:nvSpPr>
        <p:spPr>
          <a:xfrm>
            <a:off x="2573640" y="476280"/>
            <a:ext cx="58284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19,55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68" name="Google Shape;109;p2"/>
          <p:cNvSpPr/>
          <p:nvPr/>
        </p:nvSpPr>
        <p:spPr>
          <a:xfrm>
            <a:off x="3156840" y="340560"/>
            <a:ext cx="58284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21,26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69" name="Google Shape;110;p2"/>
          <p:cNvSpPr/>
          <p:nvPr/>
        </p:nvSpPr>
        <p:spPr>
          <a:xfrm>
            <a:off x="3740040" y="416160"/>
            <a:ext cx="43092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19</a:t>
            </a:r>
            <a:endParaRPr b="0" lang="es-ES" sz="1300" spc="-1" strike="noStrike">
              <a:latin typeface="Arial"/>
            </a:endParaRPr>
          </a:p>
        </p:txBody>
      </p:sp>
      <p:pic>
        <p:nvPicPr>
          <p:cNvPr id="70" name="Google Shape;111;p2" descr=""/>
          <p:cNvPicPr/>
          <p:nvPr/>
        </p:nvPicPr>
        <p:blipFill>
          <a:blip r:embed="rId3"/>
          <a:srcRect l="38951" t="35262" r="45425" b="42369"/>
          <a:stretch/>
        </p:blipFill>
        <p:spPr>
          <a:xfrm>
            <a:off x="4142880" y="309240"/>
            <a:ext cx="2373480" cy="1911960"/>
          </a:xfrm>
          <a:prstGeom prst="rect">
            <a:avLst/>
          </a:prstGeom>
          <a:ln w="0">
            <a:noFill/>
          </a:ln>
        </p:spPr>
      </p:pic>
      <p:sp>
        <p:nvSpPr>
          <p:cNvPr id="71" name="Google Shape;112;p2"/>
          <p:cNvSpPr/>
          <p:nvPr/>
        </p:nvSpPr>
        <p:spPr>
          <a:xfrm>
            <a:off x="4436280" y="416160"/>
            <a:ext cx="65232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1486,3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72" name="Google Shape;113;p2"/>
          <p:cNvSpPr/>
          <p:nvPr/>
        </p:nvSpPr>
        <p:spPr>
          <a:xfrm>
            <a:off x="4987800" y="1494000"/>
            <a:ext cx="50688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72,5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73" name="Google Shape;114;p2"/>
          <p:cNvSpPr/>
          <p:nvPr/>
        </p:nvSpPr>
        <p:spPr>
          <a:xfrm>
            <a:off x="5495040" y="1494000"/>
            <a:ext cx="58284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31,58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74" name="Google Shape;115;p2"/>
          <p:cNvSpPr/>
          <p:nvPr/>
        </p:nvSpPr>
        <p:spPr>
          <a:xfrm>
            <a:off x="5941440" y="1005480"/>
            <a:ext cx="65232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683,09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75" name="Google Shape;116;p2"/>
          <p:cNvSpPr/>
          <p:nvPr/>
        </p:nvSpPr>
        <p:spPr>
          <a:xfrm>
            <a:off x="2494080" y="67320"/>
            <a:ext cx="1105920" cy="331920"/>
          </a:xfrm>
          <a:prstGeom prst="rect">
            <a:avLst/>
          </a:prstGeom>
          <a:solidFill>
            <a:srgbClr val="b6d7a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ACT (p&lt;0,05)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76" name="Google Shape;117;p2"/>
          <p:cNvSpPr/>
          <p:nvPr/>
        </p:nvSpPr>
        <p:spPr>
          <a:xfrm>
            <a:off x="4572000" y="67320"/>
            <a:ext cx="1809360" cy="331920"/>
          </a:xfrm>
          <a:prstGeom prst="rect">
            <a:avLst/>
          </a:prstGeom>
          <a:solidFill>
            <a:srgbClr val="b6d7a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Dosis CO (p&lt;0,05) (mg)</a:t>
            </a:r>
            <a:endParaRPr b="0" lang="es-ES" sz="1300" spc="-1" strike="noStrike">
              <a:latin typeface="Arial"/>
            </a:endParaRPr>
          </a:p>
        </p:txBody>
      </p:sp>
      <p:pic>
        <p:nvPicPr>
          <p:cNvPr id="77" name="Google Shape;118;p2" descr=""/>
          <p:cNvPicPr/>
          <p:nvPr/>
        </p:nvPicPr>
        <p:blipFill>
          <a:blip r:embed="rId4"/>
          <a:srcRect l="38945" t="35262" r="44593" b="42369"/>
          <a:stretch/>
        </p:blipFill>
        <p:spPr>
          <a:xfrm>
            <a:off x="6516720" y="309240"/>
            <a:ext cx="2501280" cy="1911960"/>
          </a:xfrm>
          <a:prstGeom prst="rect">
            <a:avLst/>
          </a:prstGeom>
          <a:ln w="0">
            <a:noFill/>
          </a:ln>
        </p:spPr>
      </p:pic>
      <p:sp>
        <p:nvSpPr>
          <p:cNvPr id="78" name="Google Shape;119;p2"/>
          <p:cNvSpPr/>
          <p:nvPr/>
        </p:nvSpPr>
        <p:spPr>
          <a:xfrm>
            <a:off x="6818040" y="309240"/>
            <a:ext cx="58284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3,03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79" name="Google Shape;120;p2"/>
          <p:cNvSpPr/>
          <p:nvPr/>
        </p:nvSpPr>
        <p:spPr>
          <a:xfrm>
            <a:off x="7317000" y="1277640"/>
            <a:ext cx="58284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0,58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80" name="Google Shape;121;p2"/>
          <p:cNvSpPr/>
          <p:nvPr/>
        </p:nvSpPr>
        <p:spPr>
          <a:xfrm>
            <a:off x="7900200" y="1461960"/>
            <a:ext cx="50688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0,26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81" name="Google Shape;122;p2"/>
          <p:cNvSpPr/>
          <p:nvPr/>
        </p:nvSpPr>
        <p:spPr>
          <a:xfrm>
            <a:off x="8407440" y="1161360"/>
            <a:ext cx="506880" cy="33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0,91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82" name="Google Shape;123;p2"/>
          <p:cNvSpPr/>
          <p:nvPr/>
        </p:nvSpPr>
        <p:spPr>
          <a:xfrm>
            <a:off x="6793920" y="67320"/>
            <a:ext cx="1947240" cy="331920"/>
          </a:xfrm>
          <a:prstGeom prst="rect">
            <a:avLst/>
          </a:prstGeom>
          <a:solidFill>
            <a:srgbClr val="b6d7a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Calibri"/>
              </a:rPr>
              <a:t>Exacerbaciones (p&lt;0,05) </a:t>
            </a:r>
            <a:endParaRPr b="0" lang="es-E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LibreOffice/7.2.0.4$Windows_X86_64 LibreOffice_project/9a9c6381e3f7a62afc1329bd359cc48accb6435b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  <dc:description/>
  <dc:language>es-ES</dc:language>
  <cp:lastModifiedBy/>
  <dcterms:modified xsi:type="dcterms:W3CDTF">2025-02-28T17:22:11Z</dcterms:modified>
  <cp:revision>1</cp:revision>
  <dc:subject/>
  <dc:title/>
</cp:coreProperties>
</file>