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67"/>
    <p:restoredTop sz="94632"/>
  </p:normalViewPr>
  <p:slideViewPr>
    <p:cSldViewPr>
      <p:cViewPr varScale="1">
        <p:scale>
          <a:sx n="118" d="100"/>
          <a:sy n="118" d="100"/>
        </p:scale>
        <p:origin x="216" y="5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26/2/25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26/2/25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26/2/25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26/2/25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26/2/25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79712" y="532380"/>
            <a:ext cx="6766520" cy="397867"/>
          </a:xfrm>
        </p:spPr>
        <p:txBody>
          <a:bodyPr>
            <a:normAutofit fontScale="90000"/>
          </a:bodyPr>
          <a:lstStyle/>
          <a:p>
            <a:r>
              <a:rPr lang="es-ES" sz="2000" b="1" u="sng" dirty="0">
                <a:solidFill>
                  <a:schemeClr val="accent4">
                    <a:lumMod val="50000"/>
                  </a:schemeClr>
                </a:solidFill>
                <a:effectLst/>
                <a:latin typeface="Century" panose="02040604050505020304" pitchFamily="18" charset="0"/>
                <a:cs typeface="BIG CASLON MEDIUM" panose="02000603090000020003" pitchFamily="2" charset="-79"/>
              </a:rPr>
              <a:t>TEZEPELUMAB EN ASMA GRAVE DE DIFICIL CONTROL (AGDC), PARA PACIENTE ¿NAIVE O SWITCH? </a:t>
            </a:r>
            <a:br>
              <a:rPr lang="es-ES" dirty="0">
                <a:effectLst/>
                <a:latin typeface="Times" pitchFamily="2" charset="0"/>
              </a:rPr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-828600" y="1432727"/>
            <a:ext cx="4136504" cy="577230"/>
          </a:xfrm>
        </p:spPr>
        <p:txBody>
          <a:bodyPr>
            <a:normAutofit/>
          </a:bodyPr>
          <a:lstStyle/>
          <a:p>
            <a:r>
              <a:rPr lang="es-ES" sz="1600" u="sng" dirty="0">
                <a:solidFill>
                  <a:schemeClr val="accent4">
                    <a:lumMod val="50000"/>
                  </a:schemeClr>
                </a:solidFill>
                <a:latin typeface="Century" panose="02040604050505020304" pitchFamily="18" charset="0"/>
              </a:rPr>
              <a:t>INTRODUCCIÓN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6B29D78-D2A4-4E4A-AE9F-6E79EACC81C9}"/>
              </a:ext>
            </a:extLst>
          </p:cNvPr>
          <p:cNvSpPr txBox="1"/>
          <p:nvPr/>
        </p:nvSpPr>
        <p:spPr>
          <a:xfrm>
            <a:off x="107503" y="1833086"/>
            <a:ext cx="8797627" cy="1077218"/>
          </a:xfrm>
          <a:prstGeom prst="rect">
            <a:avLst/>
          </a:prstGeom>
          <a:noFill/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b="0" i="0" dirty="0" err="1">
                <a:solidFill>
                  <a:schemeClr val="accent4">
                    <a:lumMod val="50000"/>
                  </a:schemeClr>
                </a:solidFill>
                <a:effectLst/>
                <a:latin typeface="Cochin" panose="02000603020000020003" pitchFamily="2" charset="0"/>
              </a:rPr>
              <a:t>Tezepelumab</a:t>
            </a:r>
            <a:r>
              <a:rPr lang="es-ES" sz="1600" b="0" i="0" dirty="0">
                <a:solidFill>
                  <a:schemeClr val="accent4">
                    <a:lumMod val="50000"/>
                  </a:schemeClr>
                </a:solidFill>
                <a:effectLst/>
                <a:latin typeface="Cochin" panose="02000603020000020003" pitchFamily="2" charset="0"/>
              </a:rPr>
              <a:t> es un tratamiento biológico contra AGDC , que </a:t>
            </a:r>
            <a:r>
              <a:rPr lang="es-ES" sz="1600" b="0" i="0" dirty="0" err="1">
                <a:solidFill>
                  <a:schemeClr val="accent4">
                    <a:lumMod val="50000"/>
                  </a:schemeClr>
                </a:solidFill>
                <a:effectLst/>
                <a:latin typeface="Cochin" panose="02000603020000020003" pitchFamily="2" charset="0"/>
              </a:rPr>
              <a:t>actua</a:t>
            </a:r>
            <a:r>
              <a:rPr lang="es-ES" sz="1600" b="0" i="0" dirty="0">
                <a:solidFill>
                  <a:schemeClr val="accent4">
                    <a:lumMod val="50000"/>
                  </a:schemeClr>
                </a:solidFill>
                <a:effectLst/>
                <a:latin typeface="Cochin" panose="02000603020000020003" pitchFamily="2" charset="0"/>
              </a:rPr>
              <a:t> en un nivel alto de la cascada inflamatoria, el epitelio, permitiendo bloquear diferentes vías de inflamación. El objetivo del estudio es valorar si existen diferencias en la eficacia clínica de </a:t>
            </a:r>
            <a:r>
              <a:rPr lang="es-ES" sz="1600" b="0" i="0" dirty="0" err="1">
                <a:solidFill>
                  <a:schemeClr val="accent4">
                    <a:lumMod val="50000"/>
                  </a:schemeClr>
                </a:solidFill>
                <a:effectLst/>
                <a:latin typeface="Cochin" panose="02000603020000020003" pitchFamily="2" charset="0"/>
              </a:rPr>
              <a:t>Tezepelumab</a:t>
            </a:r>
            <a:r>
              <a:rPr lang="es-ES" sz="1600" b="0" i="0" dirty="0">
                <a:solidFill>
                  <a:schemeClr val="accent4">
                    <a:lumMod val="50000"/>
                  </a:schemeClr>
                </a:solidFill>
                <a:effectLst/>
                <a:latin typeface="Cochin" panose="02000603020000020003" pitchFamily="2" charset="0"/>
              </a:rPr>
              <a:t> en pacientes </a:t>
            </a:r>
            <a:r>
              <a:rPr lang="es-ES" sz="1600" b="0" i="0" dirty="0" err="1">
                <a:solidFill>
                  <a:schemeClr val="accent4">
                    <a:lumMod val="50000"/>
                  </a:schemeClr>
                </a:solidFill>
                <a:effectLst/>
                <a:latin typeface="Cochin" panose="02000603020000020003" pitchFamily="2" charset="0"/>
              </a:rPr>
              <a:t>Naive</a:t>
            </a:r>
            <a:r>
              <a:rPr lang="es-ES" sz="1600" b="0" i="0" dirty="0">
                <a:solidFill>
                  <a:schemeClr val="accent4">
                    <a:lumMod val="50000"/>
                  </a:schemeClr>
                </a:solidFill>
                <a:effectLst/>
                <a:latin typeface="Cochin" panose="02000603020000020003" pitchFamily="2" charset="0"/>
              </a:rPr>
              <a:t>, frente a pacientes con </a:t>
            </a:r>
            <a:r>
              <a:rPr lang="es-ES" sz="1600" b="0" i="0" dirty="0" err="1">
                <a:solidFill>
                  <a:schemeClr val="accent4">
                    <a:lumMod val="50000"/>
                  </a:schemeClr>
                </a:solidFill>
                <a:effectLst/>
                <a:latin typeface="Cochin" panose="02000603020000020003" pitchFamily="2" charset="0"/>
              </a:rPr>
              <a:t>Switch</a:t>
            </a:r>
            <a:r>
              <a:rPr lang="es-ES" sz="1600" b="0" i="0" dirty="0">
                <a:solidFill>
                  <a:schemeClr val="accent4">
                    <a:lumMod val="50000"/>
                  </a:schemeClr>
                </a:solidFill>
                <a:effectLst/>
                <a:latin typeface="Cochin" panose="02000603020000020003" pitchFamily="2" charset="0"/>
              </a:rPr>
              <a:t> de biológico.</a:t>
            </a:r>
            <a:endParaRPr lang="es-ES" sz="1600" dirty="0">
              <a:solidFill>
                <a:schemeClr val="accent4">
                  <a:lumMod val="50000"/>
                </a:schemeClr>
              </a:solidFill>
              <a:latin typeface="Cochin" panose="02000603020000020003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19A24C-659F-164C-A700-47CDA81F1198}"/>
              </a:ext>
            </a:extLst>
          </p:cNvPr>
          <p:cNvSpPr txBox="1"/>
          <p:nvPr/>
        </p:nvSpPr>
        <p:spPr>
          <a:xfrm>
            <a:off x="198318" y="3127382"/>
            <a:ext cx="26990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0" i="0" u="sng" dirty="0">
                <a:solidFill>
                  <a:schemeClr val="accent4">
                    <a:lumMod val="50000"/>
                  </a:schemeClr>
                </a:solidFill>
                <a:effectLst/>
                <a:latin typeface="Century" panose="02040604050505020304" pitchFamily="18" charset="0"/>
              </a:rPr>
              <a:t>MATERIAL Y MÉTODOS</a:t>
            </a:r>
            <a:endParaRPr lang="es-ES" sz="1600" u="sng" dirty="0">
              <a:solidFill>
                <a:schemeClr val="accent4">
                  <a:lumMod val="50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0654D6C-1908-E042-AEC8-9F16317101A8}"/>
              </a:ext>
            </a:extLst>
          </p:cNvPr>
          <p:cNvSpPr txBox="1"/>
          <p:nvPr/>
        </p:nvSpPr>
        <p:spPr>
          <a:xfrm>
            <a:off x="107503" y="3683014"/>
            <a:ext cx="8863310" cy="1077218"/>
          </a:xfrm>
          <a:prstGeom prst="rect">
            <a:avLst/>
          </a:prstGeom>
          <a:noFill/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accent4">
                    <a:lumMod val="50000"/>
                  </a:schemeClr>
                </a:solidFill>
                <a:latin typeface="Cochin" panose="02000603020000020003" pitchFamily="2" charset="0"/>
              </a:rPr>
              <a:t>E</a:t>
            </a:r>
            <a:r>
              <a:rPr lang="es-ES" sz="1600" b="0" i="0" dirty="0">
                <a:solidFill>
                  <a:schemeClr val="accent4">
                    <a:lumMod val="50000"/>
                  </a:schemeClr>
                </a:solidFill>
                <a:effectLst/>
                <a:latin typeface="Cochin" panose="02000603020000020003" pitchFamily="2" charset="0"/>
              </a:rPr>
              <a:t>studio </a:t>
            </a:r>
            <a:r>
              <a:rPr lang="es-ES" sz="1600" b="0" i="0" dirty="0" err="1">
                <a:solidFill>
                  <a:schemeClr val="accent4">
                    <a:lumMod val="50000"/>
                  </a:schemeClr>
                </a:solidFill>
                <a:effectLst/>
                <a:latin typeface="Cochin" panose="02000603020000020003" pitchFamily="2" charset="0"/>
              </a:rPr>
              <a:t>restrospectivo</a:t>
            </a:r>
            <a:r>
              <a:rPr lang="es-ES" sz="1600" b="0" i="0" dirty="0">
                <a:solidFill>
                  <a:schemeClr val="accent4">
                    <a:lumMod val="50000"/>
                  </a:schemeClr>
                </a:solidFill>
                <a:effectLst/>
                <a:latin typeface="Cochin" panose="02000603020000020003" pitchFamily="2" charset="0"/>
              </a:rPr>
              <a:t> de los pacientes en tratamiento activo con </a:t>
            </a:r>
            <a:r>
              <a:rPr lang="es-ES" sz="1600" b="0" i="0" dirty="0" err="1">
                <a:solidFill>
                  <a:schemeClr val="accent4">
                    <a:lumMod val="50000"/>
                  </a:schemeClr>
                </a:solidFill>
                <a:effectLst/>
                <a:latin typeface="Cochin" panose="02000603020000020003" pitchFamily="2" charset="0"/>
              </a:rPr>
              <a:t>Tezepelumab</a:t>
            </a:r>
            <a:r>
              <a:rPr lang="es-ES" sz="1600" b="0" i="0" dirty="0">
                <a:solidFill>
                  <a:schemeClr val="accent4">
                    <a:lumMod val="50000"/>
                  </a:schemeClr>
                </a:solidFill>
                <a:effectLst/>
                <a:latin typeface="Cochin" panose="02000603020000020003" pitchFamily="2" charset="0"/>
              </a:rPr>
              <a:t> y revisión a los 4/6 meses, tras inicio del fármaco, en el hospital Juan Ramón Jiménez de Huelva, recogiendo sus datos de eficacia mediante la escala multidimensional EXACTO , comparando los pacientes </a:t>
            </a:r>
            <a:r>
              <a:rPr lang="es-ES" sz="1600" b="0" i="0" dirty="0" err="1">
                <a:solidFill>
                  <a:schemeClr val="accent4">
                    <a:lumMod val="50000"/>
                  </a:schemeClr>
                </a:solidFill>
                <a:effectLst/>
                <a:latin typeface="Cochin" panose="02000603020000020003" pitchFamily="2" charset="0"/>
              </a:rPr>
              <a:t>Naive</a:t>
            </a:r>
            <a:r>
              <a:rPr lang="es-ES" sz="1600" b="0" i="0" dirty="0">
                <a:solidFill>
                  <a:schemeClr val="accent4">
                    <a:lumMod val="50000"/>
                  </a:schemeClr>
                </a:solidFill>
                <a:effectLst/>
                <a:latin typeface="Cochin" panose="02000603020000020003" pitchFamily="2" charset="0"/>
              </a:rPr>
              <a:t>, frente a </a:t>
            </a:r>
            <a:r>
              <a:rPr lang="es-ES" sz="1600" b="0" i="0" dirty="0" err="1">
                <a:solidFill>
                  <a:schemeClr val="accent4">
                    <a:lumMod val="50000"/>
                  </a:schemeClr>
                </a:solidFill>
                <a:effectLst/>
                <a:latin typeface="Cochin" panose="02000603020000020003" pitchFamily="2" charset="0"/>
              </a:rPr>
              <a:t>Switch</a:t>
            </a:r>
            <a:r>
              <a:rPr lang="es-ES" sz="1600" b="0" i="0" dirty="0">
                <a:solidFill>
                  <a:schemeClr val="accent4">
                    <a:lumMod val="50000"/>
                  </a:schemeClr>
                </a:solidFill>
                <a:effectLst/>
                <a:latin typeface="Cochin" panose="02000603020000020003" pitchFamily="2" charset="0"/>
              </a:rPr>
              <a:t> de biológico previo.</a:t>
            </a:r>
            <a:endParaRPr lang="es-ES" sz="1600" dirty="0">
              <a:solidFill>
                <a:schemeClr val="accent4">
                  <a:lumMod val="50000"/>
                </a:schemeClr>
              </a:solidFill>
              <a:latin typeface="Cochin" panose="02000603020000020003" pitchFamily="2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4B0DEC3-971E-C040-9F39-A196C3357B5B}"/>
              </a:ext>
            </a:extLst>
          </p:cNvPr>
          <p:cNvSpPr txBox="1"/>
          <p:nvPr/>
        </p:nvSpPr>
        <p:spPr>
          <a:xfrm>
            <a:off x="2555776" y="869817"/>
            <a:ext cx="5443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accent4">
                    <a:lumMod val="50000"/>
                  </a:schemeClr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Autores: </a:t>
            </a:r>
            <a:r>
              <a:rPr lang="es-ES" sz="1200" dirty="0" err="1">
                <a:solidFill>
                  <a:schemeClr val="accent4">
                    <a:lumMod val="50000"/>
                  </a:schemeClr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A.González</a:t>
            </a:r>
            <a:r>
              <a:rPr lang="es-ES" sz="1200" dirty="0">
                <a:solidFill>
                  <a:schemeClr val="accent4">
                    <a:lumMod val="50000"/>
                  </a:schemeClr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Hernández, </a:t>
            </a:r>
            <a:r>
              <a:rPr lang="es-ES" sz="1200" dirty="0" err="1">
                <a:solidFill>
                  <a:schemeClr val="accent4">
                    <a:lumMod val="50000"/>
                  </a:schemeClr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C.Romero</a:t>
            </a:r>
            <a:r>
              <a:rPr lang="es-ES" sz="1200" dirty="0">
                <a:solidFill>
                  <a:schemeClr val="accent4">
                    <a:lumMod val="50000"/>
                  </a:schemeClr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Sayago, S. González Gutiérrez, </a:t>
            </a:r>
          </a:p>
          <a:p>
            <a:pPr algn="ctr"/>
            <a:r>
              <a:rPr lang="es-ES" sz="1200" dirty="0">
                <a:solidFill>
                  <a:schemeClr val="accent4">
                    <a:lumMod val="50000"/>
                  </a:schemeClr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A. Rodríguez Cabrera, J.I. Hilares Vera y C. </a:t>
            </a:r>
            <a:r>
              <a:rPr lang="es-ES" sz="1200" dirty="0" err="1">
                <a:solidFill>
                  <a:schemeClr val="accent4">
                    <a:lumMod val="50000"/>
                  </a:schemeClr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Pucháes</a:t>
            </a:r>
            <a:r>
              <a:rPr lang="es-ES" sz="1200" dirty="0">
                <a:solidFill>
                  <a:schemeClr val="accent4">
                    <a:lumMod val="50000"/>
                  </a:schemeClr>
                </a:solidFill>
                <a:latin typeface="Big Caslon Medium" panose="02000603090000020003" pitchFamily="2" charset="-79"/>
                <a:cs typeface="Big Caslon Medium" panose="02000603090000020003" pitchFamily="2" charset="-79"/>
              </a:rPr>
              <a:t> Manchón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75656" y="173982"/>
            <a:ext cx="2952328" cy="377180"/>
          </a:xfrm>
        </p:spPr>
        <p:txBody>
          <a:bodyPr>
            <a:normAutofit/>
          </a:bodyPr>
          <a:lstStyle/>
          <a:p>
            <a:r>
              <a:rPr lang="es-ES" sz="1800" u="sng" dirty="0">
                <a:solidFill>
                  <a:schemeClr val="accent4">
                    <a:lumMod val="75000"/>
                  </a:schemeClr>
                </a:solidFill>
                <a:latin typeface="Century" panose="02040604050505020304" pitchFamily="18" charset="0"/>
              </a:rPr>
              <a:t>RESULTADOS</a:t>
            </a:r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ECD723C2-325A-584B-AB77-1A772D3342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132222"/>
              </p:ext>
            </p:extLst>
          </p:nvPr>
        </p:nvGraphicFramePr>
        <p:xfrm>
          <a:off x="2123730" y="668638"/>
          <a:ext cx="6696745" cy="124968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339349">
                  <a:extLst>
                    <a:ext uri="{9D8B030D-6E8A-4147-A177-3AD203B41FA5}">
                      <a16:colId xmlns:a16="http://schemas.microsoft.com/office/drawing/2014/main" val="2843329162"/>
                    </a:ext>
                  </a:extLst>
                </a:gridCol>
                <a:gridCol w="1339349">
                  <a:extLst>
                    <a:ext uri="{9D8B030D-6E8A-4147-A177-3AD203B41FA5}">
                      <a16:colId xmlns:a16="http://schemas.microsoft.com/office/drawing/2014/main" val="1054461593"/>
                    </a:ext>
                  </a:extLst>
                </a:gridCol>
                <a:gridCol w="1339349">
                  <a:extLst>
                    <a:ext uri="{9D8B030D-6E8A-4147-A177-3AD203B41FA5}">
                      <a16:colId xmlns:a16="http://schemas.microsoft.com/office/drawing/2014/main" val="2318833226"/>
                    </a:ext>
                  </a:extLst>
                </a:gridCol>
                <a:gridCol w="1339349">
                  <a:extLst>
                    <a:ext uri="{9D8B030D-6E8A-4147-A177-3AD203B41FA5}">
                      <a16:colId xmlns:a16="http://schemas.microsoft.com/office/drawing/2014/main" val="610600580"/>
                    </a:ext>
                  </a:extLst>
                </a:gridCol>
                <a:gridCol w="1339349">
                  <a:extLst>
                    <a:ext uri="{9D8B030D-6E8A-4147-A177-3AD203B41FA5}">
                      <a16:colId xmlns:a16="http://schemas.microsoft.com/office/drawing/2014/main" val="511015295"/>
                    </a:ext>
                  </a:extLst>
                </a:gridCol>
              </a:tblGrid>
              <a:tr h="457811">
                <a:tc>
                  <a:txBody>
                    <a:bodyPr/>
                    <a:lstStyle/>
                    <a:p>
                      <a:endParaRPr lang="es-ES" sz="16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ochin" panose="020006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Respuesta completa</a:t>
                      </a:r>
                      <a:endParaRPr lang="es-ES" sz="16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ochin" panose="020006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Buena respuesta </a:t>
                      </a:r>
                      <a:endParaRPr lang="es-ES" sz="16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ochin" panose="020006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Respuesta Parcial</a:t>
                      </a:r>
                      <a:endParaRPr lang="es-ES" sz="16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ochin" panose="020006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No respuesta</a:t>
                      </a:r>
                      <a:endParaRPr lang="es-ES" sz="16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ochin" panose="020006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395142"/>
                  </a:ext>
                </a:extLst>
              </a:tr>
              <a:tr h="265048">
                <a:tc>
                  <a:txBody>
                    <a:bodyPr/>
                    <a:lstStyle/>
                    <a:p>
                      <a:r>
                        <a:rPr lang="es-ES" sz="16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Naive</a:t>
                      </a:r>
                      <a:r>
                        <a:rPr lang="es-ES" sz="16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573702"/>
                  </a:ext>
                </a:extLst>
              </a:tr>
              <a:tr h="265048">
                <a:tc>
                  <a:txBody>
                    <a:bodyPr/>
                    <a:lstStyle/>
                    <a:p>
                      <a:r>
                        <a:rPr lang="es-ES" sz="16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Switch</a:t>
                      </a:r>
                      <a:endParaRPr lang="es-ES" sz="16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14.3%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28.6%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14.3%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42.9%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449961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03553FCC-16E7-E643-875B-FA641C62D3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614938"/>
              </p:ext>
            </p:extLst>
          </p:nvPr>
        </p:nvGraphicFramePr>
        <p:xfrm>
          <a:off x="395536" y="2031550"/>
          <a:ext cx="6696744" cy="111252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339349">
                  <a:extLst>
                    <a:ext uri="{9D8B030D-6E8A-4147-A177-3AD203B41FA5}">
                      <a16:colId xmlns:a16="http://schemas.microsoft.com/office/drawing/2014/main" val="2843329162"/>
                    </a:ext>
                  </a:extLst>
                </a:gridCol>
                <a:gridCol w="1983027">
                  <a:extLst>
                    <a:ext uri="{9D8B030D-6E8A-4147-A177-3AD203B41FA5}">
                      <a16:colId xmlns:a16="http://schemas.microsoft.com/office/drawing/2014/main" val="1054461593"/>
                    </a:ext>
                  </a:extLst>
                </a:gridCol>
                <a:gridCol w="926096">
                  <a:extLst>
                    <a:ext uri="{9D8B030D-6E8A-4147-A177-3AD203B41FA5}">
                      <a16:colId xmlns:a16="http://schemas.microsoft.com/office/drawing/2014/main" val="2318833226"/>
                    </a:ext>
                  </a:extLst>
                </a:gridCol>
                <a:gridCol w="1108923">
                  <a:extLst>
                    <a:ext uri="{9D8B030D-6E8A-4147-A177-3AD203B41FA5}">
                      <a16:colId xmlns:a16="http://schemas.microsoft.com/office/drawing/2014/main" val="610600580"/>
                    </a:ext>
                  </a:extLst>
                </a:gridCol>
                <a:gridCol w="1339349">
                  <a:extLst>
                    <a:ext uri="{9D8B030D-6E8A-4147-A177-3AD203B41FA5}">
                      <a16:colId xmlns:a16="http://schemas.microsoft.com/office/drawing/2014/main" val="511015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s-ES" sz="16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ochin" panose="020006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Exacerbaciones</a:t>
                      </a:r>
                      <a:endParaRPr lang="es-ES" sz="16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ochin" panose="020006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ACT</a:t>
                      </a:r>
                      <a:endParaRPr lang="es-ES" sz="16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ochin" panose="020006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FEV1</a:t>
                      </a:r>
                      <a:endParaRPr lang="es-ES" sz="16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ochin" panose="020006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CO</a:t>
                      </a:r>
                      <a:endParaRPr lang="es-ES" sz="16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ochin" panose="02000603020000020003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395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Naive</a:t>
                      </a:r>
                      <a:r>
                        <a:rPr lang="es-ES" sz="1600" b="1" dirty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7ptos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573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600" b="1" dirty="0" err="1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Switch</a:t>
                      </a:r>
                      <a:endParaRPr lang="es-ES" sz="16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2ptos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449961"/>
                  </a:ext>
                </a:extLst>
              </a:tr>
            </a:tbl>
          </a:graphicData>
        </a:graphic>
      </p:graphicFrame>
      <p:sp>
        <p:nvSpPr>
          <p:cNvPr id="8" name="2 Subtítulo">
            <a:extLst>
              <a:ext uri="{FF2B5EF4-FFF2-40B4-BE49-F238E27FC236}">
                <a16:creationId xmlns:a16="http://schemas.microsoft.com/office/drawing/2014/main" id="{1C7C3202-ECDF-CF43-ABA5-31A9A3B3AA07}"/>
              </a:ext>
            </a:extLst>
          </p:cNvPr>
          <p:cNvSpPr txBox="1">
            <a:spLocks/>
          </p:cNvSpPr>
          <p:nvPr/>
        </p:nvSpPr>
        <p:spPr>
          <a:xfrm>
            <a:off x="170394" y="3182707"/>
            <a:ext cx="2952328" cy="3771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u="sng" dirty="0">
                <a:solidFill>
                  <a:schemeClr val="accent4">
                    <a:lumMod val="75000"/>
                  </a:schemeClr>
                </a:solidFill>
                <a:latin typeface="Century" panose="02040604050505020304" pitchFamily="18" charset="0"/>
                <a:cs typeface="Big Caslon Medium" panose="02000603090000020003" pitchFamily="2" charset="-79"/>
              </a:rPr>
              <a:t>CONCLUSIONES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A1BAAC5-0470-D341-9987-C633D6C0DB96}"/>
              </a:ext>
            </a:extLst>
          </p:cNvPr>
          <p:cNvSpPr txBox="1"/>
          <p:nvPr/>
        </p:nvSpPr>
        <p:spPr>
          <a:xfrm>
            <a:off x="170394" y="3637162"/>
            <a:ext cx="8866102" cy="1384995"/>
          </a:xfrm>
          <a:prstGeom prst="rect">
            <a:avLst/>
          </a:prstGeom>
          <a:noFill/>
          <a:ln>
            <a:solidFill>
              <a:schemeClr val="accent4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s-ES" sz="1400" b="0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Century" panose="02040604050505020304" pitchFamily="18" charset="0"/>
              </a:rPr>
              <a:t>- </a:t>
            </a:r>
            <a:r>
              <a:rPr lang="es-ES" sz="1400" b="0" i="0" u="none" strike="noStrike" dirty="0" err="1">
                <a:solidFill>
                  <a:schemeClr val="accent4">
                    <a:lumMod val="50000"/>
                  </a:schemeClr>
                </a:solidFill>
                <a:effectLst/>
                <a:latin typeface="Century" panose="02040604050505020304" pitchFamily="18" charset="0"/>
              </a:rPr>
              <a:t>Tezepelumab</a:t>
            </a:r>
            <a:r>
              <a:rPr lang="es-ES" sz="1400" b="0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Century" panose="02040604050505020304" pitchFamily="18" charset="0"/>
              </a:rPr>
              <a:t> es un fármaco eficaz en AGDC, donde parece tener mejores resultados en pacientes </a:t>
            </a:r>
            <a:r>
              <a:rPr lang="es-ES" sz="1400" b="0" i="0" u="none" strike="noStrike" dirty="0" err="1">
                <a:solidFill>
                  <a:schemeClr val="accent4">
                    <a:lumMod val="50000"/>
                  </a:schemeClr>
                </a:solidFill>
                <a:effectLst/>
                <a:latin typeface="Century" panose="02040604050505020304" pitchFamily="18" charset="0"/>
              </a:rPr>
              <a:t>Naive</a:t>
            </a:r>
            <a:r>
              <a:rPr lang="es-ES" sz="1400" b="0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Century" panose="02040604050505020304" pitchFamily="18" charset="0"/>
              </a:rPr>
              <a:t>, destacando la reducción de exacerbaciones y de </a:t>
            </a:r>
            <a:r>
              <a:rPr lang="es-ES" sz="1400" b="0" i="0" u="none" strike="noStrike" dirty="0" err="1">
                <a:solidFill>
                  <a:schemeClr val="accent4">
                    <a:lumMod val="50000"/>
                  </a:schemeClr>
                </a:solidFill>
                <a:effectLst/>
                <a:latin typeface="Century" panose="02040604050505020304" pitchFamily="18" charset="0"/>
              </a:rPr>
              <a:t>corticodependencia</a:t>
            </a:r>
            <a:r>
              <a:rPr lang="es-ES" sz="1400" b="0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Century" panose="02040604050505020304" pitchFamily="18" charset="0"/>
              </a:rPr>
              <a:t>. </a:t>
            </a:r>
          </a:p>
          <a:p>
            <a:pPr algn="l"/>
            <a:r>
              <a:rPr lang="es-ES" sz="1400" b="0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Century" panose="02040604050505020304" pitchFamily="18" charset="0"/>
              </a:rPr>
              <a:t>- Existe un alto porcentaje de pacientes, que han sido tratados con diferentes biológicos, persistiendo falta de control de la enfermedad, evidenciándose que no conocemos por completo la fisiopatología del asma y debe seguir siendo objetivo de estudio. </a:t>
            </a:r>
          </a:p>
          <a:p>
            <a:pPr algn="l"/>
            <a:r>
              <a:rPr lang="es-ES" sz="1400" b="0" i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Century" panose="02040604050505020304" pitchFamily="18" charset="0"/>
              </a:rPr>
              <a:t>- Son necesarios estudios con mayor tamaño muestra para validar los resultados.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8671</TotalTime>
  <Words>295</Words>
  <Application>Microsoft Macintosh PowerPoint</Application>
  <PresentationFormat>Presentación en pantalla (16:9)</PresentationFormat>
  <Paragraphs>40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Big Caslon Medium</vt:lpstr>
      <vt:lpstr>Calibri</vt:lpstr>
      <vt:lpstr>Century</vt:lpstr>
      <vt:lpstr>Cochin</vt:lpstr>
      <vt:lpstr>Times</vt:lpstr>
      <vt:lpstr>Tema de Office</vt:lpstr>
      <vt:lpstr>TEZEPELUMAB EN ASMA GRAVE DE DIFICIL CONTROL (AGDC), PARA PACIENTE ¿NAIVE O SWITCH? 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Carla romero</cp:lastModifiedBy>
  <cp:revision>13</cp:revision>
  <dcterms:created xsi:type="dcterms:W3CDTF">2024-02-05T13:08:18Z</dcterms:created>
  <dcterms:modified xsi:type="dcterms:W3CDTF">2025-02-26T18:39:16Z</dcterms:modified>
</cp:coreProperties>
</file>