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8" r:id="rId2"/>
    <p:sldId id="260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9" userDrawn="1">
          <p15:clr>
            <a:srgbClr val="A4A3A4"/>
          </p15:clr>
        </p15:guide>
        <p15:guide id="2" pos="287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8E7C861-5D50-92DB-DC2A-EA7EC73F2572}" v="797" dt="2025-03-03T20:30:57.7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1639"/>
        <p:guide pos="2872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 hasCustomPrompt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 hasCustomPrompt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 hasCustomPrompt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 hasCustomPrompt="1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03/03/2025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 hasCustomPrompt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 hasCustomPrompt="1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 hasCustomPrompt="1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03/03/2025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03/03/2025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03/03/2025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 hasCustomPrompt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 hasCustomPrompt="1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03/03/2025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03/03/2025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 hasCustomPrompt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7">
            <a:extLst>
              <a:ext uri="{FF2B5EF4-FFF2-40B4-BE49-F238E27FC236}">
                <a16:creationId xmlns:a16="http://schemas.microsoft.com/office/drawing/2014/main" id="{7014469D-1A8E-A96C-03DB-E4627A01D413}"/>
              </a:ext>
            </a:extLst>
          </p:cNvPr>
          <p:cNvSpPr txBox="1"/>
          <p:nvPr/>
        </p:nvSpPr>
        <p:spPr>
          <a:xfrm>
            <a:off x="1907540" y="74295"/>
            <a:ext cx="7115810" cy="11754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es-ES" sz="1400" b="1">
                <a:solidFill>
                  <a:srgbClr val="7030A0"/>
                </a:solidFill>
                <a:latin typeface="Arial"/>
                <a:cs typeface="Arial"/>
              </a:rPr>
              <a:t>EFECTIVIDAD DEL DUPILUMAB EN FUNCIÓN DE LA POLIPOSIS Y TRATAMIENTO BIOLÓGICO PREVIO</a:t>
            </a:r>
            <a:endParaRPr lang="en-US" altLang="es-ES" sz="1400" b="1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1000">
                <a:solidFill>
                  <a:srgbClr val="000000"/>
                </a:solidFill>
                <a:latin typeface="Arial"/>
                <a:cs typeface="Arial"/>
              </a:rPr>
              <a:t>Isabel</a:t>
            </a:r>
            <a:r>
              <a:rPr lang="en-US" sz="1000">
                <a:latin typeface="Arial"/>
                <a:cs typeface="Arial"/>
              </a:rPr>
              <a:t> Castillo </a:t>
            </a:r>
            <a:r>
              <a:rPr lang="en-US" sz="1000" err="1">
                <a:latin typeface="Arial"/>
                <a:cs typeface="Arial"/>
              </a:rPr>
              <a:t>Rivillas</a:t>
            </a:r>
            <a:r>
              <a:rPr lang="en-US" sz="1000">
                <a:latin typeface="Arial"/>
                <a:cs typeface="Arial"/>
              </a:rPr>
              <a:t>, Sofía Gutiérrez Hernández, Aureliano </a:t>
            </a:r>
            <a:r>
              <a:rPr lang="en-US" sz="1000" err="1">
                <a:latin typeface="Arial"/>
                <a:cs typeface="Arial"/>
              </a:rPr>
              <a:t>Aís</a:t>
            </a:r>
            <a:r>
              <a:rPr lang="en-US" sz="1000">
                <a:latin typeface="Arial"/>
                <a:cs typeface="Arial"/>
              </a:rPr>
              <a:t> Daza,</a:t>
            </a:r>
            <a:r>
              <a:rPr lang="es-ES" sz="1000">
                <a:latin typeface="Arial"/>
                <a:cs typeface="Arial"/>
              </a:rPr>
              <a:t> </a:t>
            </a:r>
            <a:r>
              <a:rPr lang="en-US" sz="1000">
                <a:latin typeface="Arial"/>
                <a:cs typeface="Arial"/>
              </a:rPr>
              <a:t>Ángel Carmona González, Aurelio </a:t>
            </a:r>
            <a:r>
              <a:rPr lang="en-US" sz="1000" err="1">
                <a:latin typeface="Arial"/>
                <a:cs typeface="Arial"/>
              </a:rPr>
              <a:t>Arnedillo</a:t>
            </a:r>
            <a:r>
              <a:rPr lang="en-US" sz="1000">
                <a:latin typeface="Arial"/>
                <a:cs typeface="Arial"/>
              </a:rPr>
              <a:t> Muñoz</a:t>
            </a:r>
            <a:endParaRPr lang="en-US" altLang="es-ES" sz="1400" b="1">
              <a:solidFill>
                <a:srgbClr val="3050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1000">
                <a:latin typeface="Arial"/>
                <a:cs typeface="Arial"/>
              </a:rPr>
              <a:t>Hospital Universitario Puerta del Mar, Cádiz, España</a:t>
            </a:r>
            <a:r>
              <a:rPr lang="en-US" altLang="es-ES" sz="1000">
                <a:latin typeface="Arial"/>
                <a:cs typeface="Arial"/>
              </a:rPr>
              <a:t>      </a:t>
            </a:r>
            <a:endParaRPr lang="en-US"/>
          </a:p>
        </p:txBody>
      </p:sp>
      <p:sp>
        <p:nvSpPr>
          <p:cNvPr id="12" name="Text Box 3">
            <a:extLst>
              <a:ext uri="{FF2B5EF4-FFF2-40B4-BE49-F238E27FC236}">
                <a16:creationId xmlns:a16="http://schemas.microsoft.com/office/drawing/2014/main" id="{49F7C83C-2F4E-0DEA-28B7-E6768BBB5FB4}"/>
              </a:ext>
            </a:extLst>
          </p:cNvPr>
          <p:cNvSpPr txBox="1"/>
          <p:nvPr/>
        </p:nvSpPr>
        <p:spPr>
          <a:xfrm>
            <a:off x="504190" y="1370330"/>
            <a:ext cx="8135620" cy="3223591"/>
          </a:xfrm>
          <a:prstGeom prst="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s-ES" altLang="en-US" sz="1400" b="1" dirty="0">
                <a:solidFill>
                  <a:srgbClr val="7030A0"/>
                </a:solidFill>
                <a:latin typeface="Arial"/>
                <a:cs typeface="Arial"/>
              </a:rPr>
              <a:t>Material y métodos</a:t>
            </a:r>
            <a:endParaRPr lang="es-ES" dirty="0"/>
          </a:p>
          <a:p>
            <a:pPr>
              <a:lnSpc>
                <a:spcPct val="120000"/>
              </a:lnSpc>
            </a:pPr>
            <a:r>
              <a:rPr lang="en-US" altLang="es-ES" sz="1200" dirty="0">
                <a:latin typeface="Arial"/>
                <a:cs typeface="Arial"/>
              </a:rPr>
              <a:t>Se </a:t>
            </a:r>
            <a:r>
              <a:rPr lang="en-US" altLang="es-ES" sz="1200" dirty="0" err="1">
                <a:latin typeface="Arial"/>
                <a:cs typeface="Arial"/>
              </a:rPr>
              <a:t>realiz</a:t>
            </a:r>
            <a:r>
              <a:rPr lang="en-US" altLang="en-US" sz="1200" dirty="0" err="1">
                <a:latin typeface="Arial"/>
                <a:cs typeface="Arial"/>
              </a:rPr>
              <a:t>ó</a:t>
            </a:r>
            <a:r>
              <a:rPr lang="en-US" altLang="es-ES" sz="1200" dirty="0">
                <a:latin typeface="Arial"/>
                <a:cs typeface="Arial"/>
              </a:rPr>
              <a:t> un </a:t>
            </a:r>
            <a:r>
              <a:rPr lang="en-US" altLang="es-ES" sz="1200" dirty="0" err="1">
                <a:latin typeface="Arial"/>
                <a:cs typeface="Arial"/>
              </a:rPr>
              <a:t>estudio</a:t>
            </a:r>
            <a:r>
              <a:rPr lang="en-US" altLang="es-ES" sz="1200" dirty="0">
                <a:latin typeface="Arial"/>
                <a:cs typeface="Arial"/>
              </a:rPr>
              <a:t> </a:t>
            </a:r>
            <a:r>
              <a:rPr lang="en-US" altLang="es-ES" sz="1200" dirty="0" err="1">
                <a:latin typeface="Arial"/>
                <a:cs typeface="Arial"/>
              </a:rPr>
              <a:t>observacional</a:t>
            </a:r>
            <a:r>
              <a:rPr lang="en-US" altLang="es-ES" sz="1200" dirty="0">
                <a:latin typeface="Arial"/>
                <a:cs typeface="Arial"/>
              </a:rPr>
              <a:t>, </a:t>
            </a:r>
            <a:r>
              <a:rPr lang="en-US" altLang="es-ES" sz="1200" dirty="0" err="1">
                <a:latin typeface="Arial"/>
                <a:cs typeface="Arial"/>
              </a:rPr>
              <a:t>descriptivo</a:t>
            </a:r>
            <a:r>
              <a:rPr lang="en-US" altLang="es-ES" sz="1200" dirty="0">
                <a:latin typeface="Arial"/>
                <a:cs typeface="Arial"/>
              </a:rPr>
              <a:t> y </a:t>
            </a:r>
            <a:r>
              <a:rPr lang="en-US" altLang="es-ES" sz="1200" dirty="0" err="1">
                <a:latin typeface="Arial"/>
                <a:cs typeface="Arial"/>
              </a:rPr>
              <a:t>ambispectivo</a:t>
            </a:r>
            <a:r>
              <a:rPr lang="en-US" altLang="es-ES" sz="1200" dirty="0">
                <a:latin typeface="Arial"/>
                <a:cs typeface="Arial"/>
              </a:rPr>
              <a:t> de </a:t>
            </a:r>
            <a:r>
              <a:rPr lang="en-US" altLang="es-ES" sz="1200" dirty="0" err="1">
                <a:latin typeface="Arial"/>
                <a:cs typeface="Arial"/>
              </a:rPr>
              <a:t>pacientes</a:t>
            </a:r>
            <a:r>
              <a:rPr lang="en-US" altLang="es-ES" sz="1200" dirty="0">
                <a:latin typeface="Arial"/>
                <a:cs typeface="Arial"/>
              </a:rPr>
              <a:t> con AGNC que </a:t>
            </a:r>
            <a:r>
              <a:rPr lang="en-US" altLang="es-ES" sz="1200" dirty="0" err="1">
                <a:latin typeface="Arial"/>
                <a:cs typeface="Arial"/>
              </a:rPr>
              <a:t>iniciaron</a:t>
            </a:r>
            <a:r>
              <a:rPr lang="en-US" altLang="es-ES" sz="1200" dirty="0">
                <a:latin typeface="Arial"/>
                <a:cs typeface="Arial"/>
              </a:rPr>
              <a:t> </a:t>
            </a:r>
            <a:r>
              <a:rPr lang="en-US" altLang="es-ES" sz="1200" dirty="0" err="1">
                <a:latin typeface="Arial"/>
                <a:cs typeface="Arial"/>
              </a:rPr>
              <a:t>tratamiento</a:t>
            </a:r>
            <a:r>
              <a:rPr lang="en-US" altLang="es-ES" sz="1200" dirty="0">
                <a:latin typeface="Arial"/>
                <a:cs typeface="Arial"/>
              </a:rPr>
              <a:t> con Dupilumab. </a:t>
            </a:r>
            <a:endParaRPr lang="en-US" alt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n-US" altLang="es-E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n-US" altLang="es-E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Box 7">
            <a:extLst>
              <a:ext uri="{FF2B5EF4-FFF2-40B4-BE49-F238E27FC236}">
                <a16:creationId xmlns:a16="http://schemas.microsoft.com/office/drawing/2014/main" id="{FCCD8D96-7E11-0DD6-7D0B-4C5F2DBE5396}"/>
              </a:ext>
            </a:extLst>
          </p:cNvPr>
          <p:cNvSpPr txBox="1"/>
          <p:nvPr/>
        </p:nvSpPr>
        <p:spPr>
          <a:xfrm>
            <a:off x="2098040" y="2045556"/>
            <a:ext cx="4937484" cy="38068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7030A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es-ES" sz="1400" b="1" dirty="0">
                <a:solidFill>
                  <a:srgbClr val="7030A0"/>
                </a:solidFill>
                <a:latin typeface="Arial"/>
                <a:cs typeface="Arial"/>
              </a:rPr>
              <a:t>VARIABLES</a:t>
            </a:r>
            <a:endParaRPr lang="es-ES">
              <a:solidFill>
                <a:srgbClr val="7030A0"/>
              </a:solidFill>
              <a:ea typeface="Calibri"/>
              <a:cs typeface="Calibri"/>
            </a:endParaRPr>
          </a:p>
        </p:txBody>
      </p:sp>
      <p:sp>
        <p:nvSpPr>
          <p:cNvPr id="2" name="Text Box 7">
            <a:extLst>
              <a:ext uri="{FF2B5EF4-FFF2-40B4-BE49-F238E27FC236}">
                <a16:creationId xmlns:a16="http://schemas.microsoft.com/office/drawing/2014/main" id="{5686DA9B-7B0D-9075-1E88-996FA1AEEEAA}"/>
              </a:ext>
            </a:extLst>
          </p:cNvPr>
          <p:cNvSpPr txBox="1"/>
          <p:nvPr/>
        </p:nvSpPr>
        <p:spPr>
          <a:xfrm>
            <a:off x="706562" y="2575642"/>
            <a:ext cx="2394724" cy="335156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es-ES" sz="1200" b="1" dirty="0">
                <a:solidFill>
                  <a:srgbClr val="7030A0"/>
                </a:solidFill>
                <a:latin typeface="Arial"/>
                <a:ea typeface="Calibri"/>
                <a:cs typeface="Arial"/>
              </a:rPr>
              <a:t>Datos </a:t>
            </a:r>
            <a:r>
              <a:rPr lang="en-US" altLang="es-ES" sz="1200" b="1" err="1">
                <a:solidFill>
                  <a:srgbClr val="7030A0"/>
                </a:solidFill>
                <a:latin typeface="Arial"/>
                <a:ea typeface="Calibri"/>
                <a:cs typeface="Arial"/>
              </a:rPr>
              <a:t>demográficos</a:t>
            </a:r>
            <a:endParaRPr lang="en-US" altLang="es-ES" sz="1200" b="1">
              <a:solidFill>
                <a:srgbClr val="7030A0"/>
              </a:solidFill>
              <a:latin typeface="Arial"/>
              <a:ea typeface="Calibri"/>
              <a:cs typeface="Arial"/>
            </a:endParaRPr>
          </a:p>
        </p:txBody>
      </p:sp>
      <p:sp>
        <p:nvSpPr>
          <p:cNvPr id="3" name="Text Box 7">
            <a:extLst>
              <a:ext uri="{FF2B5EF4-FFF2-40B4-BE49-F238E27FC236}">
                <a16:creationId xmlns:a16="http://schemas.microsoft.com/office/drawing/2014/main" id="{04CFFD57-A12A-6E3E-184D-FC4E82B7776A}"/>
              </a:ext>
            </a:extLst>
          </p:cNvPr>
          <p:cNvSpPr txBox="1"/>
          <p:nvPr/>
        </p:nvSpPr>
        <p:spPr>
          <a:xfrm>
            <a:off x="3365279" y="2575643"/>
            <a:ext cx="2394724" cy="335156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es-ES" sz="1200" b="1" dirty="0" err="1">
                <a:solidFill>
                  <a:srgbClr val="7030A0"/>
                </a:solidFill>
                <a:latin typeface="Arial"/>
                <a:ea typeface="Calibri"/>
                <a:cs typeface="Arial"/>
              </a:rPr>
              <a:t>Función</a:t>
            </a:r>
            <a:r>
              <a:rPr lang="en-US" altLang="es-ES" sz="1200" b="1" dirty="0">
                <a:solidFill>
                  <a:srgbClr val="7030A0"/>
                </a:solidFill>
                <a:latin typeface="Arial"/>
                <a:ea typeface="Calibri"/>
                <a:cs typeface="Arial"/>
              </a:rPr>
              <a:t> </a:t>
            </a:r>
            <a:r>
              <a:rPr lang="en-US" altLang="es-ES" sz="1200" b="1" dirty="0" err="1">
                <a:solidFill>
                  <a:srgbClr val="7030A0"/>
                </a:solidFill>
                <a:latin typeface="Arial"/>
                <a:ea typeface="Calibri"/>
                <a:cs typeface="Arial"/>
              </a:rPr>
              <a:t>pulmonar</a:t>
            </a:r>
            <a:endParaRPr lang="en-US" altLang="es-ES" sz="1200" b="1" dirty="0">
              <a:solidFill>
                <a:srgbClr val="7030A0"/>
              </a:solidFill>
              <a:latin typeface="Arial"/>
              <a:ea typeface="Calibri"/>
              <a:cs typeface="Arial"/>
            </a:endParaRPr>
          </a:p>
        </p:txBody>
      </p:sp>
      <p:sp>
        <p:nvSpPr>
          <p:cNvPr id="6" name="Text Box 7">
            <a:extLst>
              <a:ext uri="{FF2B5EF4-FFF2-40B4-BE49-F238E27FC236}">
                <a16:creationId xmlns:a16="http://schemas.microsoft.com/office/drawing/2014/main" id="{8A082EDA-E0C0-E663-34DE-C96ECF1B1CC0}"/>
              </a:ext>
            </a:extLst>
          </p:cNvPr>
          <p:cNvSpPr txBox="1"/>
          <p:nvPr/>
        </p:nvSpPr>
        <p:spPr>
          <a:xfrm>
            <a:off x="706561" y="3064316"/>
            <a:ext cx="2394724" cy="335156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es-ES" sz="1200" b="1" dirty="0">
                <a:solidFill>
                  <a:srgbClr val="7030A0"/>
                </a:solidFill>
                <a:latin typeface="Arial"/>
                <a:ea typeface="Calibri"/>
                <a:cs typeface="Arial"/>
              </a:rPr>
              <a:t>Variables </a:t>
            </a:r>
            <a:r>
              <a:rPr lang="en-US" altLang="es-ES" sz="1200" b="1" dirty="0" err="1">
                <a:solidFill>
                  <a:srgbClr val="7030A0"/>
                </a:solidFill>
                <a:latin typeface="Arial"/>
                <a:ea typeface="Calibri"/>
                <a:cs typeface="Arial"/>
              </a:rPr>
              <a:t>clínicas</a:t>
            </a:r>
            <a:endParaRPr lang="en-US" altLang="es-ES" sz="1200" b="1" dirty="0">
              <a:solidFill>
                <a:srgbClr val="7030A0"/>
              </a:solidFill>
              <a:latin typeface="Arial"/>
              <a:ea typeface="Calibri"/>
              <a:cs typeface="Arial"/>
            </a:endParaRPr>
          </a:p>
        </p:txBody>
      </p:sp>
      <p:sp>
        <p:nvSpPr>
          <p:cNvPr id="7" name="Text Box 7">
            <a:extLst>
              <a:ext uri="{FF2B5EF4-FFF2-40B4-BE49-F238E27FC236}">
                <a16:creationId xmlns:a16="http://schemas.microsoft.com/office/drawing/2014/main" id="{9B0CE9B4-21A7-36FB-4DFC-B3EED5C67318}"/>
              </a:ext>
            </a:extLst>
          </p:cNvPr>
          <p:cNvSpPr txBox="1"/>
          <p:nvPr/>
        </p:nvSpPr>
        <p:spPr>
          <a:xfrm>
            <a:off x="6040562" y="2575642"/>
            <a:ext cx="2394724" cy="335156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es-ES" sz="1200" b="1" dirty="0" err="1">
                <a:solidFill>
                  <a:srgbClr val="7030A0"/>
                </a:solidFill>
                <a:latin typeface="Arial"/>
                <a:ea typeface="Calibri"/>
                <a:cs typeface="Arial"/>
              </a:rPr>
              <a:t>Comorbilidades</a:t>
            </a:r>
          </a:p>
        </p:txBody>
      </p:sp>
      <p:sp>
        <p:nvSpPr>
          <p:cNvPr id="8" name="Text Box 7">
            <a:extLst>
              <a:ext uri="{FF2B5EF4-FFF2-40B4-BE49-F238E27FC236}">
                <a16:creationId xmlns:a16="http://schemas.microsoft.com/office/drawing/2014/main" id="{5B1375CF-5EF1-F88A-686E-3A8DEFD96A2C}"/>
              </a:ext>
            </a:extLst>
          </p:cNvPr>
          <p:cNvSpPr txBox="1"/>
          <p:nvPr/>
        </p:nvSpPr>
        <p:spPr>
          <a:xfrm>
            <a:off x="3365278" y="3064316"/>
            <a:ext cx="2394724" cy="335156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es-ES" sz="1200" b="1" dirty="0">
                <a:solidFill>
                  <a:srgbClr val="7030A0"/>
                </a:solidFill>
                <a:latin typeface="Arial"/>
                <a:ea typeface="Calibri"/>
                <a:cs typeface="Arial"/>
              </a:rPr>
              <a:t>ACT</a:t>
            </a:r>
          </a:p>
        </p:txBody>
      </p:sp>
      <p:sp>
        <p:nvSpPr>
          <p:cNvPr id="9" name="Text Box 7">
            <a:extLst>
              <a:ext uri="{FF2B5EF4-FFF2-40B4-BE49-F238E27FC236}">
                <a16:creationId xmlns:a16="http://schemas.microsoft.com/office/drawing/2014/main" id="{13A2146B-459F-C1A2-95F0-68C35AE69D6E}"/>
              </a:ext>
            </a:extLst>
          </p:cNvPr>
          <p:cNvSpPr txBox="1"/>
          <p:nvPr/>
        </p:nvSpPr>
        <p:spPr>
          <a:xfrm>
            <a:off x="6040561" y="3064316"/>
            <a:ext cx="2394724" cy="335156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es-ES" sz="1200" b="1" dirty="0" err="1">
                <a:solidFill>
                  <a:srgbClr val="7030A0"/>
                </a:solidFill>
                <a:latin typeface="Arial"/>
                <a:ea typeface="Calibri"/>
                <a:cs typeface="Arial"/>
              </a:rPr>
              <a:t>Número</a:t>
            </a:r>
            <a:r>
              <a:rPr lang="en-US" altLang="es-ES" sz="1200" b="1" dirty="0">
                <a:solidFill>
                  <a:srgbClr val="7030A0"/>
                </a:solidFill>
                <a:latin typeface="Arial"/>
                <a:ea typeface="Calibri"/>
                <a:cs typeface="Arial"/>
              </a:rPr>
              <a:t> de </a:t>
            </a:r>
            <a:r>
              <a:rPr lang="en-US" altLang="es-ES" sz="1200" b="1" dirty="0" err="1">
                <a:solidFill>
                  <a:srgbClr val="7030A0"/>
                </a:solidFill>
                <a:latin typeface="Arial"/>
                <a:ea typeface="Calibri"/>
                <a:cs typeface="Arial"/>
              </a:rPr>
              <a:t>agudizaciones</a:t>
            </a:r>
            <a:endParaRPr lang="en-US" altLang="es-ES" sz="1200" b="1">
              <a:solidFill>
                <a:srgbClr val="7030A0"/>
              </a:solidFill>
              <a:latin typeface="Arial"/>
              <a:ea typeface="Calibri"/>
              <a:cs typeface="Arial"/>
            </a:endParaRPr>
          </a:p>
        </p:txBody>
      </p:sp>
      <p:sp>
        <p:nvSpPr>
          <p:cNvPr id="10" name="Text Box 7">
            <a:extLst>
              <a:ext uri="{FF2B5EF4-FFF2-40B4-BE49-F238E27FC236}">
                <a16:creationId xmlns:a16="http://schemas.microsoft.com/office/drawing/2014/main" id="{8AD8EDA5-FEF3-4A2C-D560-468AEAF46C9B}"/>
              </a:ext>
            </a:extLst>
          </p:cNvPr>
          <p:cNvSpPr txBox="1"/>
          <p:nvPr/>
        </p:nvSpPr>
        <p:spPr>
          <a:xfrm>
            <a:off x="3365279" y="3495012"/>
            <a:ext cx="2394724" cy="335156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es-ES" sz="1200" b="1" dirty="0" err="1">
                <a:solidFill>
                  <a:srgbClr val="7030A0"/>
                </a:solidFill>
                <a:latin typeface="Arial"/>
                <a:ea typeface="Calibri"/>
                <a:cs typeface="Arial"/>
              </a:rPr>
              <a:t>Ingresos</a:t>
            </a:r>
            <a:r>
              <a:rPr lang="en-US" altLang="es-ES" sz="1200" b="1" dirty="0">
                <a:solidFill>
                  <a:srgbClr val="7030A0"/>
                </a:solidFill>
                <a:latin typeface="Arial"/>
                <a:ea typeface="Calibri"/>
                <a:cs typeface="Arial"/>
              </a:rPr>
              <a:t> </a:t>
            </a:r>
            <a:r>
              <a:rPr lang="en-US" altLang="es-ES" sz="1200" b="1" dirty="0" err="1">
                <a:solidFill>
                  <a:srgbClr val="7030A0"/>
                </a:solidFill>
                <a:latin typeface="Arial"/>
                <a:ea typeface="Calibri"/>
                <a:cs typeface="Arial"/>
              </a:rPr>
              <a:t>hospitalarios</a:t>
            </a:r>
          </a:p>
        </p:txBody>
      </p:sp>
      <p:sp>
        <p:nvSpPr>
          <p:cNvPr id="11" name="Text Box 7">
            <a:extLst>
              <a:ext uri="{FF2B5EF4-FFF2-40B4-BE49-F238E27FC236}">
                <a16:creationId xmlns:a16="http://schemas.microsoft.com/office/drawing/2014/main" id="{3AF3B2EE-9AE9-FD9D-8B53-A8F0B1D3513C}"/>
              </a:ext>
            </a:extLst>
          </p:cNvPr>
          <p:cNvSpPr txBox="1"/>
          <p:nvPr/>
        </p:nvSpPr>
        <p:spPr>
          <a:xfrm>
            <a:off x="830801" y="3892576"/>
            <a:ext cx="7488527" cy="61215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rgbClr val="7030A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es-ES" sz="1200" b="1" dirty="0" err="1">
                <a:solidFill>
                  <a:srgbClr val="7030A0"/>
                </a:solidFill>
                <a:latin typeface="Arial"/>
                <a:ea typeface="Calibri"/>
                <a:cs typeface="Arial"/>
              </a:rPr>
              <a:t>Comparación</a:t>
            </a:r>
            <a:r>
              <a:rPr lang="en-US" altLang="es-ES" sz="1200" b="1" dirty="0">
                <a:solidFill>
                  <a:srgbClr val="7030A0"/>
                </a:solidFill>
                <a:latin typeface="Arial"/>
                <a:ea typeface="Calibri"/>
                <a:cs typeface="Arial"/>
              </a:rPr>
              <a:t> de </a:t>
            </a:r>
            <a:r>
              <a:rPr lang="en-US" altLang="es-ES" sz="1200" b="1" dirty="0" err="1">
                <a:solidFill>
                  <a:srgbClr val="7030A0"/>
                </a:solidFill>
                <a:latin typeface="Arial"/>
                <a:ea typeface="Calibri"/>
                <a:cs typeface="Arial"/>
              </a:rPr>
              <a:t>los</a:t>
            </a:r>
            <a:r>
              <a:rPr lang="en-US" altLang="es-ES" sz="1200" b="1" dirty="0">
                <a:solidFill>
                  <a:srgbClr val="7030A0"/>
                </a:solidFill>
                <a:latin typeface="Arial"/>
                <a:ea typeface="Calibri"/>
                <a:cs typeface="Arial"/>
              </a:rPr>
              <a:t> 12 meses </a:t>
            </a:r>
            <a:r>
              <a:rPr lang="en-US" altLang="es-ES" sz="1200" b="1" dirty="0" err="1">
                <a:solidFill>
                  <a:srgbClr val="7030A0"/>
                </a:solidFill>
                <a:latin typeface="Arial"/>
                <a:ea typeface="Calibri"/>
                <a:cs typeface="Arial"/>
              </a:rPr>
              <a:t>previos</a:t>
            </a:r>
            <a:r>
              <a:rPr lang="en-US" altLang="es-ES" sz="1200" b="1" dirty="0">
                <a:solidFill>
                  <a:srgbClr val="7030A0"/>
                </a:solidFill>
                <a:latin typeface="Arial"/>
                <a:ea typeface="Calibri"/>
                <a:cs typeface="Arial"/>
              </a:rPr>
              <a:t> a </a:t>
            </a:r>
            <a:r>
              <a:rPr lang="en-US" altLang="es-ES" sz="1200" b="1" dirty="0" err="1">
                <a:solidFill>
                  <a:srgbClr val="7030A0"/>
                </a:solidFill>
                <a:latin typeface="Arial"/>
                <a:ea typeface="Calibri"/>
                <a:cs typeface="Arial"/>
              </a:rPr>
              <a:t>inicio</a:t>
            </a:r>
            <a:r>
              <a:rPr lang="en-US" altLang="es-ES" sz="1200" b="1" dirty="0">
                <a:solidFill>
                  <a:srgbClr val="7030A0"/>
                </a:solidFill>
                <a:latin typeface="Arial"/>
                <a:ea typeface="Calibri"/>
                <a:cs typeface="Arial"/>
              </a:rPr>
              <a:t> de </a:t>
            </a:r>
            <a:r>
              <a:rPr lang="en-US" altLang="es-ES" sz="1200" b="1" dirty="0" err="1">
                <a:solidFill>
                  <a:srgbClr val="7030A0"/>
                </a:solidFill>
                <a:latin typeface="Arial"/>
                <a:ea typeface="Calibri"/>
                <a:cs typeface="Arial"/>
              </a:rPr>
              <a:t>tratamiento</a:t>
            </a:r>
            <a:r>
              <a:rPr lang="en-US" altLang="es-ES" sz="1200" b="1" dirty="0">
                <a:solidFill>
                  <a:srgbClr val="7030A0"/>
                </a:solidFill>
                <a:latin typeface="Arial"/>
                <a:ea typeface="Calibri"/>
                <a:cs typeface="Arial"/>
              </a:rPr>
              <a:t> con Dupilumab de las variables y a </a:t>
            </a:r>
            <a:r>
              <a:rPr lang="en-US" altLang="es-ES" sz="1200" b="1" dirty="0" err="1">
                <a:solidFill>
                  <a:srgbClr val="7030A0"/>
                </a:solidFill>
                <a:latin typeface="Arial"/>
                <a:ea typeface="Calibri"/>
                <a:cs typeface="Arial"/>
              </a:rPr>
              <a:t>los</a:t>
            </a:r>
            <a:r>
              <a:rPr lang="en-US" altLang="es-ES" sz="1200" b="1" dirty="0">
                <a:solidFill>
                  <a:srgbClr val="7030A0"/>
                </a:solidFill>
                <a:latin typeface="Arial"/>
                <a:ea typeface="Calibri"/>
                <a:cs typeface="Arial"/>
              </a:rPr>
              <a:t> 12 meses de </a:t>
            </a:r>
            <a:r>
              <a:rPr lang="en-US" altLang="es-ES" sz="1200" b="1" dirty="0" err="1">
                <a:solidFill>
                  <a:srgbClr val="7030A0"/>
                </a:solidFill>
                <a:latin typeface="Arial"/>
                <a:ea typeface="Calibri"/>
                <a:cs typeface="Arial"/>
              </a:rPr>
              <a:t>comenzar</a:t>
            </a:r>
            <a:r>
              <a:rPr lang="en-US" altLang="es-ES" sz="1200" b="1" dirty="0">
                <a:solidFill>
                  <a:srgbClr val="7030A0"/>
                </a:solidFill>
                <a:latin typeface="Arial"/>
                <a:ea typeface="Calibri"/>
                <a:cs typeface="Arial"/>
              </a:rPr>
              <a:t> </a:t>
            </a:r>
            <a:r>
              <a:rPr lang="en-US" altLang="es-ES" sz="1200" b="1" dirty="0" err="1">
                <a:solidFill>
                  <a:srgbClr val="7030A0"/>
                </a:solidFill>
                <a:latin typeface="Arial"/>
                <a:ea typeface="Calibri"/>
                <a:cs typeface="Arial"/>
              </a:rPr>
              <a:t>el</a:t>
            </a:r>
            <a:r>
              <a:rPr lang="en-US" altLang="es-ES" sz="1200" b="1" dirty="0">
                <a:solidFill>
                  <a:srgbClr val="7030A0"/>
                </a:solidFill>
                <a:latin typeface="Arial"/>
                <a:ea typeface="Calibri"/>
                <a:cs typeface="Arial"/>
              </a:rPr>
              <a:t> </a:t>
            </a:r>
            <a:r>
              <a:rPr lang="en-US" altLang="es-ES" sz="1200" b="1" dirty="0" err="1">
                <a:solidFill>
                  <a:srgbClr val="7030A0"/>
                </a:solidFill>
                <a:latin typeface="Arial"/>
                <a:ea typeface="Calibri"/>
                <a:cs typeface="Arial"/>
              </a:rPr>
              <a:t>tratamiento</a:t>
            </a:r>
            <a:r>
              <a:rPr lang="en-US" altLang="es-ES" sz="1200" b="1" dirty="0">
                <a:solidFill>
                  <a:srgbClr val="7030A0"/>
                </a:solidFill>
                <a:latin typeface="Arial"/>
                <a:ea typeface="Calibri"/>
                <a:cs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94282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>
            <a:extLst>
              <a:ext uri="{FF2B5EF4-FFF2-40B4-BE49-F238E27FC236}">
                <a16:creationId xmlns:a16="http://schemas.microsoft.com/office/drawing/2014/main" id="{D80EDCE4-A1C8-050A-641E-10DE2C6299A7}"/>
              </a:ext>
            </a:extLst>
          </p:cNvPr>
          <p:cNvSpPr txBox="1"/>
          <p:nvPr/>
        </p:nvSpPr>
        <p:spPr>
          <a:xfrm>
            <a:off x="2074006" y="469462"/>
            <a:ext cx="5292589" cy="39119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no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ES" altLang="en-US" sz="1400" b="1">
                <a:solidFill>
                  <a:srgbClr val="7030A0"/>
                </a:solidFill>
                <a:latin typeface="Arial"/>
                <a:cs typeface="Arial"/>
              </a:rPr>
              <a:t>Resultados</a:t>
            </a:r>
            <a:endParaRPr lang="es-ES">
              <a:latin typeface="Calibri"/>
              <a:ea typeface="Calibri"/>
              <a:cs typeface="Calibri"/>
            </a:endParaRPr>
          </a:p>
          <a:p>
            <a:endParaRPr lang="en-US" sz="1200">
              <a:latin typeface="Arial"/>
              <a:ea typeface="Calibri"/>
              <a:cs typeface="Calibri"/>
            </a:endParaRPr>
          </a:p>
          <a:p>
            <a:pPr algn="l">
              <a:lnSpc>
                <a:spcPct val="120000"/>
              </a:lnSpc>
            </a:pP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 descr="Diagrama, Gráfico circular&#10;&#10;El contenido generado por inteligencia artificial puede ser incorrecto.">
            <a:extLst>
              <a:ext uri="{FF2B5EF4-FFF2-40B4-BE49-F238E27FC236}">
                <a16:creationId xmlns:a16="http://schemas.microsoft.com/office/drawing/2014/main" id="{AF034996-99BE-FE77-EA47-99266A997A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034" y="1059678"/>
            <a:ext cx="3465688" cy="2011360"/>
          </a:xfrm>
          <a:prstGeom prst="rect">
            <a:avLst/>
          </a:prstGeom>
        </p:spPr>
      </p:pic>
      <p:pic>
        <p:nvPicPr>
          <p:cNvPr id="4" name="Imagen 3" descr="Gráfico, Gráfico circular&#10;&#10;El contenido generado por inteligencia artificial puede ser incorrecto.">
            <a:extLst>
              <a:ext uri="{FF2B5EF4-FFF2-40B4-BE49-F238E27FC236}">
                <a16:creationId xmlns:a16="http://schemas.microsoft.com/office/drawing/2014/main" id="{713BD6CE-E546-0BBF-195E-29D7BE4353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8543" y="1059677"/>
            <a:ext cx="3460314" cy="2011361"/>
          </a:xfrm>
          <a:prstGeom prst="rect">
            <a:avLst/>
          </a:prstGeom>
        </p:spPr>
      </p:pic>
      <p:sp>
        <p:nvSpPr>
          <p:cNvPr id="5" name="Text Box 3">
            <a:extLst>
              <a:ext uri="{FF2B5EF4-FFF2-40B4-BE49-F238E27FC236}">
                <a16:creationId xmlns:a16="http://schemas.microsoft.com/office/drawing/2014/main" id="{DDF959E6-1C41-292A-606B-760B4FA74108}"/>
              </a:ext>
            </a:extLst>
          </p:cNvPr>
          <p:cNvSpPr txBox="1"/>
          <p:nvPr/>
        </p:nvSpPr>
        <p:spPr>
          <a:xfrm>
            <a:off x="503282" y="3201413"/>
            <a:ext cx="8171180" cy="1944803"/>
          </a:xfrm>
          <a:prstGeom prst="rect">
            <a:avLst/>
          </a:prstGeom>
          <a:noFill/>
          <a:ln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3">
                    <a:lumMod val="20000"/>
                    <a:lumOff val="80000"/>
                  </a:schemeClr>
                </a:solidFill>
              </a14:hiddenFill>
            </a:ext>
          </a:ex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no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s-ES" altLang="en-US" sz="1400" b="1">
                <a:solidFill>
                  <a:srgbClr val="7030A0"/>
                </a:solidFill>
                <a:latin typeface="Arial"/>
                <a:cs typeface="Arial"/>
              </a:rPr>
              <a:t>Conclusiones</a:t>
            </a:r>
            <a:endParaRPr lang="es-ES"/>
          </a:p>
          <a:p>
            <a:pPr>
              <a:lnSpc>
                <a:spcPct val="120000"/>
              </a:lnSpc>
            </a:pPr>
            <a:endParaRPr lang="en-US" sz="1200">
              <a:ea typeface="Calibri"/>
              <a:cs typeface="Calibri"/>
            </a:endParaRPr>
          </a:p>
        </p:txBody>
      </p:sp>
      <p:sp>
        <p:nvSpPr>
          <p:cNvPr id="9" name="Text Box 3">
            <a:extLst>
              <a:ext uri="{FF2B5EF4-FFF2-40B4-BE49-F238E27FC236}">
                <a16:creationId xmlns:a16="http://schemas.microsoft.com/office/drawing/2014/main" id="{28784C57-0739-9756-8B88-B4774D055ED5}"/>
              </a:ext>
            </a:extLst>
          </p:cNvPr>
          <p:cNvSpPr txBox="1"/>
          <p:nvPr/>
        </p:nvSpPr>
        <p:spPr>
          <a:xfrm>
            <a:off x="634405" y="3612925"/>
            <a:ext cx="3939797" cy="77068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no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es-ES" sz="1200" err="1">
                <a:latin typeface="Arial"/>
                <a:cs typeface="Arial"/>
              </a:rPr>
              <a:t>Reducción</a:t>
            </a:r>
            <a:r>
              <a:rPr lang="en-US" altLang="es-ES" sz="1200">
                <a:latin typeface="Arial"/>
                <a:cs typeface="Arial"/>
              </a:rPr>
              <a:t> </a:t>
            </a:r>
            <a:r>
              <a:rPr lang="en-US" altLang="es-ES" sz="1200" err="1">
                <a:latin typeface="Arial"/>
                <a:cs typeface="Arial"/>
              </a:rPr>
              <a:t>significativa</a:t>
            </a:r>
            <a:r>
              <a:rPr lang="en-US" altLang="es-ES" sz="1200">
                <a:latin typeface="Arial"/>
                <a:cs typeface="Arial"/>
              </a:rPr>
              <a:t> del </a:t>
            </a:r>
            <a:r>
              <a:rPr lang="en-US" altLang="es-ES" sz="1200" err="1">
                <a:latin typeface="Arial"/>
                <a:cs typeface="Arial"/>
              </a:rPr>
              <a:t>número</a:t>
            </a:r>
            <a:r>
              <a:rPr lang="en-US" altLang="es-ES" sz="1200">
                <a:latin typeface="Arial"/>
                <a:cs typeface="Arial"/>
              </a:rPr>
              <a:t> de </a:t>
            </a:r>
            <a:r>
              <a:rPr lang="en-US" altLang="es-ES" sz="1200" err="1">
                <a:latin typeface="Arial"/>
                <a:cs typeface="Arial"/>
              </a:rPr>
              <a:t>agudizaciones</a:t>
            </a:r>
            <a:r>
              <a:rPr lang="en-US" altLang="es-ES" sz="1200">
                <a:latin typeface="Arial"/>
                <a:cs typeface="Arial"/>
              </a:rPr>
              <a:t> a </a:t>
            </a:r>
            <a:r>
              <a:rPr lang="en-US" altLang="es-ES" sz="1200" err="1">
                <a:latin typeface="Arial"/>
                <a:cs typeface="Arial"/>
              </a:rPr>
              <a:t>los</a:t>
            </a:r>
            <a:r>
              <a:rPr lang="en-US" altLang="es-ES" sz="1200">
                <a:latin typeface="Arial"/>
                <a:cs typeface="Arial"/>
              </a:rPr>
              <a:t> 12 meses del </a:t>
            </a:r>
            <a:r>
              <a:rPr lang="en-US" altLang="es-ES" sz="1200" err="1">
                <a:latin typeface="Arial"/>
                <a:cs typeface="Arial"/>
              </a:rPr>
              <a:t>inicio</a:t>
            </a:r>
            <a:r>
              <a:rPr lang="en-US" altLang="es-ES" sz="1200">
                <a:latin typeface="Arial"/>
                <a:cs typeface="Arial"/>
              </a:rPr>
              <a:t> de </a:t>
            </a:r>
            <a:r>
              <a:rPr lang="en-US" altLang="es-ES" sz="1200" err="1">
                <a:latin typeface="Arial"/>
                <a:cs typeface="Arial"/>
              </a:rPr>
              <a:t>tratamiento</a:t>
            </a:r>
            <a:r>
              <a:rPr lang="en-US" altLang="es-ES" sz="1200">
                <a:latin typeface="Arial"/>
                <a:cs typeface="Arial"/>
              </a:rPr>
              <a:t> con Dupilumab </a:t>
            </a:r>
            <a:r>
              <a:rPr lang="en-US" altLang="es-ES" sz="1200" err="1">
                <a:latin typeface="Arial"/>
                <a:cs typeface="Arial"/>
              </a:rPr>
              <a:t>en</a:t>
            </a:r>
            <a:r>
              <a:rPr lang="en-US" altLang="es-ES" sz="1200">
                <a:latin typeface="Arial"/>
                <a:cs typeface="Arial"/>
              </a:rPr>
              <a:t> </a:t>
            </a:r>
            <a:r>
              <a:rPr lang="en-US" altLang="es-ES" sz="1200" err="1">
                <a:latin typeface="Arial"/>
                <a:cs typeface="Arial"/>
              </a:rPr>
              <a:t>pacientes</a:t>
            </a:r>
            <a:r>
              <a:rPr lang="en-US" altLang="es-ES" sz="1200">
                <a:latin typeface="Arial"/>
                <a:cs typeface="Arial"/>
              </a:rPr>
              <a:t> con </a:t>
            </a:r>
            <a:r>
              <a:rPr lang="en-US" altLang="es-ES" sz="1200" err="1">
                <a:latin typeface="Arial"/>
                <a:cs typeface="Arial"/>
              </a:rPr>
              <a:t>poliposis</a:t>
            </a:r>
            <a:r>
              <a:rPr lang="en-US" altLang="es-ES" sz="1200">
                <a:latin typeface="Arial"/>
                <a:cs typeface="Arial"/>
              </a:rPr>
              <a:t>.</a:t>
            </a:r>
            <a:endParaRPr lang="en-US" altLang="es-E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n-US" altLang="es-E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Box 3">
            <a:extLst>
              <a:ext uri="{FF2B5EF4-FFF2-40B4-BE49-F238E27FC236}">
                <a16:creationId xmlns:a16="http://schemas.microsoft.com/office/drawing/2014/main" id="{9D004D9E-8C55-990F-921A-4042E3AF1744}"/>
              </a:ext>
            </a:extLst>
          </p:cNvPr>
          <p:cNvSpPr txBox="1"/>
          <p:nvPr/>
        </p:nvSpPr>
        <p:spPr>
          <a:xfrm>
            <a:off x="4714481" y="3612925"/>
            <a:ext cx="3889159" cy="77068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no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es-ES" sz="1200" err="1">
                <a:latin typeface="Arial"/>
                <a:cs typeface="Arial"/>
              </a:rPr>
              <a:t>Reducción</a:t>
            </a:r>
            <a:r>
              <a:rPr lang="en-US" altLang="es-ES" sz="1200">
                <a:latin typeface="Arial"/>
                <a:cs typeface="Arial"/>
              </a:rPr>
              <a:t> </a:t>
            </a:r>
            <a:r>
              <a:rPr lang="en-US" altLang="es-ES" sz="1200" err="1">
                <a:latin typeface="Arial"/>
                <a:cs typeface="Arial"/>
              </a:rPr>
              <a:t>significativa</a:t>
            </a:r>
            <a:r>
              <a:rPr lang="en-US" altLang="es-ES" sz="1200">
                <a:latin typeface="Arial"/>
                <a:cs typeface="Arial"/>
              </a:rPr>
              <a:t> del </a:t>
            </a:r>
            <a:r>
              <a:rPr lang="en-US" altLang="es-ES" sz="1200" err="1">
                <a:latin typeface="Arial"/>
                <a:cs typeface="Arial"/>
              </a:rPr>
              <a:t>número</a:t>
            </a:r>
            <a:r>
              <a:rPr lang="en-US" altLang="es-ES" sz="1200">
                <a:latin typeface="Arial"/>
                <a:cs typeface="Arial"/>
              </a:rPr>
              <a:t> de </a:t>
            </a:r>
            <a:r>
              <a:rPr lang="en-US" altLang="es-ES" sz="1200" err="1">
                <a:latin typeface="Arial"/>
                <a:cs typeface="Arial"/>
              </a:rPr>
              <a:t>agudizaciones</a:t>
            </a:r>
            <a:r>
              <a:rPr lang="en-US" altLang="es-ES" sz="1200">
                <a:latin typeface="Arial"/>
                <a:cs typeface="Arial"/>
              </a:rPr>
              <a:t> a </a:t>
            </a:r>
            <a:r>
              <a:rPr lang="en-US" altLang="es-ES" sz="1200" err="1">
                <a:latin typeface="Arial"/>
                <a:cs typeface="Arial"/>
              </a:rPr>
              <a:t>los</a:t>
            </a:r>
            <a:r>
              <a:rPr lang="en-US" altLang="es-ES" sz="1200">
                <a:latin typeface="Arial"/>
                <a:cs typeface="Arial"/>
              </a:rPr>
              <a:t> 12 meses del </a:t>
            </a:r>
            <a:r>
              <a:rPr lang="en-US" altLang="es-ES" sz="1200" err="1">
                <a:latin typeface="Arial"/>
                <a:cs typeface="Arial"/>
              </a:rPr>
              <a:t>inicio</a:t>
            </a:r>
            <a:r>
              <a:rPr lang="en-US" altLang="es-ES" sz="1200">
                <a:latin typeface="Arial"/>
                <a:cs typeface="Arial"/>
              </a:rPr>
              <a:t> de </a:t>
            </a:r>
            <a:r>
              <a:rPr lang="en-US" altLang="es-ES" sz="1200" err="1">
                <a:latin typeface="Arial"/>
                <a:cs typeface="Arial"/>
              </a:rPr>
              <a:t>tratamiento</a:t>
            </a:r>
            <a:r>
              <a:rPr lang="en-US" altLang="es-ES" sz="1200">
                <a:latin typeface="Arial"/>
                <a:cs typeface="Arial"/>
              </a:rPr>
              <a:t> con Dupilumab </a:t>
            </a:r>
            <a:r>
              <a:rPr lang="en-US" altLang="es-ES" sz="1200" err="1">
                <a:latin typeface="Arial"/>
                <a:cs typeface="Arial"/>
              </a:rPr>
              <a:t>en</a:t>
            </a:r>
            <a:r>
              <a:rPr lang="en-US" altLang="es-ES" sz="1200">
                <a:latin typeface="Arial"/>
                <a:cs typeface="Arial"/>
              </a:rPr>
              <a:t> </a:t>
            </a:r>
            <a:r>
              <a:rPr lang="en-US" altLang="es-ES" sz="1200" err="1">
                <a:latin typeface="Arial"/>
                <a:cs typeface="Arial"/>
              </a:rPr>
              <a:t>pacientes</a:t>
            </a:r>
            <a:r>
              <a:rPr lang="en-US" altLang="es-ES" sz="1200">
                <a:latin typeface="Arial"/>
                <a:cs typeface="Arial"/>
              </a:rPr>
              <a:t> naive.</a:t>
            </a:r>
            <a:endParaRPr lang="en-US" altLang="es-E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n-US" altLang="es-E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Box 3">
            <a:extLst>
              <a:ext uri="{FF2B5EF4-FFF2-40B4-BE49-F238E27FC236}">
                <a16:creationId xmlns:a16="http://schemas.microsoft.com/office/drawing/2014/main" id="{31BC19C3-37E9-85F3-AD97-9A0A34E227CC}"/>
              </a:ext>
            </a:extLst>
          </p:cNvPr>
          <p:cNvSpPr txBox="1"/>
          <p:nvPr/>
        </p:nvSpPr>
        <p:spPr>
          <a:xfrm>
            <a:off x="1531444" y="4509963"/>
            <a:ext cx="6117284" cy="5247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no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200" dirty="0">
                <a:latin typeface="Arial"/>
                <a:ea typeface="Calibri"/>
                <a:cs typeface="Calibri"/>
              </a:rPr>
              <a:t>No se </a:t>
            </a:r>
            <a:r>
              <a:rPr lang="en-US" sz="1200" dirty="0" err="1">
                <a:latin typeface="Arial"/>
                <a:ea typeface="Calibri"/>
                <a:cs typeface="Calibri"/>
              </a:rPr>
              <a:t>observaron</a:t>
            </a:r>
            <a:r>
              <a:rPr lang="en-US" sz="1200" dirty="0">
                <a:latin typeface="Arial"/>
                <a:ea typeface="Calibri"/>
                <a:cs typeface="Calibri"/>
              </a:rPr>
              <a:t> </a:t>
            </a:r>
            <a:r>
              <a:rPr lang="en-US" sz="1200" dirty="0" err="1">
                <a:latin typeface="Arial"/>
                <a:ea typeface="Calibri"/>
                <a:cs typeface="Calibri"/>
              </a:rPr>
              <a:t>diferencias</a:t>
            </a:r>
            <a:r>
              <a:rPr lang="en-US" sz="1200" dirty="0">
                <a:latin typeface="Arial"/>
                <a:ea typeface="Calibri"/>
                <a:cs typeface="Calibri"/>
              </a:rPr>
              <a:t> </a:t>
            </a:r>
            <a:r>
              <a:rPr lang="en-US" sz="1200" dirty="0" err="1">
                <a:latin typeface="Arial"/>
                <a:ea typeface="Calibri"/>
                <a:cs typeface="Calibri"/>
              </a:rPr>
              <a:t>estadísticamente</a:t>
            </a:r>
            <a:r>
              <a:rPr lang="en-US" sz="1200" dirty="0">
                <a:latin typeface="Arial"/>
                <a:ea typeface="Calibri"/>
                <a:cs typeface="Calibri"/>
              </a:rPr>
              <a:t> </a:t>
            </a:r>
            <a:r>
              <a:rPr lang="en-US" sz="1200" dirty="0" err="1">
                <a:latin typeface="Arial"/>
                <a:ea typeface="Calibri"/>
                <a:cs typeface="Calibri"/>
              </a:rPr>
              <a:t>significativas</a:t>
            </a:r>
            <a:r>
              <a:rPr lang="en-US" sz="1200" dirty="0">
                <a:latin typeface="Arial"/>
                <a:ea typeface="Calibri"/>
                <a:cs typeface="Calibri"/>
              </a:rPr>
              <a:t> </a:t>
            </a:r>
            <a:r>
              <a:rPr lang="en-US" sz="1200" dirty="0" err="1">
                <a:latin typeface="Arial"/>
                <a:ea typeface="Calibri"/>
                <a:cs typeface="Calibri"/>
              </a:rPr>
              <a:t>en</a:t>
            </a:r>
            <a:r>
              <a:rPr lang="en-US" sz="1200" dirty="0">
                <a:latin typeface="Arial"/>
                <a:ea typeface="Calibri"/>
                <a:cs typeface="Calibri"/>
              </a:rPr>
              <a:t> </a:t>
            </a:r>
            <a:r>
              <a:rPr lang="en-US" sz="1200" dirty="0" err="1">
                <a:latin typeface="Arial"/>
                <a:ea typeface="Calibri"/>
                <a:cs typeface="Calibri"/>
              </a:rPr>
              <a:t>cuanto</a:t>
            </a:r>
            <a:r>
              <a:rPr lang="en-US" sz="1200" dirty="0">
                <a:latin typeface="Arial"/>
                <a:ea typeface="Calibri"/>
                <a:cs typeface="Calibri"/>
              </a:rPr>
              <a:t> a </a:t>
            </a:r>
            <a:r>
              <a:rPr lang="en-US" sz="1200" dirty="0" err="1">
                <a:latin typeface="Arial"/>
                <a:ea typeface="Calibri"/>
                <a:cs typeface="Calibri"/>
              </a:rPr>
              <a:t>función</a:t>
            </a:r>
            <a:r>
              <a:rPr lang="en-US" sz="1200" dirty="0">
                <a:latin typeface="Arial"/>
                <a:ea typeface="Calibri"/>
                <a:cs typeface="Calibri"/>
              </a:rPr>
              <a:t> </a:t>
            </a:r>
            <a:r>
              <a:rPr lang="en-US" sz="1200" dirty="0" err="1">
                <a:latin typeface="Arial"/>
                <a:ea typeface="Calibri"/>
                <a:cs typeface="Calibri"/>
              </a:rPr>
              <a:t>pulmonar</a:t>
            </a:r>
            <a:r>
              <a:rPr lang="en-US" sz="1200" dirty="0">
                <a:latin typeface="Arial"/>
                <a:ea typeface="Calibri"/>
                <a:cs typeface="Calibri"/>
              </a:rPr>
              <a:t> y control del </a:t>
            </a:r>
            <a:r>
              <a:rPr lang="en-US" sz="1200" dirty="0" err="1">
                <a:latin typeface="Arial"/>
                <a:ea typeface="Calibri"/>
                <a:cs typeface="Calibri"/>
              </a:rPr>
              <a:t>asma</a:t>
            </a:r>
            <a:r>
              <a:rPr lang="en-US" sz="1200" dirty="0">
                <a:latin typeface="Arial"/>
                <a:ea typeface="Calibri"/>
                <a:cs typeface="Calibri"/>
              </a:rPr>
              <a:t>.</a:t>
            </a:r>
            <a:endParaRPr lang="en-US" dirty="0">
              <a:latin typeface="Arial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1301260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Presentación en pantalla (16:9)</PresentationFormat>
  <Slides>2</Slides>
  <Notes>0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revision>75</cp:revision>
  <dcterms:created xsi:type="dcterms:W3CDTF">2024-02-05T13:08:00Z</dcterms:created>
  <dcterms:modified xsi:type="dcterms:W3CDTF">2025-03-03T20:31:13Z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A87BB30B1ACB4078B17523EBADA9CBEB_12</vt:lpwstr>
  </property>
  <property fmtid="{D5CDD505-2E9C-101B-9397-08002B2CF9AE}" pid="3" name="KSOProductBuildVer">
    <vt:lpwstr>3082-12.2.0.19821</vt:lpwstr>
  </property>
</Properties>
</file>