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394" y="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DE792F4-28F4-4E7B-A053-CA84479B87DF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E065371-C353-4B21-80C9-0880790FC82A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8489B4-39C0-4B0D-B354-85C880B1FC01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173D255-A661-41E5-B8E0-FA3223876ADE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FAB8B73-655E-4C89-BE7A-AFF1072FCA09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79F202-D196-4C66-BA40-A8873A7EBAFD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C89C917-EFFD-4CC6-BC24-FD1EA26256A2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C20C9B0-685C-4A78-BAB5-ADEE324A1818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4685DA5-C599-4D11-A3EA-4C245BC604D7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17FEF0F-4A31-4FF8-9866-D7DA3B664605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2C35E35-E9E5-4FA2-A339-F9E75DF5B249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808C2B8-D967-4D64-87A7-B6EF737963F0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3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3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2600" cy="27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0840" cy="27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B36BDB1-EDD8-4536-8ED9-7F777695AE7B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0840" cy="27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Rectángulo"/>
          <p:cNvSpPr/>
          <p:nvPr/>
        </p:nvSpPr>
        <p:spPr>
          <a:xfrm rot="21396000">
            <a:off x="2779560" y="2882520"/>
            <a:ext cx="6209640" cy="1676880"/>
          </a:xfrm>
          <a:prstGeom prst="rect">
            <a:avLst/>
          </a:prstGeom>
          <a:blipFill rotWithShape="0">
            <a:blip r:embed="rId2">
              <a:alphaModFix amt="50000"/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100" b="0" strike="noStrike" spc="-1" dirty="0">
                <a:solidFill>
                  <a:srgbClr val="FFFFFF"/>
                </a:solidFill>
                <a:highlight>
                  <a:srgbClr val="800080"/>
                </a:highlight>
                <a:latin typeface="Impact"/>
              </a:rPr>
              <a:t>SWITCH </a:t>
            </a:r>
            <a:r>
              <a:rPr sz="1800" dirty="0"/>
              <a:t/>
            </a:r>
            <a:br>
              <a:rPr sz="1800" dirty="0"/>
            </a:br>
            <a:r>
              <a:rPr lang="es-ES" sz="1800" b="0" strike="noStrike" spc="-1" dirty="0">
                <a:solidFill>
                  <a:srgbClr val="FFFFFF"/>
                </a:solidFill>
                <a:highlight>
                  <a:srgbClr val="800080"/>
                </a:highlight>
                <a:latin typeface="Arial"/>
              </a:rPr>
              <a:t>CAMBIO DE TRATAMIENTO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FFFFFF"/>
                </a:solidFill>
                <a:highlight>
                  <a:srgbClr val="800080"/>
                </a:highlight>
                <a:latin typeface="Arial"/>
              </a:rPr>
              <a:t> BIOLÓGICO 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FFFFFF"/>
                </a:solidFill>
                <a:highlight>
                  <a:srgbClr val="800080"/>
                </a:highlight>
                <a:latin typeface="Arial"/>
              </a:rPr>
              <a:t>EN AGNC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CuadroTexto 14"/>
          <p:cNvSpPr/>
          <p:nvPr/>
        </p:nvSpPr>
        <p:spPr>
          <a:xfrm>
            <a:off x="4681440" y="4500000"/>
            <a:ext cx="377676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SERVICIO DE NEUMOLOGÍA – HOSPITAL DE MÉRIDA </a:t>
            </a:r>
            <a:r>
              <a:rPr sz="1800"/>
              <a:t/>
            </a:r>
            <a:br>
              <a:rPr sz="1800"/>
            </a:b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DejaVu Sans"/>
              </a:rPr>
              <a:t>J. Vilaplana Vicedo.  M. Linares Cuenca. J.J. Garrido Romero. M.E. Ruíz Carretero.</a:t>
            </a:r>
            <a:r>
              <a:rPr sz="1800"/>
              <a:t/>
            </a:r>
            <a:br>
              <a:rPr sz="1800"/>
            </a:b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G. García de Vinuesa Calvo. R. Villagómez Cerrato. L. Mateos Caballero.</a:t>
            </a:r>
            <a:r>
              <a:rPr sz="1800"/>
              <a:t/>
            </a:r>
            <a:br>
              <a:rPr sz="1800"/>
            </a:b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M. Serradilla Sánchez. I.M. García Guillo A.M. Pérez Fernández.</a:t>
            </a:r>
            <a:endParaRPr lang="es-E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CuadroTexto 1"/>
          <p:cNvSpPr/>
          <p:nvPr/>
        </p:nvSpPr>
        <p:spPr>
          <a:xfrm>
            <a:off x="6372000" y="1389240"/>
            <a:ext cx="251820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D1D75"/>
                </a:solidFill>
                <a:latin typeface="Arial Black"/>
                <a:ea typeface="DejaVu Sans"/>
              </a:rPr>
              <a:t>INDICACIONES SWITCH 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CuadroTexto 4"/>
          <p:cNvSpPr/>
          <p:nvPr/>
        </p:nvSpPr>
        <p:spPr>
          <a:xfrm>
            <a:off x="540000" y="1702440"/>
            <a:ext cx="2158560" cy="852840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El AGNC es la que sigue mal controlada a pesar de tratamiento combinado con GCI/LABA/LAMA en dosis altas o glucocorticoides orales durante </a:t>
            </a:r>
            <a:r>
              <a:rPr lang="es-ES" sz="1000" b="0" strike="noStrike" spc="-1">
                <a:solidFill>
                  <a:srgbClr val="780373"/>
                </a:solidFill>
                <a:latin typeface="Arial"/>
                <a:ea typeface="DejaVu Sans"/>
              </a:rPr>
              <a:t>6 meses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CuadroTexto 5"/>
          <p:cNvSpPr/>
          <p:nvPr/>
        </p:nvSpPr>
        <p:spPr>
          <a:xfrm>
            <a:off x="1872720" y="180000"/>
            <a:ext cx="5577480" cy="83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800080"/>
                </a:solidFill>
                <a:latin typeface="Calibri"/>
                <a:ea typeface="DejaVu Sans"/>
              </a:rPr>
              <a:t>ANÁLISIS DE LOS SWITCH DE TRATAMIENTO BIOLÓGICO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300" b="1" strike="noStrike" spc="-1">
                <a:solidFill>
                  <a:srgbClr val="000000"/>
                </a:solidFill>
                <a:latin typeface="Calibri"/>
                <a:ea typeface="DejaVu Sans"/>
              </a:rPr>
              <a:t>REALIZADOS EN LA CONSULTA MONOGRÁFICA DE ASMA GRAVE</a:t>
            </a:r>
            <a:endParaRPr lang="es-ES" sz="13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HOSPITAL DE MÉRIDA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CuadroTexto 6"/>
          <p:cNvSpPr/>
          <p:nvPr/>
        </p:nvSpPr>
        <p:spPr>
          <a:xfrm>
            <a:off x="360000" y="2999880"/>
            <a:ext cx="2518920" cy="1921320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Confirmación diagnóstica y exclusión de enfermedades simuladoras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-Verificación de adherencia y técnica inhalatoria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-Identificación y manejo de factores de riesgo y comorbilidades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Evaluación de factores de riesgo, comorbilidades y fenotipo asmático (eosinófilos, FeNO, pruebas de alergia)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CuadroTexto 3"/>
          <p:cNvSpPr/>
          <p:nvPr/>
        </p:nvSpPr>
        <p:spPr>
          <a:xfrm>
            <a:off x="6372000" y="1626840"/>
            <a:ext cx="2518200" cy="1310760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Falta de eficacia clínica </a:t>
            </a:r>
            <a:r>
              <a:rPr sz="1000"/>
              <a:t/>
            </a:r>
            <a:br>
              <a:rPr sz="1000"/>
            </a:b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(síntomas persistentes o exacerbaciones frecuentes)</a:t>
            </a:r>
            <a:r>
              <a:rPr sz="1000"/>
              <a:t/>
            </a:r>
            <a:br>
              <a:rPr sz="1000"/>
            </a:b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Selección inadecuada del biológico inicial</a:t>
            </a:r>
            <a:r>
              <a:rPr sz="1000"/>
              <a:t/>
            </a:r>
            <a:br>
              <a:rPr sz="1000"/>
            </a:b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Cambios en el fenotipo inflamatorio</a:t>
            </a:r>
            <a:r>
              <a:rPr sz="1000"/>
              <a:t/>
            </a:r>
            <a:br>
              <a:rPr sz="1000"/>
            </a:b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Mala tolerancia o efectos adversos al biológico actual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CuadroTexto 7"/>
          <p:cNvSpPr/>
          <p:nvPr/>
        </p:nvSpPr>
        <p:spPr>
          <a:xfrm>
            <a:off x="549360" y="1411920"/>
            <a:ext cx="214884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INTRODUCCIÓN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CuadroTexto 8"/>
          <p:cNvSpPr/>
          <p:nvPr/>
        </p:nvSpPr>
        <p:spPr>
          <a:xfrm>
            <a:off x="144000" y="2730600"/>
            <a:ext cx="305892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SE RECOMIENDA TRAS SOSPECHA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CuadroTexto 2"/>
          <p:cNvSpPr/>
          <p:nvPr/>
        </p:nvSpPr>
        <p:spPr>
          <a:xfrm>
            <a:off x="3420000" y="1398600"/>
            <a:ext cx="214884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IMPLICA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CuadroTexto 9"/>
          <p:cNvSpPr/>
          <p:nvPr/>
        </p:nvSpPr>
        <p:spPr>
          <a:xfrm>
            <a:off x="3420000" y="1657800"/>
            <a:ext cx="2158920" cy="1005480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Reevaluar el fenotipo o endotipo inflamatorio del paciente.</a:t>
            </a:r>
            <a:r>
              <a:rPr sz="1000"/>
              <a:t/>
            </a:r>
            <a:br>
              <a:rPr sz="1000"/>
            </a:b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Abordar la fisiopatología específica de cada paciente.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- Considerar indicaciones para el cambio de tratamiento (switch).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53 Imagen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7380000" y="-432720"/>
            <a:ext cx="1690920" cy="1690920"/>
          </a:xfrm>
          <a:prstGeom prst="rect">
            <a:avLst/>
          </a:prstGeom>
          <a:ln w="0">
            <a:noFill/>
          </a:ln>
        </p:spPr>
      </p:pic>
      <p:sp>
        <p:nvSpPr>
          <p:cNvPr id="55" name="54 Conector recto"/>
          <p:cNvSpPr/>
          <p:nvPr/>
        </p:nvSpPr>
        <p:spPr>
          <a:xfrm>
            <a:off x="5472000" y="2281860"/>
            <a:ext cx="900000" cy="36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adroTexto 12"/>
          <p:cNvSpPr/>
          <p:nvPr/>
        </p:nvSpPr>
        <p:spPr>
          <a:xfrm>
            <a:off x="288000" y="1774440"/>
            <a:ext cx="2231640" cy="2645424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Población estudiada:</a:t>
            </a:r>
            <a:r>
              <a:rPr sz="1000" dirty="0"/>
              <a:t/>
            </a:r>
            <a:br>
              <a:rPr sz="1000" dirty="0"/>
            </a:br>
            <a:r>
              <a:rPr lang="es-ES" sz="1000" b="1" strike="noStrike" spc="-1" dirty="0">
                <a:solidFill>
                  <a:srgbClr val="780373"/>
                </a:solidFill>
                <a:latin typeface="Arial"/>
                <a:ea typeface="DejaVu Sans"/>
              </a:rPr>
              <a:t>138 pacientes 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(2018 hasta julio de 2024)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Tratamiento biológico: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780373"/>
                </a:solidFill>
                <a:latin typeface="Arial"/>
                <a:ea typeface="DejaVu Sans"/>
              </a:rPr>
              <a:t>98 pacientes </a:t>
            </a:r>
            <a:endParaRPr lang="es-ES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Switch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farmacológico:</a:t>
            </a:r>
            <a:r>
              <a:rPr sz="1000" dirty="0"/>
              <a:t/>
            </a:r>
            <a:br>
              <a:rPr sz="1000" dirty="0"/>
            </a:br>
            <a:endParaRPr lang="es-ES" sz="1000" dirty="0" smtClean="0"/>
          </a:p>
          <a:p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Se han administrado </a:t>
            </a:r>
            <a:r>
              <a:rPr lang="es-ES" sz="1000" b="0" strike="noStrike" spc="-1" dirty="0" smtClean="0">
                <a:solidFill>
                  <a:srgbClr val="780373"/>
                </a:solidFill>
                <a:latin typeface="Arial"/>
                <a:ea typeface="DejaVu Sans"/>
              </a:rPr>
              <a:t>129</a:t>
            </a:r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 tratamientos biológicos 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780373"/>
                </a:solidFill>
                <a:latin typeface="Arial"/>
                <a:ea typeface="DejaVu Sans"/>
              </a:rPr>
              <a:t>24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pacientes han cambiado de biológico.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Se han realizado</a:t>
            </a:r>
            <a:r>
              <a:rPr lang="es-ES" sz="1000" b="0" strike="noStrike" spc="-1" dirty="0">
                <a:solidFill>
                  <a:srgbClr val="780373"/>
                </a:solidFill>
                <a:latin typeface="Arial"/>
                <a:ea typeface="DejaVu Sans"/>
              </a:rPr>
              <a:t> 31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cambios en total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adroTexto 17"/>
          <p:cNvSpPr/>
          <p:nvPr/>
        </p:nvSpPr>
        <p:spPr>
          <a:xfrm>
            <a:off x="297360" y="1339920"/>
            <a:ext cx="2148840" cy="39492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 ANÁLISIS RETROSPECTIVO OBSERVACIONAL 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CuadroTexto 19"/>
          <p:cNvSpPr/>
          <p:nvPr/>
        </p:nvSpPr>
        <p:spPr>
          <a:xfrm>
            <a:off x="2664000" y="1398600"/>
            <a:ext cx="612000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RESULTADOS 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CuadroTexto 20"/>
          <p:cNvSpPr/>
          <p:nvPr/>
        </p:nvSpPr>
        <p:spPr>
          <a:xfrm>
            <a:off x="2700000" y="1728000"/>
            <a:ext cx="2878920" cy="2226600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158466"/>
                </a:solidFill>
                <a:latin typeface="Arial"/>
                <a:ea typeface="DejaVu Sans"/>
              </a:rPr>
              <a:t>Perfil de los pacientes</a:t>
            </a:r>
            <a:r>
              <a:rPr lang="es-ES" sz="1000" b="0" strike="noStrike" spc="-1">
                <a:solidFill>
                  <a:srgbClr val="158466"/>
                </a:solidFill>
                <a:latin typeface="Arial"/>
                <a:ea typeface="DejaVu Sans"/>
              </a:rPr>
              <a:t>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Sexo: </a:t>
            </a:r>
            <a:r>
              <a:rPr lang="es-ES" sz="1000" b="1" strike="noStrike" spc="-1">
                <a:solidFill>
                  <a:srgbClr val="800080"/>
                </a:solidFill>
                <a:latin typeface="Arial"/>
                <a:ea typeface="DejaVu Sans"/>
              </a:rPr>
              <a:t>70,83%</a:t>
            </a: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000" b="1" strike="noStrike" spc="-1">
                <a:solidFill>
                  <a:srgbClr val="800080"/>
                </a:solidFill>
                <a:latin typeface="Arial"/>
                <a:ea typeface="DejaVu Sans"/>
              </a:rPr>
              <a:t>          </a:t>
            </a:r>
            <a:r>
              <a:rPr lang="es-ES" sz="1000" b="1" strike="noStrike" spc="-1">
                <a:solidFill>
                  <a:srgbClr val="3465A4"/>
                </a:solidFill>
                <a:latin typeface="Arial"/>
                <a:ea typeface="DejaVu Sans"/>
              </a:rPr>
              <a:t>29,17%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Edad media: </a:t>
            </a:r>
            <a:r>
              <a:rPr lang="es-ES" sz="1000" b="1" strike="noStrike" spc="-1">
                <a:solidFill>
                  <a:srgbClr val="800080"/>
                </a:solidFill>
                <a:latin typeface="Arial"/>
                <a:ea typeface="DejaVu Sans"/>
              </a:rPr>
              <a:t>57,45 años.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Eosinofilía máxima media: 1164,58</a:t>
            </a:r>
            <a:r>
              <a:rPr lang="es-ES" sz="900" b="0" strike="noStrike" spc="-1">
                <a:solidFill>
                  <a:srgbClr val="000000"/>
                </a:solidFill>
                <a:latin typeface="Arial"/>
                <a:ea typeface="DejaVu Sans"/>
              </a:rPr>
              <a:t> cél/µL. IgE </a:t>
            </a:r>
            <a:endParaRPr lang="es-ES" sz="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Media al inicio del seguimiento: 398,35 UI/ml.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158466"/>
                </a:solidFill>
                <a:latin typeface="Arial"/>
                <a:ea typeface="DejaVu Sans"/>
              </a:rPr>
              <a:t>Frecuencia de Switch: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El 24,03% de los tratamientos pautados han sido cambios de biológico.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158466"/>
                </a:solidFill>
                <a:latin typeface="Arial"/>
                <a:ea typeface="DejaVu Sans"/>
              </a:rPr>
              <a:t>Distribución de Switch según fármaco: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Omalizumab: 37,73%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Mepolizumab: 25,93%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Benralizumab: 18,18%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Dupilumab y Tezepelumab:  (0%).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59 Imagen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7380000" y="-432720"/>
            <a:ext cx="1690920" cy="1690920"/>
          </a:xfrm>
          <a:prstGeom prst="rect">
            <a:avLst/>
          </a:prstGeom>
          <a:ln w="0">
            <a:noFill/>
          </a:ln>
        </p:spPr>
      </p:pic>
      <p:sp>
        <p:nvSpPr>
          <p:cNvPr id="61" name="60 Rectángulo"/>
          <p:cNvSpPr/>
          <p:nvPr/>
        </p:nvSpPr>
        <p:spPr>
          <a:xfrm>
            <a:off x="264960" y="4487040"/>
            <a:ext cx="4054680" cy="37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Análisis estadístico: 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600" b="1" strike="noStrike" spc="-1">
                <a:solidFill>
                  <a:srgbClr val="3FAF46"/>
                </a:solidFill>
                <a:latin typeface="Arial"/>
                <a:ea typeface="DejaVu Sans"/>
              </a:rPr>
              <a:t>Z-SCORE </a:t>
            </a:r>
            <a:r>
              <a:rPr lang="es-ES" sz="1000" b="1" strike="noStrike" spc="-1">
                <a:solidFill>
                  <a:srgbClr val="3FAF46"/>
                </a:solidFill>
                <a:latin typeface="Arial"/>
                <a:ea typeface="DejaVu Sans"/>
              </a:rPr>
              <a:t> para proporciones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2" name="61 Tabla"/>
          <p:cNvGraphicFramePr/>
          <p:nvPr/>
        </p:nvGraphicFramePr>
        <p:xfrm>
          <a:off x="5652000" y="1721520"/>
          <a:ext cx="3061080" cy="2306520"/>
        </p:xfrm>
        <a:graphic>
          <a:graphicData uri="http://schemas.openxmlformats.org/drawingml/2006/table">
            <a:tbl>
              <a:tblPr/>
              <a:tblGrid>
                <a:gridCol w="799200"/>
                <a:gridCol w="383400"/>
                <a:gridCol w="500400"/>
                <a:gridCol w="396360"/>
                <a:gridCol w="472680"/>
                <a:gridCol w="509040"/>
              </a:tblGrid>
              <a:tr h="434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Fármaco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A14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Tto Pautados (N=129)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A14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Retirada en Switch (%)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A14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Z-Score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A14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Inicio en Switch (%)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A146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Z-Score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(IC 95%: &lt;-1,96 &gt;+1,96)</a:t>
                      </a:r>
                      <a:endParaRPr lang="es-ES" sz="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A1467E"/>
                    </a:solidFill>
                  </a:tcPr>
                </a:tc>
              </a:tr>
              <a:tr h="342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OMALIZUMAB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noFill/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E0C2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36000" marR="36000">
                    <a:lnL w="108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       20(37,7)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0,8313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2(3,774)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-0,9676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</a:tr>
              <a:tr h="342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MEPOLIZUMAB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E0C2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36000" marR="36000">
                    <a:lnL w="108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7(25,9)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0,1149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 8(29,63)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0,2674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</a:tr>
              <a:tr h="38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BENRALIZUMAB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E0C2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108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        4(18,1)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-0,3548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10(45,45)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1,0233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</a:tr>
              <a:tr h="38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DUPILUMAB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E0C2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36000" marR="36000">
                    <a:lnL w="108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-1,4577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     9(56,25)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1,5389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</a:tr>
              <a:tr h="34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TEZEPELUMAB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solidFill>
                      <a:srgbClr val="E0C2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36000" marR="36000">
                    <a:lnL w="108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-1,4577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         2(18,189)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-0,279</a:t>
                      </a:r>
                    </a:p>
                  </a:txBody>
                  <a:tcPr marL="36000" marR="36000">
                    <a:lnL w="10800">
                      <a:solidFill>
                        <a:srgbClr val="800080"/>
                      </a:solidFill>
                      <a:prstDash val="solid"/>
                    </a:lnL>
                    <a:lnR w="10800">
                      <a:solidFill>
                        <a:srgbClr val="800080"/>
                      </a:solidFill>
                      <a:prstDash val="solid"/>
                    </a:lnR>
                    <a:lnT w="10800">
                      <a:solidFill>
                        <a:srgbClr val="800080"/>
                      </a:solidFill>
                      <a:prstDash val="solid"/>
                    </a:lnT>
                    <a:lnB w="10800">
                      <a:solidFill>
                        <a:srgbClr val="8000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3" name="62 Imagen"/>
          <p:cNvPicPr/>
          <p:nvPr/>
        </p:nvPicPr>
        <p:blipFill>
          <a:blip r:embed="rId3"/>
          <a:stretch/>
        </p:blipFill>
        <p:spPr>
          <a:xfrm>
            <a:off x="3600000" y="1924560"/>
            <a:ext cx="234360" cy="234360"/>
          </a:xfrm>
          <a:prstGeom prst="rect">
            <a:avLst/>
          </a:prstGeom>
          <a:ln w="0">
            <a:noFill/>
          </a:ln>
        </p:spPr>
      </p:pic>
      <p:pic>
        <p:nvPicPr>
          <p:cNvPr id="64" name="63 Imagen"/>
          <p:cNvPicPr/>
          <p:nvPr/>
        </p:nvPicPr>
        <p:blipFill>
          <a:blip r:embed="rId4"/>
          <a:stretch/>
        </p:blipFill>
        <p:spPr>
          <a:xfrm>
            <a:off x="4428000" y="1908000"/>
            <a:ext cx="178920" cy="178920"/>
          </a:xfrm>
          <a:prstGeom prst="rect">
            <a:avLst/>
          </a:prstGeom>
          <a:ln w="0">
            <a:noFill/>
          </a:ln>
        </p:spPr>
      </p:pic>
      <p:sp>
        <p:nvSpPr>
          <p:cNvPr id="65" name="CuadroTexto 10"/>
          <p:cNvSpPr/>
          <p:nvPr/>
        </p:nvSpPr>
        <p:spPr>
          <a:xfrm>
            <a:off x="1872720" y="180000"/>
            <a:ext cx="5577480" cy="83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800080"/>
                </a:solidFill>
                <a:latin typeface="Calibri"/>
                <a:ea typeface="DejaVu Sans"/>
              </a:rPr>
              <a:t>ANÁLISIS DE LOS SWITCH DE TRATAMIENTO BIOLÓGICO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300" b="1" strike="noStrike" spc="-1">
                <a:solidFill>
                  <a:srgbClr val="000000"/>
                </a:solidFill>
                <a:latin typeface="Calibri"/>
                <a:ea typeface="DejaVu Sans"/>
              </a:rPr>
              <a:t>REALIZADOS EN LA CONSULTA MONOGRÁFICA DE ASMA GRAVE</a:t>
            </a:r>
            <a:endParaRPr lang="es-ES" sz="13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HOSPITAL DE MÉRIDA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CuadroTexto 11"/>
          <p:cNvSpPr/>
          <p:nvPr/>
        </p:nvSpPr>
        <p:spPr>
          <a:xfrm>
            <a:off x="2843808" y="4347360"/>
            <a:ext cx="5256584" cy="706432"/>
          </a:xfrm>
          <a:prstGeom prst="rect">
            <a:avLst/>
          </a:prstGeom>
          <a:noFill/>
          <a:ln w="12700">
            <a:solidFill>
              <a:srgbClr val="8D1D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Es </a:t>
            </a:r>
            <a:r>
              <a:rPr lang="es-ES" sz="10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necerasrio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una filiación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precisa del fenotipo/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endotipo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para un tratamiento individualizado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r>
              <a:rPr lang="es-ES" sz="1000" spc="-1" dirty="0" smtClean="0">
                <a:solidFill>
                  <a:srgbClr val="000000"/>
                </a:solidFill>
                <a:latin typeface="Arial"/>
                <a:ea typeface="DejaVu Sans"/>
              </a:rPr>
              <a:t>Necesitamos </a:t>
            </a:r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umentar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la muestra para mayor potencia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estadística en la diferencia 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los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switches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biológicos</a:t>
            </a:r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000" spc="-1" dirty="0" smtClean="0">
                <a:solidFill>
                  <a:srgbClr val="000000"/>
                </a:solidFill>
                <a:latin typeface="Arial"/>
                <a:ea typeface="DejaVu Sans"/>
              </a:rPr>
              <a:t>pautados en nuestra consulta</a:t>
            </a:r>
            <a:endParaRPr lang="es-ES" sz="1000" b="0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7" name="CuadroTexto 13"/>
          <p:cNvSpPr/>
          <p:nvPr/>
        </p:nvSpPr>
        <p:spPr>
          <a:xfrm>
            <a:off x="3060000" y="4062600"/>
            <a:ext cx="4860000" cy="257400"/>
          </a:xfrm>
          <a:prstGeom prst="rect">
            <a:avLst/>
          </a:prstGeom>
          <a:solidFill>
            <a:srgbClr val="F7D1D5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800080"/>
                </a:solidFill>
                <a:latin typeface="Arial Black"/>
                <a:ea typeface="DejaVu Sans"/>
              </a:rPr>
              <a:t>CONCLUSIONES 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1981</TotalTime>
  <Words>333</Words>
  <Application>Microsoft Office PowerPoint</Application>
  <PresentationFormat>Presentación en pantalla (16:9)</PresentationFormat>
  <Paragraphs>110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Usuario</cp:lastModifiedBy>
  <cp:revision>19</cp:revision>
  <dcterms:created xsi:type="dcterms:W3CDTF">2024-02-05T13:08:18Z</dcterms:created>
  <dcterms:modified xsi:type="dcterms:W3CDTF">2025-03-03T18:47:41Z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