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816" y="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3">
            <a:extLst>
              <a:ext uri="{FF2B5EF4-FFF2-40B4-BE49-F238E27FC236}">
                <a16:creationId xmlns:a16="http://schemas.microsoft.com/office/drawing/2014/main" id="{16175661-6CA7-C4CB-355A-309768D93CD0}"/>
              </a:ext>
            </a:extLst>
          </p:cNvPr>
          <p:cNvSpPr/>
          <p:nvPr/>
        </p:nvSpPr>
        <p:spPr>
          <a:xfrm>
            <a:off x="1979712" y="195486"/>
            <a:ext cx="6933364" cy="107576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0"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s-ES" sz="2000" strike="noStrike" spc="-1" dirty="0">
                <a:solidFill>
                  <a:schemeClr val="dk1"/>
                </a:solidFill>
                <a:latin typeface="Times New Roman"/>
              </a:rPr>
              <a:t>RESULTADOS DEL TRATAMIENTO CON TEZEPELUMAB EN PACIENTES CON ASMA GRAVE NO CONTROLADA</a:t>
            </a:r>
            <a:endParaRPr lang="es-ES" sz="2000" strike="noStrike" spc="-1" dirty="0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es-ES" sz="1200" b="0" strike="noStrike" spc="-1" dirty="0">
                <a:solidFill>
                  <a:schemeClr val="dk1"/>
                </a:solidFill>
                <a:latin typeface="Times New Roman"/>
              </a:rPr>
              <a:t>J.A. Expósito Tapia, J. Vilaplana </a:t>
            </a:r>
            <a:r>
              <a:rPr lang="es-ES" sz="1200" b="0" strike="noStrike" spc="-1" dirty="0" err="1">
                <a:solidFill>
                  <a:schemeClr val="dk1"/>
                </a:solidFill>
                <a:latin typeface="Times New Roman"/>
              </a:rPr>
              <a:t>Vicedo</a:t>
            </a:r>
            <a:r>
              <a:rPr lang="es-ES" sz="1200" b="0" strike="noStrike" spc="-1" dirty="0">
                <a:solidFill>
                  <a:schemeClr val="dk1"/>
                </a:solidFill>
                <a:latin typeface="Times New Roman"/>
              </a:rPr>
              <a:t>, M. Linares Cuenca, J.J. Garrido Romero, M.E. Ruiz Carretero, A.M. Pérez Fernández</a:t>
            </a:r>
            <a:endParaRPr lang="es-ES" sz="12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59D65C3-4461-4D14-C2FF-FCB3A3451C78}"/>
              </a:ext>
            </a:extLst>
          </p:cNvPr>
          <p:cNvSpPr/>
          <p:nvPr/>
        </p:nvSpPr>
        <p:spPr>
          <a:xfrm>
            <a:off x="625084" y="1440326"/>
            <a:ext cx="3456384" cy="36787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0"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s-ES" sz="1800" b="0" strike="noStrike" spc="-1" dirty="0">
                <a:solidFill>
                  <a:srgbClr val="FF0000"/>
                </a:solidFill>
                <a:latin typeface="Times New Roman"/>
              </a:rPr>
              <a:t>INTRODUCCIÓN  Y OBJETIVO</a:t>
            </a:r>
            <a:endParaRPr lang="es-E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CuadroTexto 7">
            <a:extLst>
              <a:ext uri="{FF2B5EF4-FFF2-40B4-BE49-F238E27FC236}">
                <a16:creationId xmlns:a16="http://schemas.microsoft.com/office/drawing/2014/main" id="{D59CB5CD-B11B-39AA-65C5-5A5B8DE8EBFD}"/>
              </a:ext>
            </a:extLst>
          </p:cNvPr>
          <p:cNvSpPr/>
          <p:nvPr/>
        </p:nvSpPr>
        <p:spPr>
          <a:xfrm>
            <a:off x="422584" y="1888788"/>
            <a:ext cx="3861384" cy="3137867"/>
          </a:xfrm>
          <a:prstGeom prst="rect">
            <a:avLst/>
          </a:prstGeom>
          <a:noFill/>
          <a:ln w="0"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OpenSymbol"/>
              <a:buChar char="-"/>
            </a:pPr>
            <a:r>
              <a:rPr lang="es-ES" sz="1500" b="0" strike="noStrike" spc="-1" dirty="0">
                <a:solidFill>
                  <a:schemeClr val="dk1"/>
                </a:solidFill>
                <a:latin typeface="Calibri"/>
              </a:rPr>
              <a:t>Se define como asma grave aquel que persiste mal controlado pese a recibir tratamiento con una combinación de GCI/LABA, a dosis elevadas en el último año, o GCO durante al menos 6 meses del mismo periodo.</a:t>
            </a:r>
            <a:endParaRPr lang="es-ES" sz="1500" b="0" strike="noStrike" spc="-1" dirty="0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OpenSymbol"/>
              <a:buChar char="-"/>
            </a:pPr>
            <a:r>
              <a:rPr lang="es-ES" sz="1500" b="0" strike="noStrike" spc="-1" dirty="0">
                <a:solidFill>
                  <a:schemeClr val="dk1"/>
                </a:solidFill>
                <a:latin typeface="Calibri"/>
              </a:rPr>
              <a:t>El </a:t>
            </a:r>
            <a:r>
              <a:rPr lang="es-ES" sz="1500" b="0" strike="noStrike" spc="-1" dirty="0" err="1">
                <a:solidFill>
                  <a:schemeClr val="dk1"/>
                </a:solidFill>
                <a:latin typeface="Calibri"/>
              </a:rPr>
              <a:t>tezepelumab</a:t>
            </a:r>
            <a:r>
              <a:rPr lang="es-ES" sz="1500" b="0" strike="noStrike" spc="-1" dirty="0">
                <a:solidFill>
                  <a:schemeClr val="dk1"/>
                </a:solidFill>
                <a:latin typeface="Calibri"/>
              </a:rPr>
              <a:t> es un fármaco biológico que inhibe la TSLP, proteína fundamental en la inflamación tanto T2 como no T2.</a:t>
            </a:r>
          </a:p>
          <a:p>
            <a:pPr marL="285840" indent="-285840">
              <a:buClr>
                <a:srgbClr val="000000"/>
              </a:buClr>
              <a:buFont typeface="OpenSymbol"/>
              <a:buChar char="-"/>
            </a:pPr>
            <a:r>
              <a:rPr lang="es-ES" sz="1600" b="0" strike="noStrike" spc="-1" dirty="0">
                <a:solidFill>
                  <a:schemeClr val="dk1"/>
                </a:solidFill>
                <a:latin typeface="Calibri"/>
              </a:rPr>
              <a:t>El objetivo fue evaluar la efectividad de </a:t>
            </a:r>
            <a:r>
              <a:rPr lang="es-ES" sz="1600" b="0" strike="noStrike" spc="-1" dirty="0" err="1">
                <a:solidFill>
                  <a:schemeClr val="dk1"/>
                </a:solidFill>
                <a:latin typeface="Calibri"/>
              </a:rPr>
              <a:t>Tezepelumab</a:t>
            </a:r>
            <a:r>
              <a:rPr lang="es-ES" sz="1600" b="0" strike="noStrike" spc="-1" dirty="0">
                <a:solidFill>
                  <a:schemeClr val="dk1"/>
                </a:solidFill>
                <a:latin typeface="Calibri"/>
              </a:rPr>
              <a:t> en el tratamiento de los pacientes con asma grave no controlada</a:t>
            </a:r>
            <a:endParaRPr lang="es-ES" sz="1600" b="0" strike="noStrike" spc="-1" dirty="0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OpenSymbol"/>
              <a:buChar char="-"/>
            </a:pPr>
            <a:endParaRPr lang="es-ES" sz="15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A880AA1-6BC7-55F1-37FE-41F26657A9A8}"/>
              </a:ext>
            </a:extLst>
          </p:cNvPr>
          <p:cNvSpPr/>
          <p:nvPr/>
        </p:nvSpPr>
        <p:spPr>
          <a:xfrm>
            <a:off x="5292080" y="1435138"/>
            <a:ext cx="2808312" cy="36787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0"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s-ES" sz="1800" b="0" strike="noStrike" spc="-1" dirty="0">
                <a:solidFill>
                  <a:srgbClr val="FF0000"/>
                </a:solidFill>
                <a:latin typeface="Times New Roman"/>
              </a:rPr>
              <a:t>MATERIAL Y MÉTODOS</a:t>
            </a:r>
            <a:endParaRPr lang="es-E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ADFB3DF-ACBF-BD90-0F05-A8016EC59AF7}"/>
              </a:ext>
            </a:extLst>
          </p:cNvPr>
          <p:cNvSpPr/>
          <p:nvPr/>
        </p:nvSpPr>
        <p:spPr>
          <a:xfrm>
            <a:off x="4671056" y="1888788"/>
            <a:ext cx="4050360" cy="2860868"/>
          </a:xfrm>
          <a:prstGeom prst="rect">
            <a:avLst/>
          </a:prstGeom>
          <a:noFill/>
          <a:ln w="0"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OpenSymbol"/>
              <a:buChar char="-"/>
            </a:pPr>
            <a:r>
              <a:rPr lang="es-ES" sz="1500" b="0" strike="noStrike" spc="-1" dirty="0">
                <a:solidFill>
                  <a:schemeClr val="dk1"/>
                </a:solidFill>
                <a:latin typeface="Calibri"/>
              </a:rPr>
              <a:t>Estudio descriptivo observacional retrospectivo</a:t>
            </a:r>
            <a:endParaRPr lang="es-ES" sz="1500" b="0" strike="noStrike" spc="-1" dirty="0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OpenSymbol"/>
              <a:buChar char="-"/>
            </a:pPr>
            <a:r>
              <a:rPr lang="es-ES" sz="1500" b="0" strike="noStrike" spc="-1" dirty="0">
                <a:solidFill>
                  <a:schemeClr val="dk1"/>
                </a:solidFill>
                <a:latin typeface="Calibri"/>
              </a:rPr>
              <a:t>N = 11</a:t>
            </a:r>
            <a:endParaRPr lang="es-ES" sz="1500" b="0" strike="noStrike" spc="-1" dirty="0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OpenSymbol"/>
              <a:buChar char="-"/>
            </a:pPr>
            <a:r>
              <a:rPr lang="es-ES" sz="1500" b="0" strike="noStrike" spc="-1" dirty="0">
                <a:solidFill>
                  <a:schemeClr val="dk1"/>
                </a:solidFill>
                <a:latin typeface="Calibri"/>
              </a:rPr>
              <a:t>Pacientes con asma grave de la base de datos del HME</a:t>
            </a:r>
            <a:endParaRPr lang="es-ES" sz="1500" b="0" strike="noStrike" spc="-1" dirty="0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OpenSymbol"/>
              <a:buChar char="-"/>
            </a:pPr>
            <a:r>
              <a:rPr lang="es-ES" sz="1500" b="0" strike="noStrike" spc="-1" dirty="0">
                <a:solidFill>
                  <a:schemeClr val="dk1"/>
                </a:solidFill>
                <a:latin typeface="Calibri"/>
              </a:rPr>
              <a:t>Se comparan una serie de variables antes de comenzar con el tratamiento y después:</a:t>
            </a:r>
            <a:endParaRPr lang="es-ES" sz="1500" b="0" strike="noStrike" spc="-1" dirty="0">
              <a:solidFill>
                <a:srgbClr val="000000"/>
              </a:solidFill>
              <a:latin typeface="Arial"/>
            </a:endParaRPr>
          </a:p>
          <a:p>
            <a:pPr marL="743040" lvl="1" indent="-285840" defTabSz="914400">
              <a:lnSpc>
                <a:spcPct val="100000"/>
              </a:lnSpc>
              <a:buClr>
                <a:srgbClr val="000000"/>
              </a:buClr>
              <a:buFont typeface="OpenSymbol"/>
              <a:buChar char="-"/>
            </a:pPr>
            <a:r>
              <a:rPr lang="es-ES" sz="1500" b="0" strike="noStrike" spc="-1" dirty="0">
                <a:solidFill>
                  <a:schemeClr val="dk1"/>
                </a:solidFill>
                <a:latin typeface="Calibri"/>
              </a:rPr>
              <a:t>Número de exacerbaciones</a:t>
            </a:r>
            <a:endParaRPr lang="es-ES" sz="1500" b="0" strike="noStrike" spc="-1" dirty="0">
              <a:solidFill>
                <a:srgbClr val="000000"/>
              </a:solidFill>
              <a:latin typeface="Arial"/>
            </a:endParaRPr>
          </a:p>
          <a:p>
            <a:pPr marL="743040" lvl="1" indent="-285840" defTabSz="914400">
              <a:lnSpc>
                <a:spcPct val="100000"/>
              </a:lnSpc>
              <a:buClr>
                <a:srgbClr val="000000"/>
              </a:buClr>
              <a:buFont typeface="OpenSymbol"/>
              <a:buChar char="-"/>
            </a:pPr>
            <a:r>
              <a:rPr lang="es-ES" sz="1500" b="0" strike="noStrike" spc="-1" dirty="0">
                <a:solidFill>
                  <a:schemeClr val="dk1"/>
                </a:solidFill>
                <a:latin typeface="Calibri"/>
              </a:rPr>
              <a:t>FEV1 (ml)</a:t>
            </a:r>
            <a:endParaRPr lang="es-ES" sz="1500" b="0" strike="noStrike" spc="-1" dirty="0">
              <a:solidFill>
                <a:srgbClr val="000000"/>
              </a:solidFill>
              <a:latin typeface="Arial"/>
            </a:endParaRPr>
          </a:p>
          <a:p>
            <a:pPr marL="743040" lvl="1" indent="-285840" defTabSz="914400">
              <a:lnSpc>
                <a:spcPct val="100000"/>
              </a:lnSpc>
              <a:buClr>
                <a:srgbClr val="000000"/>
              </a:buClr>
              <a:buFont typeface="OpenSymbol"/>
              <a:buChar char="-"/>
            </a:pPr>
            <a:r>
              <a:rPr lang="es-ES" sz="1500" b="0" strike="noStrike" spc="-1" dirty="0">
                <a:solidFill>
                  <a:schemeClr val="dk1"/>
                </a:solidFill>
                <a:latin typeface="Calibri"/>
              </a:rPr>
              <a:t>Toma de GC (mg prednisona)</a:t>
            </a:r>
            <a:endParaRPr lang="es-ES" sz="1500" b="0" strike="noStrike" spc="-1" dirty="0">
              <a:solidFill>
                <a:srgbClr val="000000"/>
              </a:solidFill>
              <a:latin typeface="Arial"/>
            </a:endParaRPr>
          </a:p>
          <a:p>
            <a:pPr marL="743040" lvl="1" indent="-285840" defTabSz="914400">
              <a:lnSpc>
                <a:spcPct val="100000"/>
              </a:lnSpc>
              <a:buClr>
                <a:srgbClr val="000000"/>
              </a:buClr>
              <a:buFont typeface="OpenSymbol"/>
              <a:buChar char="-"/>
            </a:pPr>
            <a:r>
              <a:rPr lang="es-ES" sz="1500" b="0" strike="noStrike" spc="-1" dirty="0">
                <a:solidFill>
                  <a:schemeClr val="dk1"/>
                </a:solidFill>
                <a:latin typeface="Calibri"/>
              </a:rPr>
              <a:t>ACT</a:t>
            </a:r>
            <a:endParaRPr lang="es-ES" sz="1500" b="0" strike="noStrike" spc="-1" dirty="0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OpenSymbol"/>
              <a:buChar char="-"/>
            </a:pPr>
            <a:r>
              <a:rPr lang="es-ES" sz="1500" b="0" strike="noStrike" spc="-1" dirty="0">
                <a:solidFill>
                  <a:schemeClr val="dk1"/>
                </a:solidFill>
                <a:latin typeface="Calibri"/>
              </a:rPr>
              <a:t>T </a:t>
            </a:r>
            <a:r>
              <a:rPr lang="es-ES" sz="1500" b="0" strike="noStrike" spc="-1" dirty="0" err="1">
                <a:solidFill>
                  <a:schemeClr val="dk1"/>
                </a:solidFill>
                <a:latin typeface="Calibri"/>
              </a:rPr>
              <a:t>student</a:t>
            </a:r>
            <a:r>
              <a:rPr lang="es-ES" sz="1500" b="0" strike="noStrike" spc="-1" dirty="0">
                <a:solidFill>
                  <a:schemeClr val="dk1"/>
                </a:solidFill>
                <a:latin typeface="Calibri"/>
              </a:rPr>
              <a:t> datos apareados</a:t>
            </a:r>
            <a:endParaRPr lang="es-ES" sz="15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4">
            <a:extLst>
              <a:ext uri="{FF2B5EF4-FFF2-40B4-BE49-F238E27FC236}">
                <a16:creationId xmlns:a16="http://schemas.microsoft.com/office/drawing/2014/main" id="{653BF10E-D693-4465-0BB2-B721206B9058}"/>
              </a:ext>
            </a:extLst>
          </p:cNvPr>
          <p:cNvSpPr/>
          <p:nvPr/>
        </p:nvSpPr>
        <p:spPr>
          <a:xfrm>
            <a:off x="3923928" y="168663"/>
            <a:ext cx="1655856" cy="36787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0"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s-ES" sz="1800" b="0" strike="noStrike" spc="-1">
                <a:solidFill>
                  <a:srgbClr val="FF0000"/>
                </a:solidFill>
                <a:latin typeface="Times New Roman"/>
              </a:rPr>
              <a:t>RESULTADOS</a:t>
            </a: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53D6E6A8-285F-8DA3-C360-39003CCF06B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47141981"/>
              </p:ext>
            </p:extLst>
          </p:nvPr>
        </p:nvGraphicFramePr>
        <p:xfrm>
          <a:off x="611560" y="774537"/>
          <a:ext cx="8208912" cy="2377440"/>
        </p:xfrm>
        <a:graphic>
          <a:graphicData uri="http://schemas.openxmlformats.org/drawingml/2006/table">
            <a:tbl>
              <a:tblPr/>
              <a:tblGrid>
                <a:gridCol w="2204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47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47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947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80799">
                <a:tc>
                  <a:txBody>
                    <a:bodyPr/>
                    <a:lstStyle/>
                    <a:p>
                      <a:endParaRPr lang="es-ES" sz="1800" b="1" strike="noStrike" spc="-1">
                        <a:solidFill>
                          <a:schemeClr val="lt1"/>
                        </a:solidFill>
                        <a:latin typeface="Calibri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s-ES" sz="1800" b="0" strike="noStrike" spc="-1" dirty="0">
                          <a:solidFill>
                            <a:schemeClr val="lt1"/>
                          </a:solidFill>
                          <a:latin typeface="Calibri"/>
                        </a:rPr>
                        <a:t>ANTES DE TEZEPELUMAB</a:t>
                      </a:r>
                      <a:endParaRPr lang="es-ES" sz="1800" b="0" strike="noStrike" spc="-1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s-ES" sz="1800" b="0" strike="noStrike" spc="-1" dirty="0">
                          <a:solidFill>
                            <a:schemeClr val="lt1"/>
                          </a:solidFill>
                          <a:latin typeface="Calibri"/>
                        </a:rPr>
                        <a:t>TRAS INICIO DE TRATAMIENTO </a:t>
                      </a:r>
                      <a:endParaRPr lang="es-ES" sz="1800" b="0" strike="noStrike" spc="-1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s-ES" sz="1800" b="0" strike="noStrike" spc="-1" dirty="0">
                          <a:solidFill>
                            <a:schemeClr val="lt1"/>
                          </a:solidFill>
                          <a:latin typeface="Calibri"/>
                        </a:rPr>
                        <a:t>P (dos colas)</a:t>
                      </a:r>
                      <a:endParaRPr lang="es-ES" sz="1800" b="0" strike="noStrike" spc="-1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885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s-ES" sz="18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EXACERBACIONES</a:t>
                      </a:r>
                      <a:endParaRPr lang="es-ES" sz="18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4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s-ES" sz="1800" b="0" strike="noStrike" spc="-1" dirty="0">
                          <a:solidFill>
                            <a:schemeClr val="dk1"/>
                          </a:solidFill>
                          <a:latin typeface="Calibri"/>
                        </a:rPr>
                        <a:t>2.5 (1-5)</a:t>
                      </a:r>
                      <a:endParaRPr lang="es-ES" sz="1800" b="0" strike="noStrike" spc="-1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4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s-ES" sz="18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0.1 (0-1)</a:t>
                      </a:r>
                      <a:endParaRPr lang="es-ES" sz="18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4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s-ES" sz="18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0.0001</a:t>
                      </a:r>
                      <a:endParaRPr lang="es-ES" sz="18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4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1885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s-ES" sz="1800" b="0" strike="noStrike" spc="-1" dirty="0">
                          <a:solidFill>
                            <a:schemeClr val="dk1"/>
                          </a:solidFill>
                          <a:latin typeface="Calibri"/>
                        </a:rPr>
                        <a:t>FEV1 (ml)</a:t>
                      </a:r>
                      <a:endParaRPr lang="es-ES" sz="1800" b="0" strike="noStrike" spc="-1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4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s-ES" sz="18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1702 (860-2820)</a:t>
                      </a:r>
                      <a:endParaRPr lang="es-ES" sz="18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4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s-ES" sz="18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2208 (1340-3040)</a:t>
                      </a:r>
                      <a:endParaRPr lang="es-ES" sz="18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4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s-ES" sz="1800" b="0" strike="noStrike" spc="-1" dirty="0">
                          <a:solidFill>
                            <a:schemeClr val="dk1"/>
                          </a:solidFill>
                          <a:latin typeface="Calibri"/>
                        </a:rPr>
                        <a:t>0.02</a:t>
                      </a:r>
                      <a:endParaRPr lang="es-ES" sz="1800" b="0" strike="noStrike" spc="-1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4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0799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s-ES" sz="1800" b="0" strike="noStrike" spc="-1" dirty="0">
                          <a:solidFill>
                            <a:schemeClr val="dk1"/>
                          </a:solidFill>
                          <a:latin typeface="Calibri"/>
                        </a:rPr>
                        <a:t>CORTICOIDES (mg prednisona)</a:t>
                      </a:r>
                      <a:endParaRPr lang="es-ES" sz="1800" b="0" strike="noStrike" spc="-1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4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s-ES" sz="18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1085 (250-3025)</a:t>
                      </a:r>
                      <a:endParaRPr lang="es-ES" sz="18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4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s-ES" sz="1800" b="0" strike="noStrike" spc="-1" dirty="0">
                          <a:solidFill>
                            <a:schemeClr val="dk1"/>
                          </a:solidFill>
                          <a:latin typeface="Calibri"/>
                        </a:rPr>
                        <a:t>42.5 (0-300)</a:t>
                      </a:r>
                      <a:endParaRPr lang="es-ES" sz="1800" b="0" strike="noStrike" spc="-1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4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s-ES" sz="18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0.001</a:t>
                      </a:r>
                      <a:endParaRPr lang="es-ES" sz="18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4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1885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s-ES" sz="18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ACT</a:t>
                      </a:r>
                      <a:endParaRPr lang="es-ES" sz="18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4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s-ES" sz="18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11.7 (7-20)</a:t>
                      </a:r>
                      <a:endParaRPr lang="es-ES" sz="18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4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s-ES" sz="18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18.6 (10-24)</a:t>
                      </a:r>
                      <a:endParaRPr lang="es-ES" sz="18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4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s-ES" sz="1800" b="0" strike="noStrike" spc="-1" dirty="0">
                          <a:solidFill>
                            <a:schemeClr val="dk1"/>
                          </a:solidFill>
                          <a:latin typeface="Calibri"/>
                        </a:rPr>
                        <a:t>0.02</a:t>
                      </a:r>
                      <a:endParaRPr lang="es-ES" sz="1800" b="0" strike="noStrike" spc="-1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4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CuadroTexto 6">
            <a:extLst>
              <a:ext uri="{FF2B5EF4-FFF2-40B4-BE49-F238E27FC236}">
                <a16:creationId xmlns:a16="http://schemas.microsoft.com/office/drawing/2014/main" id="{1DE9C4B4-E1A0-CC78-A87E-3CA3BF2264AF}"/>
              </a:ext>
            </a:extLst>
          </p:cNvPr>
          <p:cNvSpPr/>
          <p:nvPr/>
        </p:nvSpPr>
        <p:spPr>
          <a:xfrm>
            <a:off x="3707904" y="3206034"/>
            <a:ext cx="2087904" cy="36787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0"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s-ES" sz="1800" b="0" strike="noStrike" spc="-1" dirty="0">
                <a:solidFill>
                  <a:srgbClr val="FF0000"/>
                </a:solidFill>
                <a:latin typeface="Times New Roman"/>
              </a:rPr>
              <a:t>CONCLUSIONES</a:t>
            </a:r>
            <a:endParaRPr lang="es-E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CuadroTexto 10">
            <a:extLst>
              <a:ext uri="{FF2B5EF4-FFF2-40B4-BE49-F238E27FC236}">
                <a16:creationId xmlns:a16="http://schemas.microsoft.com/office/drawing/2014/main" id="{92C0F8D5-6E8B-88DF-774F-15A5A8E6048A}"/>
              </a:ext>
            </a:extLst>
          </p:cNvPr>
          <p:cNvSpPr/>
          <p:nvPr/>
        </p:nvSpPr>
        <p:spPr>
          <a:xfrm>
            <a:off x="2195316" y="3703754"/>
            <a:ext cx="5113080" cy="1245041"/>
          </a:xfrm>
          <a:prstGeom prst="rect">
            <a:avLst/>
          </a:prstGeom>
          <a:noFill/>
          <a:ln w="0"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 defTabSz="914400">
              <a:lnSpc>
                <a:spcPct val="100000"/>
              </a:lnSpc>
            </a:pPr>
            <a:r>
              <a:rPr lang="es-ES" sz="1500" b="0" strike="noStrike" spc="-1" dirty="0" err="1">
                <a:solidFill>
                  <a:schemeClr val="dk1"/>
                </a:solidFill>
                <a:latin typeface="Calibri"/>
              </a:rPr>
              <a:t>Tezepelumab</a:t>
            </a:r>
            <a:r>
              <a:rPr lang="es-ES" sz="1500" b="0" strike="noStrike" spc="-1" dirty="0">
                <a:solidFill>
                  <a:schemeClr val="dk1"/>
                </a:solidFill>
                <a:latin typeface="Calibri"/>
              </a:rPr>
              <a:t> consigue una mejoría estadísticamente significativa en la función pulmonar y la calidad de vida (ACT) de los pacientes con asma grave no controlada, así como reducción del número de exacerbaciones y disminución de la toma de corticoides.</a:t>
            </a:r>
            <a:endParaRPr lang="es-ES" sz="15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292</Words>
  <Application>Microsoft Office PowerPoint</Application>
  <PresentationFormat>Presentación en pantalla (16:9)</PresentationFormat>
  <Paragraphs>38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OpenSymbol</vt:lpstr>
      <vt:lpstr>Times New Roman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Eloísa Tapia Izquierdo</cp:lastModifiedBy>
  <cp:revision>5</cp:revision>
  <dcterms:created xsi:type="dcterms:W3CDTF">2024-02-05T13:08:18Z</dcterms:created>
  <dcterms:modified xsi:type="dcterms:W3CDTF">2025-03-02T20:39:57Z</dcterms:modified>
</cp:coreProperties>
</file>