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ptos"/>
      </a:defRPr>
    </a:lvl1pPr>
    <a:lvl2pPr indent="228600" latinLnBrk="0">
      <a:defRPr sz="1200">
        <a:latin typeface="+mn-lt"/>
        <a:ea typeface="+mn-ea"/>
        <a:cs typeface="+mn-cs"/>
        <a:sym typeface="Aptos"/>
      </a:defRPr>
    </a:lvl2pPr>
    <a:lvl3pPr indent="457200" latinLnBrk="0">
      <a:defRPr sz="1200">
        <a:latin typeface="+mn-lt"/>
        <a:ea typeface="+mn-ea"/>
        <a:cs typeface="+mn-cs"/>
        <a:sym typeface="Aptos"/>
      </a:defRPr>
    </a:lvl3pPr>
    <a:lvl4pPr indent="685800" latinLnBrk="0">
      <a:defRPr sz="1200">
        <a:latin typeface="+mn-lt"/>
        <a:ea typeface="+mn-ea"/>
        <a:cs typeface="+mn-cs"/>
        <a:sym typeface="Aptos"/>
      </a:defRPr>
    </a:lvl4pPr>
    <a:lvl5pPr indent="914400" latinLnBrk="0">
      <a:defRPr sz="1200">
        <a:latin typeface="+mn-lt"/>
        <a:ea typeface="+mn-ea"/>
        <a:cs typeface="+mn-cs"/>
        <a:sym typeface="Aptos"/>
      </a:defRPr>
    </a:lvl5pPr>
    <a:lvl6pPr indent="1143000" latinLnBrk="0">
      <a:defRPr sz="1200">
        <a:latin typeface="+mn-lt"/>
        <a:ea typeface="+mn-ea"/>
        <a:cs typeface="+mn-cs"/>
        <a:sym typeface="Aptos"/>
      </a:defRPr>
    </a:lvl6pPr>
    <a:lvl7pPr indent="1371600" latinLnBrk="0">
      <a:defRPr sz="1200">
        <a:latin typeface="+mn-lt"/>
        <a:ea typeface="+mn-ea"/>
        <a:cs typeface="+mn-cs"/>
        <a:sym typeface="Aptos"/>
      </a:defRPr>
    </a:lvl7pPr>
    <a:lvl8pPr indent="1600200" latinLnBrk="0">
      <a:defRPr sz="1200">
        <a:latin typeface="+mn-lt"/>
        <a:ea typeface="+mn-ea"/>
        <a:cs typeface="+mn-cs"/>
        <a:sym typeface="Aptos"/>
      </a:defRPr>
    </a:lvl8pPr>
    <a:lvl9pPr indent="1828800" latinLnBrk="0">
      <a:defRPr sz="1200">
        <a:latin typeface="+mn-lt"/>
        <a:ea typeface="+mn-ea"/>
        <a:cs typeface="+mn-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Diapositiva de título">
    <p:spTree>
      <p:nvGrpSpPr>
        <p:cNvPr id="1" name=""/>
        <p:cNvGrpSpPr/>
        <p:nvPr/>
      </p:nvGrpSpPr>
      <p:grpSpPr>
        <a:xfrm>
          <a:off x="0" y="0"/>
          <a:ext cx="0" cy="0"/>
          <a:chOff x="0" y="0"/>
          <a:chExt cx="0" cy="0"/>
        </a:xfrm>
      </p:grpSpPr>
      <p:sp>
        <p:nvSpPr>
          <p:cNvPr id="11" name="Texto del título"/>
          <p:cNvSpPr txBox="1"/>
          <p:nvPr>
            <p:ph type="title"/>
          </p:nvPr>
        </p:nvSpPr>
        <p:spPr>
          <a:xfrm>
            <a:off x="685800" y="1597819"/>
            <a:ext cx="7772400" cy="1102520"/>
          </a:xfrm>
          <a:prstGeom prst="rect">
            <a:avLst/>
          </a:prstGeom>
        </p:spPr>
        <p:txBody>
          <a:bodyPr/>
          <a:lstStyle/>
          <a:p>
            <a:pPr/>
            <a:r>
              <a:t>Texto del título</a:t>
            </a:r>
          </a:p>
        </p:txBody>
      </p:sp>
      <p:sp>
        <p:nvSpPr>
          <p:cNvPr id="12" name="Nivel de texto 1…"/>
          <p:cNvSpPr txBox="1"/>
          <p:nvPr>
            <p:ph type="body" sz="quarter" idx="1"/>
          </p:nvPr>
        </p:nvSpPr>
        <p:spPr>
          <a:xfrm>
            <a:off x="1371600" y="2914650"/>
            <a:ext cx="6400800" cy="131445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objetos">
    <p:spTree>
      <p:nvGrpSpPr>
        <p:cNvPr id="1" name=""/>
        <p:cNvGrpSpPr/>
        <p:nvPr/>
      </p:nvGrpSpPr>
      <p:grpSpPr>
        <a:xfrm>
          <a:off x="0" y="0"/>
          <a:ext cx="0" cy="0"/>
          <a:chOff x="0" y="0"/>
          <a:chExt cx="0" cy="0"/>
        </a:xfrm>
      </p:grpSpPr>
      <p:sp>
        <p:nvSpPr>
          <p:cNvPr id="20" name="Texto del título"/>
          <p:cNvSpPr txBox="1"/>
          <p:nvPr>
            <p:ph type="title"/>
          </p:nvPr>
        </p:nvSpPr>
        <p:spPr>
          <a:prstGeom prst="rect">
            <a:avLst/>
          </a:prstGeom>
        </p:spPr>
        <p:txBody>
          <a:bodyPr/>
          <a:lstStyle/>
          <a:p>
            <a:pPr/>
            <a:r>
              <a:t>Texto del título</a:t>
            </a:r>
          </a:p>
        </p:txBody>
      </p:sp>
      <p:sp>
        <p:nvSpPr>
          <p:cNvPr id="21" name="Nivel de texto 1…"/>
          <p:cNvSpPr txBox="1"/>
          <p:nvPr>
            <p:ph type="body" idx="1"/>
          </p:nvPr>
        </p:nvSpPr>
        <p:spPr>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22"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cabezado de sección">
    <p:spTree>
      <p:nvGrpSpPr>
        <p:cNvPr id="1" name=""/>
        <p:cNvGrpSpPr/>
        <p:nvPr/>
      </p:nvGrpSpPr>
      <p:grpSpPr>
        <a:xfrm>
          <a:off x="0" y="0"/>
          <a:ext cx="0" cy="0"/>
          <a:chOff x="0" y="0"/>
          <a:chExt cx="0" cy="0"/>
        </a:xfrm>
      </p:grpSpPr>
      <p:sp>
        <p:nvSpPr>
          <p:cNvPr id="29" name="Texto del título"/>
          <p:cNvSpPr txBox="1"/>
          <p:nvPr>
            <p:ph type="title"/>
          </p:nvPr>
        </p:nvSpPr>
        <p:spPr>
          <a:xfrm>
            <a:off x="722312" y="3305176"/>
            <a:ext cx="7772401" cy="1021557"/>
          </a:xfrm>
          <a:prstGeom prst="rect">
            <a:avLst/>
          </a:prstGeom>
        </p:spPr>
        <p:txBody>
          <a:bodyPr anchor="t"/>
          <a:lstStyle>
            <a:lvl1pPr algn="l">
              <a:defRPr b="1" cap="all" sz="4000"/>
            </a:lvl1pPr>
          </a:lstStyle>
          <a:p>
            <a:pPr/>
            <a:r>
              <a:t>Texto del título</a:t>
            </a:r>
          </a:p>
        </p:txBody>
      </p:sp>
      <p:sp>
        <p:nvSpPr>
          <p:cNvPr id="30" name="Nivel de texto 1…"/>
          <p:cNvSpPr txBox="1"/>
          <p:nvPr>
            <p:ph type="body" sz="quarter" idx="1"/>
          </p:nvPr>
        </p:nvSpPr>
        <p:spPr>
          <a:xfrm>
            <a:off x="722312" y="2180034"/>
            <a:ext cx="7772401" cy="1125141"/>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Nivel de texto 1</a:t>
            </a:r>
          </a:p>
          <a:p>
            <a:pPr lvl="1"/>
            <a:r>
              <a:t>Nivel de texto 2</a:t>
            </a:r>
          </a:p>
          <a:p>
            <a:pPr lvl="2"/>
            <a:r>
              <a:t>Nivel de texto 3</a:t>
            </a:r>
          </a:p>
          <a:p>
            <a:pPr lvl="3"/>
            <a:r>
              <a:t>Nivel de texto 4</a:t>
            </a:r>
          </a:p>
          <a:p>
            <a:pPr lvl="4"/>
            <a:r>
              <a:t>Nivel de texto 5</a:t>
            </a:r>
          </a:p>
        </p:txBody>
      </p:sp>
      <p:sp>
        <p:nvSpPr>
          <p:cNvPr id="3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38" name="Texto del título"/>
          <p:cNvSpPr txBox="1"/>
          <p:nvPr>
            <p:ph type="title"/>
          </p:nvPr>
        </p:nvSpPr>
        <p:spPr>
          <a:prstGeom prst="rect">
            <a:avLst/>
          </a:prstGeom>
        </p:spPr>
        <p:txBody>
          <a:bodyPr/>
          <a:lstStyle/>
          <a:p>
            <a:pPr/>
            <a:r>
              <a:t>Texto del título</a:t>
            </a:r>
          </a:p>
        </p:txBody>
      </p:sp>
      <p:sp>
        <p:nvSpPr>
          <p:cNvPr id="39" name="Nivel de texto 1…"/>
          <p:cNvSpPr txBox="1"/>
          <p:nvPr>
            <p:ph type="body" sz="half" idx="1"/>
          </p:nvPr>
        </p:nvSpPr>
        <p:spPr>
          <a:xfrm>
            <a:off x="457200" y="900112"/>
            <a:ext cx="4038600" cy="2545558"/>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Nivel de texto 1</a:t>
            </a:r>
          </a:p>
          <a:p>
            <a:pPr lvl="1"/>
            <a:r>
              <a:t>Nivel de texto 2</a:t>
            </a:r>
          </a:p>
          <a:p>
            <a:pPr lvl="2"/>
            <a:r>
              <a:t>Nivel de texto 3</a:t>
            </a:r>
          </a:p>
          <a:p>
            <a:pPr lvl="3"/>
            <a:r>
              <a:t>Nivel de texto 4</a:t>
            </a:r>
          </a:p>
          <a:p>
            <a:pPr lvl="4"/>
            <a:r>
              <a:t>Nivel de texto 5</a:t>
            </a:r>
          </a:p>
        </p:txBody>
      </p:sp>
      <p:sp>
        <p:nvSpPr>
          <p:cNvPr id="4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ación">
    <p:spTree>
      <p:nvGrpSpPr>
        <p:cNvPr id="1" name=""/>
        <p:cNvGrpSpPr/>
        <p:nvPr/>
      </p:nvGrpSpPr>
      <p:grpSpPr>
        <a:xfrm>
          <a:off x="0" y="0"/>
          <a:ext cx="0" cy="0"/>
          <a:chOff x="0" y="0"/>
          <a:chExt cx="0" cy="0"/>
        </a:xfrm>
      </p:grpSpPr>
      <p:sp>
        <p:nvSpPr>
          <p:cNvPr id="47" name="Texto del título"/>
          <p:cNvSpPr txBox="1"/>
          <p:nvPr>
            <p:ph type="title"/>
          </p:nvPr>
        </p:nvSpPr>
        <p:spPr>
          <a:prstGeom prst="rect">
            <a:avLst/>
          </a:prstGeom>
        </p:spPr>
        <p:txBody>
          <a:bodyPr/>
          <a:lstStyle/>
          <a:p>
            <a:pPr/>
            <a:r>
              <a:t>Texto del título</a:t>
            </a:r>
          </a:p>
        </p:txBody>
      </p:sp>
      <p:sp>
        <p:nvSpPr>
          <p:cNvPr id="48" name="Nivel de texto 1…"/>
          <p:cNvSpPr txBox="1"/>
          <p:nvPr>
            <p:ph type="body" sz="quarter" idx="1"/>
          </p:nvPr>
        </p:nvSpPr>
        <p:spPr>
          <a:xfrm>
            <a:off x="457200" y="1151334"/>
            <a:ext cx="4040188" cy="47982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Nivel de texto 1</a:t>
            </a:r>
          </a:p>
          <a:p>
            <a:pPr lvl="1"/>
            <a:r>
              <a:t>Nivel de texto 2</a:t>
            </a:r>
          </a:p>
          <a:p>
            <a:pPr lvl="2"/>
            <a:r>
              <a:t>Nivel de texto 3</a:t>
            </a:r>
          </a:p>
          <a:p>
            <a:pPr lvl="3"/>
            <a:r>
              <a:t>Nivel de texto 4</a:t>
            </a:r>
          </a:p>
          <a:p>
            <a:pPr lvl="4"/>
            <a:r>
              <a:t>Nivel de texto 5</a:t>
            </a:r>
          </a:p>
        </p:txBody>
      </p:sp>
      <p:sp>
        <p:nvSpPr>
          <p:cNvPr id="49" name="4 Marcador de texto"/>
          <p:cNvSpPr/>
          <p:nvPr>
            <p:ph type="body" sz="quarter" idx="21"/>
          </p:nvPr>
        </p:nvSpPr>
        <p:spPr>
          <a:xfrm>
            <a:off x="4645026" y="1151334"/>
            <a:ext cx="4041776" cy="479823"/>
          </a:xfrm>
          <a:prstGeom prst="rect">
            <a:avLst/>
          </a:prstGeom>
        </p:spPr>
        <p:txBody>
          <a:bodyPr anchor="b"/>
          <a:lstStyle/>
          <a:p>
            <a:pPr marL="0" indent="0">
              <a:spcBef>
                <a:spcPts val="500"/>
              </a:spcBef>
              <a:buSzTx/>
              <a:buFontTx/>
              <a:buNone/>
              <a:defRPr b="1" sz="2400"/>
            </a:pPr>
          </a:p>
        </p:txBody>
      </p:sp>
      <p:sp>
        <p:nvSpPr>
          <p:cNvPr id="5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ólo el título">
    <p:spTree>
      <p:nvGrpSpPr>
        <p:cNvPr id="1" name=""/>
        <p:cNvGrpSpPr/>
        <p:nvPr/>
      </p:nvGrpSpPr>
      <p:grpSpPr>
        <a:xfrm>
          <a:off x="0" y="0"/>
          <a:ext cx="0" cy="0"/>
          <a:chOff x="0" y="0"/>
          <a:chExt cx="0" cy="0"/>
        </a:xfrm>
      </p:grpSpPr>
      <p:sp>
        <p:nvSpPr>
          <p:cNvPr id="57" name="Texto del título"/>
          <p:cNvSpPr txBox="1"/>
          <p:nvPr>
            <p:ph type="title"/>
          </p:nvPr>
        </p:nvSpPr>
        <p:spPr>
          <a:prstGeom prst="rect">
            <a:avLst/>
          </a:prstGeom>
        </p:spPr>
        <p:txBody>
          <a:bodyPr/>
          <a:lstStyle/>
          <a:p>
            <a:pPr/>
            <a:r>
              <a:t>Texto del título</a:t>
            </a:r>
          </a:p>
        </p:txBody>
      </p:sp>
      <p:sp>
        <p:nvSpPr>
          <p:cNvPr id="5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6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ido con título">
    <p:spTree>
      <p:nvGrpSpPr>
        <p:cNvPr id="1" name=""/>
        <p:cNvGrpSpPr/>
        <p:nvPr/>
      </p:nvGrpSpPr>
      <p:grpSpPr>
        <a:xfrm>
          <a:off x="0" y="0"/>
          <a:ext cx="0" cy="0"/>
          <a:chOff x="0" y="0"/>
          <a:chExt cx="0" cy="0"/>
        </a:xfrm>
      </p:grpSpPr>
      <p:sp>
        <p:nvSpPr>
          <p:cNvPr id="72" name="Texto del título"/>
          <p:cNvSpPr txBox="1"/>
          <p:nvPr>
            <p:ph type="title"/>
          </p:nvPr>
        </p:nvSpPr>
        <p:spPr>
          <a:xfrm>
            <a:off x="457201" y="204786"/>
            <a:ext cx="3008314" cy="871539"/>
          </a:xfrm>
          <a:prstGeom prst="rect">
            <a:avLst/>
          </a:prstGeom>
        </p:spPr>
        <p:txBody>
          <a:bodyPr anchor="b"/>
          <a:lstStyle>
            <a:lvl1pPr algn="l">
              <a:defRPr b="1" sz="2000"/>
            </a:lvl1pPr>
          </a:lstStyle>
          <a:p>
            <a:pPr/>
            <a:r>
              <a:t>Texto del título</a:t>
            </a:r>
          </a:p>
        </p:txBody>
      </p:sp>
      <p:sp>
        <p:nvSpPr>
          <p:cNvPr id="73" name="Nivel de texto 1…"/>
          <p:cNvSpPr txBox="1"/>
          <p:nvPr>
            <p:ph type="body" idx="1"/>
          </p:nvPr>
        </p:nvSpPr>
        <p:spPr>
          <a:xfrm>
            <a:off x="3575050" y="204788"/>
            <a:ext cx="5111750" cy="4389836"/>
          </a:xfrm>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74" name="3 Marcador de texto"/>
          <p:cNvSpPr/>
          <p:nvPr>
            <p:ph type="body" sz="half" idx="21"/>
          </p:nvPr>
        </p:nvSpPr>
        <p:spPr>
          <a:xfrm>
            <a:off x="457200" y="1076326"/>
            <a:ext cx="3008315" cy="3518297"/>
          </a:xfrm>
          <a:prstGeom prst="rect">
            <a:avLst/>
          </a:prstGeom>
        </p:spPr>
        <p:txBody>
          <a:bodyPr/>
          <a:lstStyle/>
          <a:p>
            <a:pPr marL="0" indent="0">
              <a:spcBef>
                <a:spcPts val="300"/>
              </a:spcBef>
              <a:buSzTx/>
              <a:buFontTx/>
              <a:buNone/>
              <a:defRPr sz="1400"/>
            </a:pPr>
          </a:p>
        </p:txBody>
      </p:sp>
      <p:sp>
        <p:nvSpPr>
          <p:cNvPr id="7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magen con título">
    <p:spTree>
      <p:nvGrpSpPr>
        <p:cNvPr id="1" name=""/>
        <p:cNvGrpSpPr/>
        <p:nvPr/>
      </p:nvGrpSpPr>
      <p:grpSpPr>
        <a:xfrm>
          <a:off x="0" y="0"/>
          <a:ext cx="0" cy="0"/>
          <a:chOff x="0" y="0"/>
          <a:chExt cx="0" cy="0"/>
        </a:xfrm>
      </p:grpSpPr>
      <p:sp>
        <p:nvSpPr>
          <p:cNvPr id="82" name="Texto del título"/>
          <p:cNvSpPr txBox="1"/>
          <p:nvPr>
            <p:ph type="title"/>
          </p:nvPr>
        </p:nvSpPr>
        <p:spPr>
          <a:xfrm>
            <a:off x="1792288" y="3600450"/>
            <a:ext cx="5486401" cy="425054"/>
          </a:xfrm>
          <a:prstGeom prst="rect">
            <a:avLst/>
          </a:prstGeom>
        </p:spPr>
        <p:txBody>
          <a:bodyPr anchor="b"/>
          <a:lstStyle>
            <a:lvl1pPr algn="l">
              <a:defRPr b="1" sz="2000"/>
            </a:lvl1pPr>
          </a:lstStyle>
          <a:p>
            <a:pPr/>
            <a:r>
              <a:t>Texto del título</a:t>
            </a:r>
          </a:p>
        </p:txBody>
      </p:sp>
      <p:sp>
        <p:nvSpPr>
          <p:cNvPr id="83" name="2 Marcador de posición de imagen"/>
          <p:cNvSpPr/>
          <p:nvPr>
            <p:ph type="pic" sz="half" idx="21"/>
          </p:nvPr>
        </p:nvSpPr>
        <p:spPr>
          <a:xfrm>
            <a:off x="1792288" y="459581"/>
            <a:ext cx="5486401" cy="3086101"/>
          </a:xfrm>
          <a:prstGeom prst="rect">
            <a:avLst/>
          </a:prstGeom>
        </p:spPr>
        <p:txBody>
          <a:bodyPr lIns="91439" rIns="91439">
            <a:noAutofit/>
          </a:bodyPr>
          <a:lstStyle/>
          <a:p>
            <a:pPr/>
          </a:p>
        </p:txBody>
      </p:sp>
      <p:sp>
        <p:nvSpPr>
          <p:cNvPr id="84" name="Nivel de texto 1…"/>
          <p:cNvSpPr txBox="1"/>
          <p:nvPr>
            <p:ph type="body" sz="quarter" idx="1"/>
          </p:nvPr>
        </p:nvSpPr>
        <p:spPr>
          <a:xfrm>
            <a:off x="1792288" y="4025503"/>
            <a:ext cx="5486401" cy="603648"/>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Nivel de texto 1</a:t>
            </a:r>
          </a:p>
          <a:p>
            <a:pPr lvl="1"/>
            <a:r>
              <a:t>Nivel de texto 2</a:t>
            </a:r>
          </a:p>
          <a:p>
            <a:pPr lvl="2"/>
            <a:r>
              <a:t>Nivel de texto 3</a:t>
            </a:r>
          </a:p>
          <a:p>
            <a:pPr lvl="3"/>
            <a:r>
              <a:t>Nivel de texto 4</a:t>
            </a:r>
          </a:p>
          <a:p>
            <a:pPr lvl="4"/>
            <a:r>
              <a:t>Nivel de texto 5</a:t>
            </a:r>
          </a:p>
        </p:txBody>
      </p:sp>
      <p:sp>
        <p:nvSpPr>
          <p:cNvPr id="8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exto del título"/>
          <p:cNvSpPr txBox="1"/>
          <p:nvPr>
            <p:ph type="title"/>
          </p:nvPr>
        </p:nvSpPr>
        <p:spPr>
          <a:xfrm>
            <a:off x="457200" y="205978"/>
            <a:ext cx="8229600" cy="85725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Texto del título</a:t>
            </a:r>
          </a:p>
        </p:txBody>
      </p:sp>
      <p:sp>
        <p:nvSpPr>
          <p:cNvPr id="3" name="Nivel de texto 1…"/>
          <p:cNvSpPr txBox="1"/>
          <p:nvPr>
            <p:ph type="body" idx="1"/>
          </p:nvPr>
        </p:nvSpPr>
        <p:spPr>
          <a:xfrm>
            <a:off x="457200" y="1200150"/>
            <a:ext cx="8229600" cy="339447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p:nvPr>
            <p:ph type="sldNum" sz="quarter" idx="2"/>
          </p:nvPr>
        </p:nvSpPr>
        <p:spPr>
          <a:xfrm>
            <a:off x="8428176" y="4769564"/>
            <a:ext cx="258624"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a:ea typeface="Calibri"/>
          <a:cs typeface="Calibri"/>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a:ea typeface="Calibri"/>
          <a:cs typeface="Calibri"/>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a:ea typeface="Calibri"/>
          <a:cs typeface="Calibri"/>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a:ea typeface="Calibri"/>
          <a:cs typeface="Calibri"/>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a:ea typeface="Calibri"/>
          <a:cs typeface="Calibri"/>
          <a:sym typeface="Calibri"/>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a:ea typeface="Calibri"/>
          <a:cs typeface="Calibri"/>
          <a:sym typeface="Calibri"/>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a:ea typeface="Calibri"/>
          <a:cs typeface="Calibri"/>
          <a:sym typeface="Calibri"/>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a:ea typeface="Calibri"/>
          <a:cs typeface="Calibri"/>
          <a:sym typeface="Calibri"/>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Calibri"/>
          <a:ea typeface="Calibri"/>
          <a:cs typeface="Calibri"/>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Calibri"/>
          <a:ea typeface="Calibri"/>
          <a:cs typeface="Calibri"/>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Calibri"/>
          <a:ea typeface="Calibri"/>
          <a:cs typeface="Calibri"/>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Calibri"/>
          <a:ea typeface="Calibri"/>
          <a:cs typeface="Calibri"/>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Calibri"/>
          <a:ea typeface="Calibri"/>
          <a:cs typeface="Calibri"/>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Calibri"/>
          <a:ea typeface="Calibri"/>
          <a:cs typeface="Calibri"/>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Calibri"/>
          <a:ea typeface="Calibri"/>
          <a:cs typeface="Calibri"/>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Calibri"/>
          <a:ea typeface="Calibri"/>
          <a:cs typeface="Calibri"/>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Calibri"/>
          <a:ea typeface="Calibri"/>
          <a:cs typeface="Calibri"/>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Rectángulo: esquinas redondeadas 11"/>
          <p:cNvSpPr/>
          <p:nvPr/>
        </p:nvSpPr>
        <p:spPr>
          <a:xfrm>
            <a:off x="4079849" y="2378829"/>
            <a:ext cx="4564597" cy="2300629"/>
          </a:xfrm>
          <a:prstGeom prst="roundRect">
            <a:avLst>
              <a:gd name="adj" fmla="val 16667"/>
            </a:avLst>
          </a:prstGeom>
          <a:ln w="25400">
            <a:solidFill>
              <a:srgbClr val="55958D"/>
            </a:solidFill>
          </a:ln>
        </p:spPr>
        <p:txBody>
          <a:bodyPr lIns="45719" rIns="45719" anchor="ctr"/>
          <a:lstStyle/>
          <a:p>
            <a:pPr algn="ctr">
              <a:defRPr>
                <a:solidFill>
                  <a:srgbClr val="FFFFFF"/>
                </a:solidFill>
              </a:defRPr>
            </a:pPr>
          </a:p>
        </p:txBody>
      </p:sp>
      <p:sp>
        <p:nvSpPr>
          <p:cNvPr id="95" name="Rectángulo: esquinas redondeadas 10"/>
          <p:cNvSpPr/>
          <p:nvPr/>
        </p:nvSpPr>
        <p:spPr>
          <a:xfrm>
            <a:off x="499554" y="2463487"/>
            <a:ext cx="3402013" cy="2131312"/>
          </a:xfrm>
          <a:prstGeom prst="roundRect">
            <a:avLst>
              <a:gd name="adj" fmla="val 16667"/>
            </a:avLst>
          </a:prstGeom>
          <a:ln w="25400">
            <a:solidFill>
              <a:srgbClr val="55958D"/>
            </a:solidFill>
          </a:ln>
        </p:spPr>
        <p:txBody>
          <a:bodyPr lIns="45719" rIns="45719" anchor="ctr"/>
          <a:lstStyle/>
          <a:p>
            <a:pPr algn="ctr">
              <a:defRPr>
                <a:solidFill>
                  <a:srgbClr val="FFFFFF"/>
                </a:solidFill>
              </a:defRPr>
            </a:pPr>
          </a:p>
        </p:txBody>
      </p:sp>
      <p:sp>
        <p:nvSpPr>
          <p:cNvPr id="96" name="Rectángulo: esquinas redondeadas 4"/>
          <p:cNvSpPr/>
          <p:nvPr/>
        </p:nvSpPr>
        <p:spPr>
          <a:xfrm>
            <a:off x="2051719" y="339502"/>
            <a:ext cx="6580821" cy="1591040"/>
          </a:xfrm>
          <a:prstGeom prst="roundRect">
            <a:avLst>
              <a:gd name="adj" fmla="val 16667"/>
            </a:avLst>
          </a:prstGeom>
          <a:solidFill>
            <a:srgbClr val="55958D"/>
          </a:solidFill>
          <a:ln w="25400">
            <a:solidFill>
              <a:srgbClr val="55958D"/>
            </a:solidFill>
          </a:ln>
        </p:spPr>
        <p:txBody>
          <a:bodyPr lIns="45719" rIns="45719" anchor="ctr"/>
          <a:lstStyle/>
          <a:p>
            <a:pPr algn="ctr">
              <a:defRPr>
                <a:solidFill>
                  <a:srgbClr val="FFFFFF"/>
                </a:solidFill>
              </a:defRPr>
            </a:pPr>
          </a:p>
        </p:txBody>
      </p:sp>
      <p:sp>
        <p:nvSpPr>
          <p:cNvPr id="97" name="1 Título"/>
          <p:cNvSpPr txBox="1"/>
          <p:nvPr>
            <p:ph type="ctrTitle"/>
          </p:nvPr>
        </p:nvSpPr>
        <p:spPr>
          <a:xfrm>
            <a:off x="1921749" y="727139"/>
            <a:ext cx="6768753" cy="624434"/>
          </a:xfrm>
          <a:prstGeom prst="rect">
            <a:avLst/>
          </a:prstGeom>
        </p:spPr>
        <p:txBody>
          <a:bodyPr/>
          <a:lstStyle/>
          <a:p>
            <a:pPr defTabSz="548640">
              <a:defRPr b="1" sz="1200">
                <a:solidFill>
                  <a:srgbClr val="FFFFFF"/>
                </a:solidFill>
              </a:defRPr>
            </a:pPr>
            <a:r>
              <a:t>ANÁLISIS COMPARATIVO DURANTE 10 AÑOS DE LOS EBUS REALIZADOS EN UNIDAD DE TÉCNICAS BRONQUIALES EN HOSPITAL UNIVERSITARIO COSTA DEL SOL </a:t>
            </a:r>
            <a:br/>
          </a:p>
        </p:txBody>
      </p:sp>
      <p:sp>
        <p:nvSpPr>
          <p:cNvPr id="98" name="2 Subtítulo"/>
          <p:cNvSpPr txBox="1"/>
          <p:nvPr>
            <p:ph type="subTitle" sz="quarter" idx="1"/>
          </p:nvPr>
        </p:nvSpPr>
        <p:spPr>
          <a:xfrm>
            <a:off x="590219" y="2318178"/>
            <a:ext cx="3220680" cy="2326030"/>
          </a:xfrm>
          <a:prstGeom prst="rect">
            <a:avLst/>
          </a:prstGeom>
        </p:spPr>
        <p:txBody>
          <a:bodyPr/>
          <a:lstStyle/>
          <a:p>
            <a:pPr algn="just">
              <a:lnSpc>
                <a:spcPct val="80000"/>
              </a:lnSpc>
              <a:spcBef>
                <a:spcPts val="200"/>
              </a:spcBef>
              <a:defRPr b="1" sz="1300">
                <a:solidFill>
                  <a:srgbClr val="000000"/>
                </a:solidFill>
                <a:uFill>
                  <a:solidFill>
                    <a:srgbClr val="000000"/>
                  </a:solidFill>
                </a:uFill>
              </a:defRPr>
            </a:pPr>
            <a:r>
              <a:t> </a:t>
            </a:r>
          </a:p>
          <a:p>
            <a:pPr>
              <a:lnSpc>
                <a:spcPct val="80000"/>
              </a:lnSpc>
              <a:spcBef>
                <a:spcPts val="200"/>
              </a:spcBef>
              <a:defRPr sz="1300">
                <a:solidFill>
                  <a:srgbClr val="55958D"/>
                </a:solidFill>
                <a:uFill>
                  <a:solidFill>
                    <a:srgbClr val="000000"/>
                  </a:solidFill>
                </a:uFill>
              </a:defRPr>
            </a:pPr>
            <a:r>
              <a:t>Introducción</a:t>
            </a:r>
          </a:p>
          <a:p>
            <a:pPr algn="just">
              <a:lnSpc>
                <a:spcPct val="80000"/>
              </a:lnSpc>
              <a:spcBef>
                <a:spcPts val="200"/>
              </a:spcBef>
              <a:defRPr sz="1300">
                <a:solidFill>
                  <a:srgbClr val="000000"/>
                </a:solidFill>
                <a:uFill>
                  <a:solidFill>
                    <a:srgbClr val="000000"/>
                  </a:solidFill>
                </a:uFill>
              </a:defRPr>
            </a:pPr>
            <a:r>
              <a:t>El EBUS (ecobroncoscopia) es una técnica invasiva utilizada para evaluar masas, nódulos y ganglios mediastínicos, así como para la estadificación del carcinoma broncogénico. Representa uno de los mayores avances en neumología intervencionista desde la introducción del broncoscopio. Este estudio compara la evolución en el manejo del EBUS en nuestra Unidad de Técnicas Bronquiales desde su implementación en 2014 hasta 2024.</a:t>
            </a:r>
            <a:r>
              <a:rPr>
                <a:latin typeface="Arial"/>
                <a:ea typeface="Arial"/>
                <a:cs typeface="Arial"/>
                <a:sym typeface="Arial"/>
              </a:rPr>
              <a:t> </a:t>
            </a:r>
          </a:p>
        </p:txBody>
      </p:sp>
      <p:sp>
        <p:nvSpPr>
          <p:cNvPr id="99" name="CuadroTexto 6"/>
          <p:cNvSpPr txBox="1"/>
          <p:nvPr/>
        </p:nvSpPr>
        <p:spPr>
          <a:xfrm>
            <a:off x="2215796" y="1076461"/>
            <a:ext cx="6371025" cy="77308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a:solidFill>
                  <a:srgbClr val="404040"/>
                </a:solidFill>
                <a:uFill>
                  <a:solidFill>
                    <a:srgbClr val="000000"/>
                  </a:solidFill>
                </a:uFill>
                <a:latin typeface="Arial"/>
                <a:ea typeface="Arial"/>
                <a:cs typeface="Arial"/>
                <a:sym typeface="Arial"/>
              </a:defRPr>
            </a:pPr>
            <a:r>
              <a:t> </a:t>
            </a:r>
            <a:endParaRPr>
              <a:latin typeface="Helvetica Neue"/>
              <a:ea typeface="Helvetica Neue"/>
              <a:cs typeface="Helvetica Neue"/>
              <a:sym typeface="Helvetica Neue"/>
            </a:endParaRPr>
          </a:p>
          <a:p>
            <a:pPr algn="ctr">
              <a:defRPr sz="1000">
                <a:solidFill>
                  <a:srgbClr val="FFFFFF"/>
                </a:solidFill>
                <a:uFill>
                  <a:solidFill>
                    <a:srgbClr val="000000"/>
                  </a:solidFill>
                </a:uFill>
                <a:latin typeface="Arial"/>
                <a:ea typeface="Arial"/>
                <a:cs typeface="Arial"/>
                <a:sym typeface="Arial"/>
              </a:defRPr>
            </a:pPr>
            <a:r>
              <a:t>Marina Rubio Moreno, Santiago Jiménez Roche, Susana Ruiz Rodríguez, María Pérez Morales, José Joaquín Cebrián Gallardo</a:t>
            </a:r>
            <a:endParaRPr>
              <a:latin typeface="Helvetica Neue"/>
              <a:ea typeface="Helvetica Neue"/>
              <a:cs typeface="Helvetica Neue"/>
              <a:sym typeface="Helvetica Neue"/>
            </a:endParaRPr>
          </a:p>
          <a:p>
            <a:pPr algn="ctr">
              <a:defRPr sz="1000">
                <a:solidFill>
                  <a:srgbClr val="FFFFFF"/>
                </a:solidFill>
                <a:uFill>
                  <a:solidFill>
                    <a:srgbClr val="000000"/>
                  </a:solidFill>
                </a:uFill>
                <a:latin typeface="Arial"/>
                <a:ea typeface="Arial"/>
                <a:cs typeface="Arial"/>
                <a:sym typeface="Arial"/>
              </a:defRPr>
            </a:pPr>
            <a:r>
              <a:t>Hospital Universitario Costa del Sol, Marbella, España</a:t>
            </a:r>
          </a:p>
        </p:txBody>
      </p:sp>
      <p:sp>
        <p:nvSpPr>
          <p:cNvPr id="100" name="CuadroTexto 8"/>
          <p:cNvSpPr txBox="1"/>
          <p:nvPr/>
        </p:nvSpPr>
        <p:spPr>
          <a:xfrm>
            <a:off x="4216235" y="2201857"/>
            <a:ext cx="4333275" cy="2364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sz="1200"/>
            </a:pPr>
            <a:r>
              <a:t> </a:t>
            </a:r>
          </a:p>
          <a:p>
            <a:pPr algn="ctr">
              <a:defRPr sz="1300">
                <a:solidFill>
                  <a:srgbClr val="55958D"/>
                </a:solidFill>
              </a:defRPr>
            </a:pPr>
            <a:r>
              <a:t>Material y métodos </a:t>
            </a:r>
          </a:p>
          <a:p>
            <a:pPr algn="just">
              <a:defRPr sz="1300"/>
            </a:pPr>
            <a:r>
              <a:t>Se compararon los primeros EBUS realizados en la Unidad (2014-2016) con los más recientes hasta octubre de 2024. Se analizaron edad, sexo, sospecha diagnóstica, diagnóstico final (incluyendo histología en casos neoplásicos), adenopatía puncionada y su tamaño, así como la necesidad de mediastinoscopia en casos negativos. Se realizó un análisis bivariado mediante test de ji-cuadrado o test exacto de Fisher para variables cualitativas, y test de t de Student o U de Mann-Whitney para variables cuantitativas, con un nivel de significación de p&lt;0,05. Se utilizó el software SPSS v28.</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 name="2 Subtítulo"/>
          <p:cNvSpPr txBox="1"/>
          <p:nvPr>
            <p:ph type="subTitle" sz="quarter" idx="1"/>
          </p:nvPr>
        </p:nvSpPr>
        <p:spPr>
          <a:xfrm>
            <a:off x="306566" y="2564163"/>
            <a:ext cx="3151402" cy="2160241"/>
          </a:xfrm>
          <a:prstGeom prst="rect">
            <a:avLst/>
          </a:prstGeom>
        </p:spPr>
        <p:txBody>
          <a:bodyPr/>
          <a:lstStyle/>
          <a:p>
            <a:pPr>
              <a:spcBef>
                <a:spcPts val="300"/>
              </a:spcBef>
              <a:defRPr sz="1300">
                <a:solidFill>
                  <a:srgbClr val="55958D"/>
                </a:solidFill>
              </a:defRPr>
            </a:pPr>
            <a:r>
              <a:t>Conclusiones</a:t>
            </a:r>
          </a:p>
          <a:p>
            <a:pPr marL="171450" indent="-171450" algn="just">
              <a:spcBef>
                <a:spcPts val="300"/>
              </a:spcBef>
              <a:buSzPct val="100000"/>
              <a:buFont typeface="Arial"/>
              <a:buChar char="•"/>
              <a:defRPr sz="1300">
                <a:solidFill>
                  <a:srgbClr val="000000"/>
                </a:solidFill>
              </a:defRPr>
            </a:pPr>
            <a:r>
              <a:t>La rentabilidad diagnóstica del EBUS ha disminuido de forma no significativa en los últimos 10 años, probablemente por el menor tamaño de las adenopatías y por la inclusión de más patologías benignas.</a:t>
            </a:r>
          </a:p>
          <a:p>
            <a:pPr marL="171450" indent="-171450" algn="just">
              <a:spcBef>
                <a:spcPts val="300"/>
              </a:spcBef>
              <a:buSzPct val="100000"/>
              <a:buFont typeface="Arial"/>
              <a:buChar char="•"/>
              <a:defRPr sz="1300">
                <a:solidFill>
                  <a:srgbClr val="000000"/>
                </a:solidFill>
              </a:defRPr>
            </a:pPr>
            <a:r>
              <a:t>Se ha incrementado significativamente la punción de adenopatías subcarínicas e hiliares bilaterales, reflejando un cambio en el perfil de los procedimientos.</a:t>
            </a:r>
          </a:p>
        </p:txBody>
      </p:sp>
      <p:sp>
        <p:nvSpPr>
          <p:cNvPr id="103" name="CuadroTexto 4"/>
          <p:cNvSpPr txBox="1"/>
          <p:nvPr/>
        </p:nvSpPr>
        <p:spPr>
          <a:xfrm>
            <a:off x="2015646" y="139221"/>
            <a:ext cx="6850332" cy="2364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300">
                <a:solidFill>
                  <a:srgbClr val="55958D"/>
                </a:solidFill>
              </a:defRPr>
            </a:pPr>
            <a:r>
              <a:t>Resultados </a:t>
            </a:r>
          </a:p>
          <a:p>
            <a:pPr algn="just">
              <a:defRPr sz="1300"/>
            </a:pPr>
            <a:r>
              <a:t>Se analizaron 150 pacientes sometidos a EBUS en dos períodos: 2014-2016 (n=75) y enero-octubre de 2024 (n=75). En 2024, la media de edad fue significativamente mayor (68 ±11,3 vs. 62 ±10,8 años, p&lt;0,01) y el porcentaje de mujeres aumentó (35% vs. 24%, sin significación estadística).</a:t>
            </a:r>
          </a:p>
          <a:p>
            <a:pPr algn="just">
              <a:defRPr sz="1300"/>
            </a:pPr>
            <a:r>
              <a:t>El procedimiento se realizó sobre adenopatías menos sospechosas de malignidad (96% vs. 87%) y de menor tamaño (2,5 cm vs. 2 cm, p&lt;0,01). La rentabilidad diagnóstica fue menor en 2024 (70% vs. 79% en 2014-2016), con diagnóstico de neoplasia en 75% vs. 81%, respectivamente. Se observó un aumento en el diagnóstico de adenocarcinoma en 2024 (44% vs. 28%).</a:t>
            </a:r>
          </a:p>
          <a:p>
            <a:pPr algn="just">
              <a:defRPr sz="1300"/>
            </a:pPr>
            <a:r>
              <a:t>La adenopatía más puncionada en 2024 sigue siendo la subcarínica (67% vs. 45% en 2014-2016, p=0,014), con un incremento significativo en la punción de adenopatías hiliares izquierdas y derechas (p&lt;0,01).</a:t>
            </a:r>
          </a:p>
        </p:txBody>
      </p:sp>
      <p:grpSp>
        <p:nvGrpSpPr>
          <p:cNvPr id="106" name="Imagen 6"/>
          <p:cNvGrpSpPr/>
          <p:nvPr/>
        </p:nvGrpSpPr>
        <p:grpSpPr>
          <a:xfrm>
            <a:off x="3676046" y="2623054"/>
            <a:ext cx="2583248" cy="1800201"/>
            <a:chOff x="0" y="0"/>
            <a:chExt cx="2583246" cy="1800200"/>
          </a:xfrm>
        </p:grpSpPr>
        <p:sp>
          <p:nvSpPr>
            <p:cNvPr id="104" name="Figura"/>
            <p:cNvSpPr/>
            <p:nvPr/>
          </p:nvSpPr>
          <p:spPr>
            <a:xfrm>
              <a:off x="-1" y="-1"/>
              <a:ext cx="2583249" cy="1800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56"/>
                  </a:moveTo>
                  <a:lnTo>
                    <a:pt x="0" y="1856"/>
                  </a:lnTo>
                  <a:cubicBezTo>
                    <a:pt x="0" y="831"/>
                    <a:pt x="579" y="0"/>
                    <a:pt x="1294" y="0"/>
                  </a:cubicBezTo>
                  <a:lnTo>
                    <a:pt x="20306" y="0"/>
                  </a:lnTo>
                  <a:lnTo>
                    <a:pt x="20306" y="0"/>
                  </a:lnTo>
                  <a:cubicBezTo>
                    <a:pt x="21021" y="0"/>
                    <a:pt x="21600" y="831"/>
                    <a:pt x="21600" y="1856"/>
                  </a:cubicBezTo>
                  <a:lnTo>
                    <a:pt x="21600" y="19744"/>
                  </a:lnTo>
                  <a:lnTo>
                    <a:pt x="21600" y="19744"/>
                  </a:lnTo>
                  <a:cubicBezTo>
                    <a:pt x="21600" y="20769"/>
                    <a:pt x="21021" y="21600"/>
                    <a:pt x="20306" y="21600"/>
                  </a:cubicBezTo>
                  <a:lnTo>
                    <a:pt x="1294" y="21600"/>
                  </a:lnTo>
                  <a:lnTo>
                    <a:pt x="1294" y="21600"/>
                  </a:lnTo>
                  <a:cubicBezTo>
                    <a:pt x="579" y="21600"/>
                    <a:pt x="0" y="20769"/>
                    <a:pt x="0" y="19744"/>
                  </a:cubicBezTo>
                  <a:close/>
                </a:path>
              </a:pathLst>
            </a:custGeom>
            <a:solidFill>
              <a:srgbClr val="EDEDED"/>
            </a:solidFill>
            <a:ln w="12700" cap="flat">
              <a:noFill/>
              <a:miter lim="400000"/>
            </a:ln>
            <a:effectLst/>
          </p:spPr>
          <p:txBody>
            <a:bodyPr wrap="square" lIns="45719" tIns="45719" rIns="45719" bIns="45719" numCol="1" anchor="ctr">
              <a:noAutofit/>
            </a:bodyPr>
            <a:lstStyle/>
            <a:p>
              <a:pPr/>
            </a:p>
          </p:txBody>
        </p:sp>
        <p:pic>
          <p:nvPicPr>
            <p:cNvPr id="105" name="image2.jpeg" descr="image2.jpeg"/>
            <p:cNvPicPr>
              <a:picLocks noChangeAspect="1"/>
            </p:cNvPicPr>
            <p:nvPr/>
          </p:nvPicPr>
          <p:blipFill>
            <a:blip r:embed="rId2">
              <a:extLst/>
            </a:blip>
            <a:srcRect l="0" t="0" r="0" b="0"/>
            <a:stretch>
              <a:fillRect/>
            </a:stretch>
          </p:blipFill>
          <p:spPr>
            <a:xfrm>
              <a:off x="0" y="0"/>
              <a:ext cx="2583247" cy="1800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94" y="0"/>
                  </a:moveTo>
                  <a:cubicBezTo>
                    <a:pt x="580" y="0"/>
                    <a:pt x="0" y="832"/>
                    <a:pt x="0" y="1857"/>
                  </a:cubicBezTo>
                  <a:lnTo>
                    <a:pt x="0" y="19743"/>
                  </a:lnTo>
                  <a:cubicBezTo>
                    <a:pt x="0" y="20768"/>
                    <a:pt x="580" y="21600"/>
                    <a:pt x="1294" y="21600"/>
                  </a:cubicBezTo>
                  <a:lnTo>
                    <a:pt x="20306" y="21600"/>
                  </a:lnTo>
                  <a:cubicBezTo>
                    <a:pt x="21020" y="21600"/>
                    <a:pt x="21600" y="20768"/>
                    <a:pt x="21600" y="19743"/>
                  </a:cubicBezTo>
                  <a:lnTo>
                    <a:pt x="21600" y="1857"/>
                  </a:lnTo>
                  <a:cubicBezTo>
                    <a:pt x="21600" y="832"/>
                    <a:pt x="21020" y="0"/>
                    <a:pt x="20306" y="0"/>
                  </a:cubicBezTo>
                  <a:lnTo>
                    <a:pt x="1294" y="0"/>
                  </a:lnTo>
                  <a:close/>
                </a:path>
              </a:pathLst>
            </a:custGeom>
            <a:ln w="12700" cap="flat">
              <a:noFill/>
              <a:miter lim="400000"/>
            </a:ln>
            <a:effectLst/>
          </p:spPr>
        </p:pic>
      </p:grpSp>
      <p:pic>
        <p:nvPicPr>
          <p:cNvPr id="107" name="Imagen 8" descr="Imagen 8"/>
          <p:cNvPicPr>
            <a:picLocks noChangeAspect="1"/>
          </p:cNvPicPr>
          <p:nvPr/>
        </p:nvPicPr>
        <p:blipFill>
          <a:blip r:embed="rId3">
            <a:extLst/>
          </a:blip>
          <a:stretch>
            <a:fillRect/>
          </a:stretch>
        </p:blipFill>
        <p:spPr>
          <a:xfrm>
            <a:off x="6265996" y="2595717"/>
            <a:ext cx="2763835" cy="1368153"/>
          </a:xfrm>
          <a:prstGeom prst="rect">
            <a:avLst/>
          </a:prstGeom>
          <a:ln w="12700">
            <a:miter lim="400000"/>
          </a:ln>
        </p:spPr>
      </p:pic>
      <p:sp>
        <p:nvSpPr>
          <p:cNvPr id="108" name="Rectángulo: esquinas redondeadas 9"/>
          <p:cNvSpPr/>
          <p:nvPr/>
        </p:nvSpPr>
        <p:spPr>
          <a:xfrm>
            <a:off x="306566" y="2564164"/>
            <a:ext cx="3203763" cy="2393802"/>
          </a:xfrm>
          <a:prstGeom prst="roundRect">
            <a:avLst>
              <a:gd name="adj" fmla="val 16667"/>
            </a:avLst>
          </a:prstGeom>
          <a:ln w="25400">
            <a:solidFill>
              <a:srgbClr val="55958D"/>
            </a:solidFill>
          </a:ln>
        </p:spPr>
        <p:txBody>
          <a:bodyPr lIns="45719" rIns="45719" anchor="ctr"/>
          <a:lstStyle/>
          <a:p>
            <a:pPr algn="ctr">
              <a:defRPr>
                <a:solidFill>
                  <a:srgbClr val="FFFFFF"/>
                </a:solidFill>
              </a:defRPr>
            </a:pPr>
          </a:p>
        </p:txBody>
      </p:sp>
      <p:sp>
        <p:nvSpPr>
          <p:cNvPr id="109" name="Rectángulo: esquinas redondeadas 10"/>
          <p:cNvSpPr/>
          <p:nvPr/>
        </p:nvSpPr>
        <p:spPr>
          <a:xfrm>
            <a:off x="1835696" y="132990"/>
            <a:ext cx="7137617" cy="2348228"/>
          </a:xfrm>
          <a:prstGeom prst="roundRect">
            <a:avLst>
              <a:gd name="adj" fmla="val 16667"/>
            </a:avLst>
          </a:prstGeom>
          <a:ln w="25400">
            <a:solidFill>
              <a:srgbClr val="55958D"/>
            </a:solidFill>
          </a:ln>
        </p:spPr>
        <p:txBody>
          <a:bodyPr lIns="45719" rIns="45719" anchor="ctr"/>
          <a:lstStyle/>
          <a:p>
            <a:pPr algn="ctr">
              <a:defRPr>
                <a:solidFill>
                  <a:srgbClr val="FFFFFF"/>
                </a:solidFill>
              </a:defRPr>
            </a:pPr>
          </a:p>
        </p:txBody>
      </p:sp>
      <p:sp>
        <p:nvSpPr>
          <p:cNvPr id="110" name="2 Subtítulo"/>
          <p:cNvSpPr txBox="1"/>
          <p:nvPr/>
        </p:nvSpPr>
        <p:spPr>
          <a:xfrm>
            <a:off x="3595287" y="4506200"/>
            <a:ext cx="2657525"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200"/>
              </a:spcBef>
              <a:defRPr sz="1200">
                <a:solidFill>
                  <a:srgbClr val="55958D"/>
                </a:solidFill>
              </a:defRPr>
            </a:lvl1pPr>
          </a:lstStyle>
          <a:p>
            <a:pPr/>
            <a:r>
              <a:t>Fig.1.- Comparativa de adenopatía más puncionada</a:t>
            </a:r>
          </a:p>
        </p:txBody>
      </p:sp>
      <p:sp>
        <p:nvSpPr>
          <p:cNvPr id="111" name="2 Subtítulo"/>
          <p:cNvSpPr txBox="1"/>
          <p:nvPr/>
        </p:nvSpPr>
        <p:spPr>
          <a:xfrm>
            <a:off x="6429848" y="3914235"/>
            <a:ext cx="1048760"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200"/>
              </a:spcBef>
              <a:defRPr sz="1200">
                <a:solidFill>
                  <a:srgbClr val="888888"/>
                </a:solidFill>
              </a:defRPr>
            </a:lvl1pPr>
          </a:lstStyle>
          <a:p>
            <a:pPr/>
            <a:r>
              <a:t>2014-2016</a:t>
            </a:r>
          </a:p>
        </p:txBody>
      </p:sp>
      <p:sp>
        <p:nvSpPr>
          <p:cNvPr id="112" name="2 Subtítulo"/>
          <p:cNvSpPr txBox="1"/>
          <p:nvPr/>
        </p:nvSpPr>
        <p:spPr>
          <a:xfrm>
            <a:off x="6493838" y="4212032"/>
            <a:ext cx="2308151"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200"/>
              </a:spcBef>
              <a:defRPr sz="1200">
                <a:solidFill>
                  <a:srgbClr val="55958D"/>
                </a:solidFill>
              </a:defRPr>
            </a:lvl1pPr>
          </a:lstStyle>
          <a:p>
            <a:pPr/>
            <a:r>
              <a:t>Fig.2.- Comparativa de histología más prevalente</a:t>
            </a:r>
          </a:p>
        </p:txBody>
      </p:sp>
      <p:sp>
        <p:nvSpPr>
          <p:cNvPr id="113" name="2 Subtítulo"/>
          <p:cNvSpPr txBox="1"/>
          <p:nvPr/>
        </p:nvSpPr>
        <p:spPr>
          <a:xfrm>
            <a:off x="7817217" y="3917824"/>
            <a:ext cx="1048760"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200"/>
              </a:spcBef>
              <a:defRPr sz="1200">
                <a:solidFill>
                  <a:srgbClr val="888888"/>
                </a:solidFill>
              </a:defRPr>
            </a:lvl1pPr>
          </a:lstStyle>
          <a:p>
            <a:pPr/>
            <a:r>
              <a:t>2024</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Helvetica"/>
        <a:ea typeface="Helvetica"/>
        <a:cs typeface="Helvetica"/>
      </a:majorFont>
      <a:minorFont>
        <a:latin typeface="Aptos"/>
        <a:ea typeface="Aptos"/>
        <a:cs typeface="Aptos"/>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Helvetica"/>
        <a:ea typeface="Helvetica"/>
        <a:cs typeface="Helvetica"/>
      </a:majorFont>
      <a:minorFont>
        <a:latin typeface="Aptos"/>
        <a:ea typeface="Aptos"/>
        <a:cs typeface="Aptos"/>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