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4F4"/>
    <a:srgbClr val="F0E6F2"/>
    <a:srgbClr val="E0D2C2"/>
    <a:srgbClr val="E5DACD"/>
    <a:srgbClr val="CCB8A2"/>
    <a:srgbClr val="DCCCBA"/>
    <a:srgbClr val="E3E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972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FC9-47FA-826C-4C201F979A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C9-47FA-826C-4C201F979A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C9-47FA-826C-4C201F979A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FC9-47FA-826C-4C201F979A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Adenocarcinoma pulmón</c:v>
                </c:pt>
                <c:pt idx="1">
                  <c:v>Cáncer de mama</c:v>
                </c:pt>
                <c:pt idx="2">
                  <c:v>Cáncer de ovario</c:v>
                </c:pt>
                <c:pt idx="3">
                  <c:v>Linfoma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21.9</c:v>
                </c:pt>
                <c:pt idx="1">
                  <c:v>10.4</c:v>
                </c:pt>
                <c:pt idx="2">
                  <c:v>8.3000000000000007</c:v>
                </c:pt>
                <c:pt idx="3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38-412A-9BAC-386AC9A70EE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487685392349337"/>
          <c:y val="0.50009178255848985"/>
          <c:w val="0.65076243061230854"/>
          <c:h val="0.340504662867757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0414886150861"/>
          <c:y val="7.5793245470321249E-2"/>
          <c:w val="0.82477726052118872"/>
          <c:h val="0.490872257190886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Ninguna</c:v>
                </c:pt>
                <c:pt idx="1">
                  <c:v>Infección</c:v>
                </c:pt>
                <c:pt idx="2">
                  <c:v>Obstrucción catéter</c:v>
                </c:pt>
                <c:pt idx="3">
                  <c:v>Dolor</c:v>
                </c:pt>
                <c:pt idx="4">
                  <c:v>Neumotórax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72</c:v>
                </c:pt>
                <c:pt idx="1">
                  <c:v>14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F-41C5-B3C9-AF77A7A8E1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22216064"/>
        <c:axId val="722223984"/>
      </c:barChart>
      <c:catAx>
        <c:axId val="72221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22223984"/>
        <c:crosses val="autoZero"/>
        <c:auto val="0"/>
        <c:lblAlgn val="ctr"/>
        <c:lblOffset val="100"/>
        <c:noMultiLvlLbl val="0"/>
      </c:catAx>
      <c:valAx>
        <c:axId val="722223984"/>
        <c:scaling>
          <c:orientation val="minMax"/>
          <c:max val="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22216064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135727974669482"/>
          <c:y val="0.22523436724976026"/>
          <c:w val="0.40213041804878824"/>
          <c:h val="0.670269667008366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1A-4C63-9B70-6CC4DEE98B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1A-4C63-9B70-6CC4DEE98B9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91A-4C63-9B70-6CC4DEE98B9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91A-4C63-9B70-6CC4DEE98B9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91A-4C63-9B70-6CC4DEE98B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Ca mama</c:v>
                </c:pt>
                <c:pt idx="1">
                  <c:v>Linfoma</c:v>
                </c:pt>
                <c:pt idx="2">
                  <c:v>Ca ovario</c:v>
                </c:pt>
                <c:pt idx="3">
                  <c:v>Adenocarcinoma pulmón</c:v>
                </c:pt>
                <c:pt idx="4">
                  <c:v>Ca epidermoide 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37-434B-BD0B-4DF156BC6A8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574725824114781E-2"/>
          <c:y val="0.23706474653615955"/>
          <c:w val="0.31680110940054279"/>
          <c:h val="0.762935115696581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F6D55-00BF-42B6-A1BB-BCB752C2AAF0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35844-ED9E-4E52-9981-556EE1F044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296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5844-ED9E-4E52-9981-556EE1F044A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5781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E16EA87-FB81-B966-D617-3EBFC074FFD4}"/>
              </a:ext>
            </a:extLst>
          </p:cNvPr>
          <p:cNvSpPr/>
          <p:nvPr/>
        </p:nvSpPr>
        <p:spPr>
          <a:xfrm>
            <a:off x="8246331" y="4246997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97A0686-6E3F-D261-BA95-2223CC42448F}"/>
              </a:ext>
            </a:extLst>
          </p:cNvPr>
          <p:cNvSpPr txBox="1"/>
          <p:nvPr/>
        </p:nvSpPr>
        <p:spPr>
          <a:xfrm>
            <a:off x="4499992" y="1663265"/>
            <a:ext cx="4610435" cy="336245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-1"/>
            <a:ext cx="7236296" cy="1224966"/>
          </a:xfr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tIns="324000" bIns="108000" anchor="ctr">
            <a:noAutofit/>
          </a:bodyPr>
          <a:lstStyle/>
          <a:p>
            <a:r>
              <a:rPr lang="es-ES" sz="230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DEL CATÉTER PLEURAL TUNELIZADO: EXPERIENCIA CLÍNICA Y RESULTADOS.</a:t>
            </a:r>
            <a:br>
              <a:rPr lang="es-ES" sz="1800" b="1" i="0" u="none" strike="noStrike" baseline="0" dirty="0">
                <a:solidFill>
                  <a:srgbClr val="1F1F1F"/>
                </a:solidFill>
                <a:latin typeface="Arial-BoldMT"/>
              </a:rPr>
            </a:b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9F8072C-E6E2-14E2-5BCA-D172685CAB80}"/>
              </a:ext>
            </a:extLst>
          </p:cNvPr>
          <p:cNvSpPr txBox="1"/>
          <p:nvPr/>
        </p:nvSpPr>
        <p:spPr>
          <a:xfrm>
            <a:off x="1907704" y="732524"/>
            <a:ext cx="73083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3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T. Mascarell Roda, I. Pacheco Carrillo, P. Montero Sanz, J. Vázquez Domínguez, A. Cruz Medina, N. Reyes Núñez. </a:t>
            </a:r>
            <a:r>
              <a:rPr lang="es-ES" sz="13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UGC. Neumología. Hospital Universitario Virgen de Valme.</a:t>
            </a:r>
            <a:endParaRPr lang="es-ES" sz="1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8D746A1-F09C-FD7D-EDD2-7BE4E4DE424A}"/>
              </a:ext>
            </a:extLst>
          </p:cNvPr>
          <p:cNvSpPr/>
          <p:nvPr/>
        </p:nvSpPr>
        <p:spPr>
          <a:xfrm>
            <a:off x="0" y="1"/>
            <a:ext cx="1907704" cy="1224966"/>
          </a:xfrm>
          <a:prstGeom prst="rect">
            <a:avLst/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9EA50C9-F7A2-9702-D74E-15CCA676F644}"/>
              </a:ext>
            </a:extLst>
          </p:cNvPr>
          <p:cNvSpPr txBox="1"/>
          <p:nvPr/>
        </p:nvSpPr>
        <p:spPr>
          <a:xfrm>
            <a:off x="179510" y="1294643"/>
            <a:ext cx="324036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7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665FF23-DEB3-2E18-0352-84B9C21DB81C}"/>
              </a:ext>
            </a:extLst>
          </p:cNvPr>
          <p:cNvSpPr txBox="1"/>
          <p:nvPr/>
        </p:nvSpPr>
        <p:spPr>
          <a:xfrm>
            <a:off x="179510" y="2468446"/>
            <a:ext cx="324036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7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1154578-EFC2-9CC3-2D22-F575B95D6CFC}"/>
              </a:ext>
            </a:extLst>
          </p:cNvPr>
          <p:cNvSpPr txBox="1"/>
          <p:nvPr/>
        </p:nvSpPr>
        <p:spPr>
          <a:xfrm>
            <a:off x="179510" y="3890767"/>
            <a:ext cx="324036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7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2031C77-4177-B600-C052-2498CCD058CD}"/>
              </a:ext>
            </a:extLst>
          </p:cNvPr>
          <p:cNvSpPr txBox="1"/>
          <p:nvPr/>
        </p:nvSpPr>
        <p:spPr>
          <a:xfrm>
            <a:off x="4427984" y="1259450"/>
            <a:ext cx="337599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7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B19AFE1-6061-5334-F1E9-D806F3617DAD}"/>
              </a:ext>
            </a:extLst>
          </p:cNvPr>
          <p:cNvSpPr txBox="1"/>
          <p:nvPr/>
        </p:nvSpPr>
        <p:spPr>
          <a:xfrm>
            <a:off x="266578" y="1724120"/>
            <a:ext cx="4015462" cy="66941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catéter pleural tunelizado (CPT) permite la evacuación periódica de los derrames pleurales (DP) recidivantes. 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17680E5-58F7-1F31-5453-D78E117D666F}"/>
              </a:ext>
            </a:extLst>
          </p:cNvPr>
          <p:cNvSpPr txBox="1"/>
          <p:nvPr/>
        </p:nvSpPr>
        <p:spPr>
          <a:xfrm>
            <a:off x="266578" y="2902877"/>
            <a:ext cx="4015462" cy="89255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las características clínicas y demográficas de los pacientes sometidos a la colocación de CPT en nuestro centro, evaluar las complicaciones y la tasa de pleurodesis alcanzada.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2BCFB16-6472-3A3D-DCAD-BF3786F946DB}"/>
              </a:ext>
            </a:extLst>
          </p:cNvPr>
          <p:cNvSpPr txBox="1"/>
          <p:nvPr/>
        </p:nvSpPr>
        <p:spPr>
          <a:xfrm>
            <a:off x="266578" y="4325198"/>
            <a:ext cx="4015462" cy="66941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b="0" i="0" u="none" strike="noStrike" baseline="0" dirty="0">
                <a:latin typeface="ArialMT"/>
              </a:rPr>
              <a:t>Estudio observacional retrospectivo de todos los CPT colocados en nuestro centro desde enero 2016 hasta junio 2024. 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5" name="Google Shape;791;p46">
            <a:extLst>
              <a:ext uri="{FF2B5EF4-FFF2-40B4-BE49-F238E27FC236}">
                <a16:creationId xmlns:a16="http://schemas.microsoft.com/office/drawing/2014/main" id="{002F70AC-2C0F-4AB5-1694-36E8E0100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133946"/>
              </p:ext>
            </p:extLst>
          </p:nvPr>
        </p:nvGraphicFramePr>
        <p:xfrm>
          <a:off x="4578675" y="1697297"/>
          <a:ext cx="2744871" cy="223552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260">
                <a:tc gridSpan="2">
                  <a:txBody>
                    <a:bodyPr/>
                    <a:lstStyle/>
                    <a:p>
                      <a:r>
                        <a:rPr lang="es-ES" sz="1220" b="0" i="0" u="none" strike="noStrike" kern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CARACTERÍSTICAS DE LA MUESTRA</a:t>
                      </a:r>
                    </a:p>
                  </a:txBody>
                  <a:tcPr marL="91425" marR="91425" marT="91425" marB="91425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Tamaño (n)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97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Sexo masculino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Edad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 (57-74) </a:t>
                      </a:r>
                      <a:r>
                        <a:rPr lang="es-ES" sz="1250" b="0" i="0" u="none" strike="noStrike" baseline="0" dirty="0">
                          <a:solidFill>
                            <a:srgbClr val="1F1F1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años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Tabaquismo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solidFill>
                            <a:srgbClr val="1F1F1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49.5%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663602"/>
                  </a:ext>
                </a:extLst>
              </a:tr>
              <a:tr h="3343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Etiología DP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kern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Maligno 94,8%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" name="CuadroTexto 25">
            <a:extLst>
              <a:ext uri="{FF2B5EF4-FFF2-40B4-BE49-F238E27FC236}">
                <a16:creationId xmlns:a16="http://schemas.microsoft.com/office/drawing/2014/main" id="{B6F980BA-6900-4D74-5159-E9E714921E2C}"/>
              </a:ext>
            </a:extLst>
          </p:cNvPr>
          <p:cNvSpPr txBox="1"/>
          <p:nvPr/>
        </p:nvSpPr>
        <p:spPr>
          <a:xfrm>
            <a:off x="8038145" y="1739954"/>
            <a:ext cx="1008112" cy="28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 maligno</a:t>
            </a:r>
          </a:p>
        </p:txBody>
      </p:sp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ABDDADCE-5467-FF8B-D046-A0A759F705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068113"/>
              </p:ext>
            </p:extLst>
          </p:nvPr>
        </p:nvGraphicFramePr>
        <p:xfrm>
          <a:off x="6290272" y="1837312"/>
          <a:ext cx="3495747" cy="2822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Google Shape;791;p46">
            <a:extLst>
              <a:ext uri="{FF2B5EF4-FFF2-40B4-BE49-F238E27FC236}">
                <a16:creationId xmlns:a16="http://schemas.microsoft.com/office/drawing/2014/main" id="{611E9510-A40D-669B-D6FC-12F8228353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8875365"/>
              </p:ext>
            </p:extLst>
          </p:nvPr>
        </p:nvGraphicFramePr>
        <p:xfrm>
          <a:off x="6020542" y="4222239"/>
          <a:ext cx="1440160" cy="7406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260">
                <a:tc>
                  <a:txBody>
                    <a:bodyPr/>
                    <a:lstStyle/>
                    <a:p>
                      <a:pPr algn="ctr"/>
                      <a:r>
                        <a:rPr lang="es-ES" sz="122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TRATAMIENTO SISTÉMICO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6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20" b="0" i="0" u="none" strike="noStrike" baseline="0" dirty="0">
                          <a:solidFill>
                            <a:srgbClr val="1F1F1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70,1%</a:t>
                      </a:r>
                      <a:endParaRPr sz="122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mpd="sng">
                      <a:noFill/>
                      <a:prstDash val="solid"/>
                    </a:lnT>
                    <a:lnB w="2857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80E22289-CD27-A772-D8C2-7C18F6CE1FC4}"/>
              </a:ext>
            </a:extLst>
          </p:cNvPr>
          <p:cNvCxnSpPr>
            <a:cxnSpLocks/>
          </p:cNvCxnSpPr>
          <p:nvPr/>
        </p:nvCxnSpPr>
        <p:spPr>
          <a:xfrm>
            <a:off x="1907704" y="51470"/>
            <a:ext cx="0" cy="113653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>
            <a:extLst>
              <a:ext uri="{FF2B5EF4-FFF2-40B4-BE49-F238E27FC236}">
                <a16:creationId xmlns:a16="http://schemas.microsoft.com/office/drawing/2014/main" id="{3E2909F0-93A2-12AE-0FB6-50C4E385BC2E}"/>
              </a:ext>
            </a:extLst>
          </p:cNvPr>
          <p:cNvSpPr/>
          <p:nvPr/>
        </p:nvSpPr>
        <p:spPr>
          <a:xfrm>
            <a:off x="1853698" y="10857"/>
            <a:ext cx="108014" cy="9741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5C9BE5F5-8830-22A8-BC97-7C53B86B6835}"/>
              </a:ext>
            </a:extLst>
          </p:cNvPr>
          <p:cNvSpPr/>
          <p:nvPr/>
        </p:nvSpPr>
        <p:spPr>
          <a:xfrm>
            <a:off x="1853696" y="1095537"/>
            <a:ext cx="108014" cy="10376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E54E993-77E9-C496-97B1-EAA5C9DA81AD}"/>
              </a:ext>
            </a:extLst>
          </p:cNvPr>
          <p:cNvSpPr/>
          <p:nvPr/>
        </p:nvSpPr>
        <p:spPr>
          <a:xfrm>
            <a:off x="6969" y="17934"/>
            <a:ext cx="1889012" cy="1383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8A6583-D52D-48C0-D463-217CCE6D2CD1}"/>
              </a:ext>
            </a:extLst>
          </p:cNvPr>
          <p:cNvSpPr txBox="1"/>
          <p:nvPr/>
        </p:nvSpPr>
        <p:spPr>
          <a:xfrm>
            <a:off x="107504" y="39162"/>
            <a:ext cx="8928992" cy="3639458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90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90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ArialM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D02C01-06B4-7292-743F-300846EE903B}"/>
              </a:ext>
            </a:extLst>
          </p:cNvPr>
          <p:cNvSpPr txBox="1"/>
          <p:nvPr/>
        </p:nvSpPr>
        <p:spPr>
          <a:xfrm>
            <a:off x="179512" y="3753062"/>
            <a:ext cx="331236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7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B0AA29-C931-AF50-0141-D64F71274B98}"/>
              </a:ext>
            </a:extLst>
          </p:cNvPr>
          <p:cNvSpPr txBox="1"/>
          <p:nvPr/>
        </p:nvSpPr>
        <p:spPr>
          <a:xfrm>
            <a:off x="251520" y="4183949"/>
            <a:ext cx="8136904" cy="86177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CPT es una opción efectiva y segura para el manejo domiciliario del derrame pleural maligno recidivante.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Obtuvimos una tasa de pleurodesis similar a la descrita en la bibliografía.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nuestra serie, el pH ácido, el consumo de glucosa y elevación de LDH no se ha asociado a una mayor tasa de pleurodesis, si bien se necesitan estudios con mayor tamaño muestral que lo demuestren.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F7048DCE-3EE4-DCCB-AF92-8F01AFD94B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611361"/>
              </p:ext>
            </p:extLst>
          </p:nvPr>
        </p:nvGraphicFramePr>
        <p:xfrm>
          <a:off x="6041818" y="443886"/>
          <a:ext cx="2952328" cy="2061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7FA38660-EF5D-3979-E874-9129BE4CBDC7}"/>
              </a:ext>
            </a:extLst>
          </p:cNvPr>
          <p:cNvSpPr txBox="1"/>
          <p:nvPr/>
        </p:nvSpPr>
        <p:spPr>
          <a:xfrm>
            <a:off x="6746906" y="165975"/>
            <a:ext cx="2247240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COMPLICACIONES </a:t>
            </a:r>
            <a:r>
              <a:rPr lang="es-ES" sz="125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→ </a:t>
            </a:r>
            <a:r>
              <a:rPr lang="es-ES" sz="1400" b="0" i="0" u="none" strike="noStrike" baseline="0" dirty="0">
                <a:solidFill>
                  <a:srgbClr val="1F1F1F"/>
                </a:solidFill>
                <a:latin typeface="ArialMT"/>
              </a:rPr>
              <a:t>25.8%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Abrir llave 24">
            <a:extLst>
              <a:ext uri="{FF2B5EF4-FFF2-40B4-BE49-F238E27FC236}">
                <a16:creationId xmlns:a16="http://schemas.microsoft.com/office/drawing/2014/main" id="{98D0E33F-32B1-BABF-A10C-B840413E0DCE}"/>
              </a:ext>
            </a:extLst>
          </p:cNvPr>
          <p:cNvSpPr/>
          <p:nvPr/>
        </p:nvSpPr>
        <p:spPr>
          <a:xfrm rot="16200000" flipV="1">
            <a:off x="7366149" y="1110090"/>
            <a:ext cx="216026" cy="2823301"/>
          </a:xfrm>
          <a:prstGeom prst="leftBrac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762CE5C-6B10-5869-8289-E41AE6FCC670}"/>
              </a:ext>
            </a:extLst>
          </p:cNvPr>
          <p:cNvSpPr txBox="1"/>
          <p:nvPr/>
        </p:nvSpPr>
        <p:spPr>
          <a:xfrm>
            <a:off x="6430046" y="2712558"/>
            <a:ext cx="2088231" cy="6601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de los pacientes que padecieron infección requirieron retirada de CPT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106F6DE-CDD1-AA21-7CD3-3A76AF1E1938}"/>
              </a:ext>
            </a:extLst>
          </p:cNvPr>
          <p:cNvSpPr txBox="1"/>
          <p:nvPr/>
        </p:nvSpPr>
        <p:spPr>
          <a:xfrm>
            <a:off x="605809" y="1047732"/>
            <a:ext cx="1572453" cy="477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PLEURODESIS SEGÚN ETIOLOGÍA</a:t>
            </a:r>
          </a:p>
        </p:txBody>
      </p:sp>
      <p:graphicFrame>
        <p:nvGraphicFramePr>
          <p:cNvPr id="36" name="Gráfico 35">
            <a:extLst>
              <a:ext uri="{FF2B5EF4-FFF2-40B4-BE49-F238E27FC236}">
                <a16:creationId xmlns:a16="http://schemas.microsoft.com/office/drawing/2014/main" id="{C7495D48-5665-AF48-B8AD-866008CE46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4714744"/>
              </p:ext>
            </p:extLst>
          </p:nvPr>
        </p:nvGraphicFramePr>
        <p:xfrm>
          <a:off x="162038" y="1190574"/>
          <a:ext cx="4032448" cy="2358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CuadroTexto 36">
            <a:extLst>
              <a:ext uri="{FF2B5EF4-FFF2-40B4-BE49-F238E27FC236}">
                <a16:creationId xmlns:a16="http://schemas.microsoft.com/office/drawing/2014/main" id="{D66B47C7-A639-B3BF-D01D-C30BBC611D84}"/>
              </a:ext>
            </a:extLst>
          </p:cNvPr>
          <p:cNvSpPr txBox="1"/>
          <p:nvPr/>
        </p:nvSpPr>
        <p:spPr>
          <a:xfrm>
            <a:off x="3814663" y="1147832"/>
            <a:ext cx="1756256" cy="28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LP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452AD8-0B75-E22B-73B6-C45B644C90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 t="15099" r="5424" b="22342"/>
          <a:stretch/>
        </p:blipFill>
        <p:spPr bwMode="auto">
          <a:xfrm>
            <a:off x="4905468" y="1442406"/>
            <a:ext cx="707877" cy="60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83A268CA-FFE5-5CA4-2987-3D3F165BF34D}"/>
              </a:ext>
            </a:extLst>
          </p:cNvPr>
          <p:cNvSpPr txBox="1"/>
          <p:nvPr/>
        </p:nvSpPr>
        <p:spPr>
          <a:xfrm>
            <a:off x="3752237" y="1494080"/>
            <a:ext cx="1387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pacientes</a:t>
            </a:r>
          </a:p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cumplían: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58AA153D-BB73-79B8-DD97-11B703446EAA}"/>
              </a:ext>
            </a:extLst>
          </p:cNvPr>
          <p:cNvSpPr txBox="1"/>
          <p:nvPr/>
        </p:nvSpPr>
        <p:spPr>
          <a:xfrm flipH="1">
            <a:off x="4041202" y="2056622"/>
            <a:ext cx="1306569" cy="738664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93663" indent="-93663" algn="l">
              <a:buFontTx/>
              <a:buChar char="-"/>
            </a:pPr>
            <a:r>
              <a:rPr lang="es-ES" sz="1400" b="0" i="0" u="none" strike="noStrike" baseline="0" dirty="0">
                <a:solidFill>
                  <a:srgbClr val="1F1F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 &lt; 7.2</a:t>
            </a:r>
            <a:endParaRPr lang="es-ES" sz="1400" dirty="0">
              <a:solidFill>
                <a:srgbClr val="1F1F1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3663" indent="-93663" algn="l">
              <a:buFontTx/>
              <a:buChar char="-"/>
            </a:pPr>
            <a:r>
              <a:rPr lang="es-ES" sz="1400" b="0" i="0" u="none" strike="noStrike" baseline="0" dirty="0">
                <a:solidFill>
                  <a:srgbClr val="1F1F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Glu &lt; 60</a:t>
            </a:r>
          </a:p>
          <a:p>
            <a:pPr marL="93663" indent="-93663" algn="l">
              <a:buFontTx/>
              <a:buChar char="-"/>
            </a:pPr>
            <a:r>
              <a:rPr lang="es-ES" sz="1400" b="0" i="0" u="none" strike="noStrike" baseline="0" dirty="0">
                <a:solidFill>
                  <a:srgbClr val="1F1F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LDH &gt; 1000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Flecha: a la derecha con bandas 39">
            <a:extLst>
              <a:ext uri="{FF2B5EF4-FFF2-40B4-BE49-F238E27FC236}">
                <a16:creationId xmlns:a16="http://schemas.microsoft.com/office/drawing/2014/main" id="{AD8B7611-557A-2EDA-A16E-1C3409120871}"/>
              </a:ext>
            </a:extLst>
          </p:cNvPr>
          <p:cNvSpPr/>
          <p:nvPr/>
        </p:nvSpPr>
        <p:spPr>
          <a:xfrm rot="5400000">
            <a:off x="4530610" y="2873904"/>
            <a:ext cx="305506" cy="288032"/>
          </a:xfrm>
          <a:prstGeom prst="striped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4EF193EA-9B26-AFF1-8A59-084C8DBDCE68}"/>
              </a:ext>
            </a:extLst>
          </p:cNvPr>
          <p:cNvSpPr txBox="1"/>
          <p:nvPr/>
        </p:nvSpPr>
        <p:spPr>
          <a:xfrm>
            <a:off x="3800006" y="3241164"/>
            <a:ext cx="1788963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0" i="0" u="none" strike="noStrike" baseline="0" dirty="0">
                <a:solidFill>
                  <a:srgbClr val="1F1F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28.6% pleurodesis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3" name="Google Shape;791;p46">
            <a:extLst>
              <a:ext uri="{FF2B5EF4-FFF2-40B4-BE49-F238E27FC236}">
                <a16:creationId xmlns:a16="http://schemas.microsoft.com/office/drawing/2014/main" id="{B00D5234-571A-E959-D3CA-CF355D1263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2248872"/>
              </p:ext>
            </p:extLst>
          </p:nvPr>
        </p:nvGraphicFramePr>
        <p:xfrm>
          <a:off x="2102715" y="101117"/>
          <a:ext cx="2613301" cy="7467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49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Tasa pleurodesis total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s-E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1F1F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23,7%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663602"/>
                  </a:ext>
                </a:extLst>
              </a:tr>
              <a:tr h="352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Mediana tiempo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s-E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1F1F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121 días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0E03A6FD-F891-C133-608A-6CFD6D61DBCF}"/>
              </a:ext>
            </a:extLst>
          </p:cNvPr>
          <p:cNvSpPr txBox="1"/>
          <p:nvPr/>
        </p:nvSpPr>
        <p:spPr>
          <a:xfrm>
            <a:off x="814872" y="321297"/>
            <a:ext cx="1222250" cy="2846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50" b="0" i="0" u="none" strike="noStrike" baseline="0" dirty="0">
                <a:solidFill>
                  <a:srgbClr val="1F1F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PLEURODESIS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276</Words>
  <Application>Microsoft Office PowerPoint</Application>
  <PresentationFormat>Presentación en pantalla (16:9)</PresentationFormat>
  <Paragraphs>75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Aptos</vt:lpstr>
      <vt:lpstr>Arial</vt:lpstr>
      <vt:lpstr>Arial-BoldMT</vt:lpstr>
      <vt:lpstr>ArialMT</vt:lpstr>
      <vt:lpstr>Calibri</vt:lpstr>
      <vt:lpstr>Tahoma</vt:lpstr>
      <vt:lpstr>Tema de Office</vt:lpstr>
      <vt:lpstr>USO DEL CATÉTER PLEURAL TUNELIZADO: EXPERIENCIA CLÍNICA Y RESULTADOS.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Bernardo Mascarell</cp:lastModifiedBy>
  <cp:revision>21</cp:revision>
  <dcterms:created xsi:type="dcterms:W3CDTF">2024-02-05T13:08:18Z</dcterms:created>
  <dcterms:modified xsi:type="dcterms:W3CDTF">2025-03-02T16:07:13Z</dcterms:modified>
</cp:coreProperties>
</file>