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50103CF-2497-41E8-B225-B195F5258440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03/03/2025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FF5CAFE1-B76A-4543-ADF3-DC5121FAEB4C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42FBE979-E1B6-4503-8AC4-237E0AF829B5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03/03/2025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AC6B835B-A093-4081-9D44-71CCAD8743D7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strike="noStrike" spc="-1">
                <a:solidFill>
                  <a:srgbClr val="000000"/>
                </a:solidFill>
                <a:latin typeface="Verdana"/>
                <a:ea typeface="Verdana"/>
              </a:rPr>
              <a:t>Impacto de Tezepelumab en la disminución de exacerbaciones en pacientes con asma grave no controlado T2 bajo</a:t>
            </a:r>
            <a:endParaRPr lang="es-ES" sz="2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ubTitle"/>
          </p:nvPr>
        </p:nvSpPr>
        <p:spPr>
          <a:xfrm>
            <a:off x="1371600" y="2914560"/>
            <a:ext cx="6400440" cy="131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lnSpc>
                <a:spcPct val="107000"/>
              </a:lnSpc>
              <a:spcBef>
                <a:spcPts val="210"/>
              </a:spcBef>
              <a:spcAft>
                <a:spcPts val="799"/>
              </a:spcAft>
              <a:tabLst>
                <a:tab pos="0" algn="l"/>
              </a:tabLst>
            </a:pPr>
            <a:r>
              <a:rPr lang="es-ES" sz="105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Miguel Martos Maldonado, Judith del Mar Sánchez Álvarez, Diego Molina Cabrerizo, Francisco Casas Maldonado, Belén Navas Bueno, David </a:t>
            </a:r>
            <a:r>
              <a:rPr lang="es-ES" sz="105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Fole</a:t>
            </a:r>
            <a:r>
              <a:rPr lang="es-ES" sz="105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Vázquez</a:t>
            </a:r>
            <a:endParaRPr lang="es-ES" sz="1050" spc="-1" dirty="0">
              <a:latin typeface="Arial"/>
            </a:endParaRPr>
          </a:p>
          <a:p>
            <a:pPr algn="ctr">
              <a:lnSpc>
                <a:spcPct val="107000"/>
              </a:lnSpc>
              <a:spcBef>
                <a:spcPts val="210"/>
              </a:spcBef>
              <a:spcAft>
                <a:spcPts val="799"/>
              </a:spcAft>
              <a:tabLst>
                <a:tab pos="0" algn="l"/>
              </a:tabLst>
            </a:pPr>
            <a:r>
              <a:rPr lang="es-ES" sz="105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Torrecárdenas. Almería</a:t>
            </a:r>
            <a:r>
              <a:rPr lang="es-ES" sz="1050" spc="-1" dirty="0">
                <a:latin typeface="Arial"/>
              </a:rPr>
              <a:t>. </a:t>
            </a:r>
            <a:r>
              <a:rPr lang="es-ES" sz="105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Santa Ana. Motril.</a:t>
            </a:r>
            <a:r>
              <a:rPr lang="es-ES" sz="1050" spc="-1" dirty="0">
                <a:latin typeface="Arial"/>
              </a:rPr>
              <a:t> </a:t>
            </a:r>
            <a:r>
              <a:rPr lang="es-ES" sz="105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San Cecilio. Granada.</a:t>
            </a:r>
            <a:endParaRPr lang="es-ES" sz="105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endParaRPr lang="es-ES" sz="105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465640" y="183600"/>
            <a:ext cx="6022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Introducción y Objetivos</a:t>
            </a: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67640" y="1419480"/>
            <a:ext cx="8506800" cy="176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El asma grave no controlado (AGNC) afecta al 4% de los pacientes con asma grave y representa un reto terapéutico, especialmente en el subgrupo de pacientes con inflamación tipo 2 bajo. 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 algn="just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Este fenotipo se caracteriza por una respuesta inflamatoria no mediada predominantemente por la inflamación de tipo 2, la cual está asociada con las células Th2, eosinófilos, IL-4, IL-5 e IL-13. 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 algn="just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Arial"/>
              <a:buChar char="•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Este subtipo de asma posee características diferenciadas y presenta una respuesta limitada a los tratamientos biológicos orientados a estas vías inflamatorias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CuadroTexto 5"/>
          <p:cNvSpPr/>
          <p:nvPr/>
        </p:nvSpPr>
        <p:spPr>
          <a:xfrm>
            <a:off x="1043640" y="4023720"/>
            <a:ext cx="7056360" cy="913320"/>
          </a:xfrm>
          <a:prstGeom prst="rect">
            <a:avLst/>
          </a:prstGeom>
          <a:solidFill>
            <a:srgbClr val="DECCF4"/>
          </a:solidFill>
          <a:ln w="38100">
            <a:solidFill>
              <a:srgbClr val="02854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Verdana"/>
                <a:ea typeface="Verdana"/>
              </a:rPr>
              <a:t>Evaluar la eficacia de Tezepelumab tras seis meses de tratamiento en la reducción de agudizaciones asmáticas en pacientes con fenotipo inflamatorio T2 bajo frente a T2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7" name="Flecha: hacia abajo 6"/>
          <p:cNvSpPr/>
          <p:nvPr/>
        </p:nvSpPr>
        <p:spPr>
          <a:xfrm>
            <a:off x="3965040" y="3351960"/>
            <a:ext cx="1511640" cy="587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ECCF4"/>
          </a:solidFill>
          <a:ln>
            <a:solidFill>
              <a:srgbClr val="028547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8" name="Imagen 4" descr="Calendario, Mapa&#10;&#10;AI-generated content may be incorrect."/>
          <p:cNvPicPr/>
          <p:nvPr/>
        </p:nvPicPr>
        <p:blipFill>
          <a:blip r:embed="rId2"/>
          <a:stretch/>
        </p:blipFill>
        <p:spPr>
          <a:xfrm>
            <a:off x="2606040" y="0"/>
            <a:ext cx="3931200" cy="5143320"/>
          </a:xfrm>
          <a:prstGeom prst="rect">
            <a:avLst/>
          </a:prstGeom>
          <a:ln w="0">
            <a:noFill/>
          </a:ln>
        </p:spPr>
      </p:pic>
      <p:pic>
        <p:nvPicPr>
          <p:cNvPr id="89" name="Imagen 8" descr="Dibujo de una persona&#10;&#10;AI-generated content may be incorrect."/>
          <p:cNvPicPr/>
          <p:nvPr/>
        </p:nvPicPr>
        <p:blipFill>
          <a:blip r:embed="rId3"/>
          <a:stretch/>
        </p:blipFill>
        <p:spPr>
          <a:xfrm>
            <a:off x="3204000" y="2499840"/>
            <a:ext cx="1151640" cy="1151640"/>
          </a:xfrm>
          <a:prstGeom prst="rect">
            <a:avLst/>
          </a:prstGeom>
          <a:ln w="0">
            <a:noFill/>
          </a:ln>
        </p:spPr>
      </p:pic>
      <p:pic>
        <p:nvPicPr>
          <p:cNvPr id="90" name="Imagen 9" descr="Dibujo de una persona&#10;&#10;AI-generated content may be incorrect."/>
          <p:cNvPicPr/>
          <p:nvPr/>
        </p:nvPicPr>
        <p:blipFill>
          <a:blip r:embed="rId3"/>
          <a:stretch/>
        </p:blipFill>
        <p:spPr>
          <a:xfrm>
            <a:off x="3712320" y="3441960"/>
            <a:ext cx="1151640" cy="1151640"/>
          </a:xfrm>
          <a:prstGeom prst="rect">
            <a:avLst/>
          </a:prstGeom>
          <a:ln w="0">
            <a:noFill/>
          </a:ln>
        </p:spPr>
      </p:pic>
      <p:pic>
        <p:nvPicPr>
          <p:cNvPr id="91" name="Imagen 11" descr="Imagen que contiene Flecha&#10;&#10;AI-generated content may be incorrect."/>
          <p:cNvPicPr/>
          <p:nvPr/>
        </p:nvPicPr>
        <p:blipFill>
          <a:blip r:embed="rId4"/>
          <a:stretch/>
        </p:blipFill>
        <p:spPr>
          <a:xfrm>
            <a:off x="5716080" y="2648160"/>
            <a:ext cx="914040" cy="914040"/>
          </a:xfrm>
          <a:prstGeom prst="rect">
            <a:avLst/>
          </a:prstGeom>
          <a:ln w="0">
            <a:noFill/>
          </a:ln>
        </p:spPr>
      </p:pic>
      <p:pic>
        <p:nvPicPr>
          <p:cNvPr id="92" name="Imagen 12" descr="Imagen que contiene Flecha&#10;&#10;AI-generated content may be incorrect."/>
          <p:cNvPicPr/>
          <p:nvPr/>
        </p:nvPicPr>
        <p:blipFill>
          <a:blip r:embed="rId5"/>
          <a:stretch/>
        </p:blipFill>
        <p:spPr>
          <a:xfrm>
            <a:off x="5061960" y="555120"/>
            <a:ext cx="830520" cy="8305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9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0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1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26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27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28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31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32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33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3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 additive="repl">
                                        <p:cTn id="4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5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5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5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61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62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63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1176480" y="19548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Metodología</a:t>
            </a:r>
          </a:p>
        </p:txBody>
      </p:sp>
      <p:sp>
        <p:nvSpPr>
          <p:cNvPr id="95" name="PlaceHolder 2"/>
          <p:cNvSpPr>
            <a:spLocks noGrp="1"/>
          </p:cNvSpPr>
          <p:nvPr>
            <p:ph/>
          </p:nvPr>
        </p:nvSpPr>
        <p:spPr>
          <a:xfrm>
            <a:off x="451440" y="1563480"/>
            <a:ext cx="8229240" cy="2739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>
              <a:lnSpc>
                <a:spcPct val="107000"/>
              </a:lnSpc>
              <a:spcBef>
                <a:spcPts val="360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rgbClr val="000000"/>
                </a:solidFill>
                <a:latin typeface="Verdana"/>
                <a:ea typeface="Verdana"/>
              </a:rPr>
              <a:t>Estudio multicéntrico retrospectivo de una cohorte de pacientes con AGNC. Se analizó la eficacia clínica de Tezepelumab tras seis meses de tratamiento, independientemente del tratamiento habitual para AGNC. </a:t>
            </a: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7000"/>
              </a:lnSpc>
              <a:spcBef>
                <a:spcPts val="360"/>
              </a:spcBef>
              <a:spcAft>
                <a:spcPts val="799"/>
              </a:spcAft>
              <a:buClr>
                <a:srgbClr val="000000"/>
              </a:buClr>
              <a:buFont typeface="Arial"/>
              <a:buChar char="•"/>
            </a:pPr>
            <a:r>
              <a:rPr lang="es-ES" sz="1800" b="0" strike="noStrike" spc="-1">
                <a:solidFill>
                  <a:srgbClr val="000000"/>
                </a:solidFill>
                <a:latin typeface="Verdana"/>
                <a:ea typeface="Verdana"/>
              </a:rPr>
              <a:t>Se evaluaron variables demográficas, comorbilidades, función pulmonar, exacerbaciones y uso de corticoides orales. Se utilizó el test de Wilcoxon para evaluar la significación estadística de los resultados.</a:t>
            </a:r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1182600" y="19548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390240" y="1313640"/>
            <a:ext cx="8362800" cy="1080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>
                <a:solidFill>
                  <a:srgbClr val="000000"/>
                </a:solidFill>
                <a:latin typeface="Verdana"/>
                <a:ea typeface="Verdana"/>
              </a:rPr>
              <a:t>44 pacientes (65 % mujeres y 35 % hombres),</a:t>
            </a:r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>
                <a:solidFill>
                  <a:srgbClr val="000000"/>
                </a:solidFill>
                <a:latin typeface="Verdana"/>
                <a:ea typeface="Verdana"/>
              </a:rPr>
              <a:t>Edad media de 56,7 ± 13,9 años</a:t>
            </a:r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>
                <a:solidFill>
                  <a:srgbClr val="000000"/>
                </a:solidFill>
                <a:latin typeface="Verdana"/>
                <a:ea typeface="Verdana"/>
              </a:rPr>
              <a:t>4,5 % eran exfumadores y el 22,7 % fumadores (ICAT de 19,5 ± 12,8 paq/año)</a:t>
            </a:r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>
                <a:solidFill>
                  <a:srgbClr val="000000"/>
                </a:solidFill>
                <a:latin typeface="Verdana"/>
                <a:ea typeface="Verdana"/>
              </a:rPr>
              <a:t>T2 bajo (34.1%) y T2 (65,9%)</a:t>
            </a:r>
            <a:endParaRPr lang="es-ES" sz="14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98" name="Tabla 3"/>
          <p:cNvGraphicFramePr/>
          <p:nvPr>
            <p:extLst>
              <p:ext uri="{D42A27DB-BD31-4B8C-83A1-F6EECF244321}">
                <p14:modId xmlns:p14="http://schemas.microsoft.com/office/powerpoint/2010/main" val="1265220097"/>
              </p:ext>
            </p:extLst>
          </p:nvPr>
        </p:nvGraphicFramePr>
        <p:xfrm>
          <a:off x="1228500" y="2433393"/>
          <a:ext cx="6686280" cy="2649361"/>
        </p:xfrm>
        <a:graphic>
          <a:graphicData uri="http://schemas.openxmlformats.org/drawingml/2006/table">
            <a:tbl>
              <a:tblPr/>
              <a:tblGrid>
                <a:gridCol w="2842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7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62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34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 dirty="0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 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T2 bajo (n=)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T2 (n=)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FEV1 (%)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66,73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21.84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65,93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25,94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FVC (%)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86,93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24.16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80,41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22,34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90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Recuento Eosinófilos (cels/mm3)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117,3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65.95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274,82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286,16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FENO (ppb)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13,46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6.10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30,26 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Symbol"/>
                          <a:ea typeface="Verdana"/>
                        </a:rPr>
                        <a:t></a:t>
                      </a: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 39,05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Obesidad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60%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72.41%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RGE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46.66%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34.48%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59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Rinosinusitis/poliposis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6.66%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799"/>
                        </a:spcAft>
                      </a:pPr>
                      <a:r>
                        <a:rPr lang="es-ES" sz="1400" b="0" strike="noStrike" spc="-1" dirty="0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34.48%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7D5FA0"/>
                      </a:solidFill>
                    </a:lnL>
                    <a:lnR w="9360">
                      <a:solidFill>
                        <a:srgbClr val="7D5FA0"/>
                      </a:solidFill>
                    </a:lnR>
                    <a:lnT w="9360">
                      <a:solidFill>
                        <a:srgbClr val="7D5FA0"/>
                      </a:solidFill>
                    </a:lnT>
                    <a:lnB w="9360">
                      <a:solidFill>
                        <a:srgbClr val="7D5FA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1223640" y="19548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graphicFrame>
        <p:nvGraphicFramePr>
          <p:cNvPr id="100" name="Tabla 5"/>
          <p:cNvGraphicFramePr/>
          <p:nvPr/>
        </p:nvGraphicFramePr>
        <p:xfrm>
          <a:off x="523800" y="1419480"/>
          <a:ext cx="8146800" cy="1885320"/>
        </p:xfrm>
        <a:graphic>
          <a:graphicData uri="http://schemas.openxmlformats.org/drawingml/2006/table">
            <a:tbl>
              <a:tblPr/>
              <a:tblGrid>
                <a:gridCol w="32522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2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endParaRPr lang="es-ES"/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T2 bajo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T2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Agudizaciones 6 meses pretto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2.13 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Symbol"/>
                        </a:rPr>
                        <a:t>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1.59</a:t>
                      </a:r>
                      <a:endParaRPr lang="es-ES" sz="18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 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Symbol"/>
                        </a:rPr>
                        <a:t>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1.33 </a:t>
                      </a:r>
                      <a:endParaRPr lang="es-ES" sz="18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7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Agudizaciones 6 meses postto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0.4 </a:t>
                      </a:r>
                      <a:r>
                        <a:rPr lang="es-ES" sz="1800" b="1" strike="noStrike" spc="-1">
                          <a:solidFill>
                            <a:srgbClr val="000000"/>
                          </a:solidFill>
                          <a:latin typeface="Symbol"/>
                        </a:rPr>
                        <a:t></a:t>
                      </a:r>
                      <a:r>
                        <a:rPr lang="es-ES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0.91</a:t>
                      </a:r>
                      <a:endParaRPr lang="es-ES" sz="18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0.41 </a:t>
                      </a:r>
                      <a:r>
                        <a:rPr lang="es-ES" sz="1800" b="1" strike="noStrike" spc="-1">
                          <a:solidFill>
                            <a:srgbClr val="000000"/>
                          </a:solidFill>
                          <a:latin typeface="Symbol"/>
                        </a:rPr>
                        <a:t></a:t>
                      </a:r>
                      <a:r>
                        <a:rPr lang="es-ES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0.82</a:t>
                      </a:r>
                      <a:endParaRPr lang="es-ES" sz="18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1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REDUCCION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81% (p &lt; 0,01)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58% </a:t>
                      </a: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(p &lt; 0,01)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01" name="CuadroTexto 2"/>
          <p:cNvSpPr/>
          <p:nvPr/>
        </p:nvSpPr>
        <p:spPr>
          <a:xfrm>
            <a:off x="462600" y="3517359"/>
            <a:ext cx="8218800" cy="913320"/>
          </a:xfrm>
          <a:prstGeom prst="rect">
            <a:avLst/>
          </a:prstGeom>
          <a:solidFill>
            <a:srgbClr val="DECCF4"/>
          </a:solidFill>
          <a:ln w="57150">
            <a:solidFill>
              <a:srgbClr val="02854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18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El número medio de ciclos de corticoides en los seis meses previos fue de 1.43</a:t>
            </a:r>
            <a:r>
              <a:rPr lang="es-ES" sz="1800" b="0" strike="noStrike" spc="-1">
                <a:solidFill>
                  <a:srgbClr val="000000"/>
                </a:solidFill>
                <a:latin typeface="Symbol"/>
                <a:ea typeface="Calibri"/>
              </a:rPr>
              <a:t></a:t>
            </a:r>
            <a:r>
              <a:rPr lang="es-ES" sz="18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 1.59; tras seis meses de tratamiento la media descendió a 0.36 </a:t>
            </a:r>
            <a:r>
              <a:rPr lang="es-ES" sz="1800" b="0" strike="noStrike" spc="-1">
                <a:solidFill>
                  <a:srgbClr val="000000"/>
                </a:solidFill>
                <a:latin typeface="Symbol"/>
                <a:ea typeface="Calibri"/>
              </a:rPr>
              <a:t></a:t>
            </a:r>
            <a:r>
              <a:rPr lang="es-ES" sz="1800" b="0" strike="noStrike" spc="-1">
                <a:solidFill>
                  <a:srgbClr val="000000"/>
                </a:solidFill>
                <a:latin typeface="Times New Roman"/>
                <a:ea typeface="Calibri"/>
              </a:rPr>
              <a:t> 0.81, lo que representa una reducción del 75%</a:t>
            </a:r>
            <a:endParaRPr lang="es-ES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1182600" y="20772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Conclusiones</a:t>
            </a:r>
          </a:p>
        </p:txBody>
      </p:sp>
      <p:sp>
        <p:nvSpPr>
          <p:cNvPr id="104" name="CuadroTexto 3"/>
          <p:cNvSpPr/>
          <p:nvPr/>
        </p:nvSpPr>
        <p:spPr>
          <a:xfrm>
            <a:off x="462240" y="1851840"/>
            <a:ext cx="8218800" cy="2529720"/>
          </a:xfrm>
          <a:prstGeom prst="rect">
            <a:avLst/>
          </a:prstGeom>
          <a:solidFill>
            <a:srgbClr val="DECCF4"/>
          </a:solidFill>
          <a:ln w="57150">
            <a:solidFill>
              <a:srgbClr val="02854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La eficacia de </a:t>
            </a:r>
            <a:r>
              <a:rPr lang="es-ES" sz="20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Tezepelumab</a:t>
            </a:r>
            <a:r>
              <a:rPr lang="es-ES" sz="2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se observó independientemente del fenotipo inflamatorio del AGNC</a:t>
            </a:r>
            <a:endParaRPr lang="es-ES" sz="20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En pacientes con fenotipo T2 bajo, el tratamiento con </a:t>
            </a:r>
            <a:r>
              <a:rPr lang="es-ES" sz="20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Tezepelumab</a:t>
            </a:r>
            <a:r>
              <a:rPr lang="es-ES" sz="2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logró una reducción significativa del 81% en el número de agudizaciones asmáticas tras seis meses de tratamiento</a:t>
            </a:r>
            <a:endParaRPr lang="es-ES" sz="2000" b="0" strike="noStrike" spc="-1" dirty="0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0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En pacientes con fenotipo T2, se observó una reducción significativa de las agudizaciones asmáticas del 58.62%</a:t>
            </a:r>
            <a:endParaRPr lang="es-ES" sz="20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499</Words>
  <Application>Microsoft Office PowerPoint</Application>
  <PresentationFormat>Presentación en pantalla (16:9)</PresentationFormat>
  <Paragraphs>57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Impacto de Tezepelumab en la disminución de exacerbaciones en pacientes con asma grave no controlado T2 bajo</vt:lpstr>
      <vt:lpstr>Introducción y Objetivos</vt:lpstr>
      <vt:lpstr>Metodología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Miguel Martos</cp:lastModifiedBy>
  <cp:revision>9</cp:revision>
  <dcterms:created xsi:type="dcterms:W3CDTF">2024-02-05T13:08:18Z</dcterms:created>
  <dcterms:modified xsi:type="dcterms:W3CDTF">2025-03-03T17:21:47Z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6</vt:i4>
  </property>
</Properties>
</file>