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1" r:id="rId2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9144000" cy="5143500" type="screen16x9"/>
  <p:notesSz cx="7559675" cy="106918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21" d="100"/>
          <a:sy n="121" d="100"/>
        </p:scale>
        <p:origin x="104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05920"/>
            <a:ext cx="8229240" cy="397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/>
            <a:endParaRPr lang="es-ES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33940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2973240"/>
            <a:ext cx="822924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200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2973240"/>
            <a:ext cx="40158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es-ES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200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2973240"/>
            <a:ext cx="2649600" cy="1618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s-ES" sz="32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6" name="PlaceHolder 2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714ECB66-863E-473C-96DD-40C9416A4CE9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03/03/2025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EFA701A3-1261-4EDA-BB79-6F52F9E01032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Pulse para editar el formato de texto del esquema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Segundo nivel del esquema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Tercer nivel del esquema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 del esquema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 del esquema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Sexto nivel del esquema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Séptimo nivel del esquema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4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title"/>
          </p:nvPr>
        </p:nvSpPr>
        <p:spPr>
          <a:xfrm>
            <a:off x="457200" y="205920"/>
            <a:ext cx="822924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Haga clic para modificar el estilo de título del patrón</a:t>
            </a:r>
          </a:p>
        </p:txBody>
      </p:sp>
      <p:sp>
        <p:nvSpPr>
          <p:cNvPr id="42" name="PlaceHolder 2"/>
          <p:cNvSpPr>
            <a:spLocks noGrp="1"/>
          </p:cNvSpPr>
          <p:nvPr>
            <p:ph type="body"/>
          </p:nvPr>
        </p:nvSpPr>
        <p:spPr>
          <a:xfrm>
            <a:off x="457200" y="1200240"/>
            <a:ext cx="8229240" cy="339408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lang="es-ES" sz="3200" b="0" strike="noStrike" spc="-1">
                <a:solidFill>
                  <a:srgbClr val="000000"/>
                </a:solidFill>
                <a:latin typeface="Calibri"/>
              </a:rPr>
              <a:t>Haga clic para modificar el estilo de texto del patrón</a:t>
            </a:r>
          </a:p>
          <a:p>
            <a:pPr marL="743040" lvl="1" indent="-285840">
              <a:lnSpc>
                <a:spcPct val="100000"/>
              </a:lnSpc>
              <a:spcBef>
                <a:spcPts val="561"/>
              </a:spcBef>
              <a:buClr>
                <a:srgbClr val="000000"/>
              </a:buClr>
              <a:buFont typeface="Arial"/>
              <a:buChar char="–"/>
            </a:pPr>
            <a:r>
              <a:rPr lang="es-ES" sz="2800" b="0" strike="noStrike" spc="-1">
                <a:solidFill>
                  <a:srgbClr val="000000"/>
                </a:solidFill>
                <a:latin typeface="Calibri"/>
              </a:rPr>
              <a:t>Segundo nivel</a:t>
            </a:r>
          </a:p>
          <a:p>
            <a:pPr marL="1143000" lvl="2" indent="-228600">
              <a:lnSpc>
                <a:spcPct val="100000"/>
              </a:lnSpc>
              <a:spcBef>
                <a:spcPts val="479"/>
              </a:spcBef>
              <a:buClr>
                <a:srgbClr val="000000"/>
              </a:buClr>
              <a:buFont typeface="Arial"/>
              <a:buChar char="•"/>
            </a:pPr>
            <a:r>
              <a:rPr lang="es-ES" sz="2400" b="0" strike="noStrike" spc="-1">
                <a:solidFill>
                  <a:srgbClr val="000000"/>
                </a:solidFill>
                <a:latin typeface="Calibri"/>
              </a:rPr>
              <a:t>Tercer nivel</a:t>
            </a:r>
          </a:p>
          <a:p>
            <a:pPr marL="1600200" lvl="3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–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Cuarto nivel</a:t>
            </a:r>
          </a:p>
          <a:p>
            <a:pPr marL="2057400" lvl="4" indent="-228600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Arial"/>
              <a:buChar char="»"/>
            </a:pPr>
            <a:r>
              <a:rPr lang="es-ES" sz="2000" b="0" strike="noStrike" spc="-1">
                <a:solidFill>
                  <a:srgbClr val="000000"/>
                </a:solidFill>
                <a:latin typeface="Calibri"/>
              </a:rPr>
              <a:t>Quinto nivel</a:t>
            </a:r>
          </a:p>
        </p:txBody>
      </p:sp>
      <p:sp>
        <p:nvSpPr>
          <p:cNvPr id="43" name="PlaceHolder 3"/>
          <p:cNvSpPr>
            <a:spLocks noGrp="1"/>
          </p:cNvSpPr>
          <p:nvPr>
            <p:ph type="dt"/>
          </p:nvPr>
        </p:nvSpPr>
        <p:spPr>
          <a:xfrm>
            <a:off x="45720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>
              <a:lnSpc>
                <a:spcPct val="100000"/>
              </a:lnSpc>
            </a:pPr>
            <a:fld id="{6AE44338-BF20-4CA9-A0AB-9437ECE13A90}" type="datetime">
              <a:rPr lang="es-ES" sz="1200" b="0" strike="noStrike" spc="-1">
                <a:solidFill>
                  <a:srgbClr val="8B8B8B"/>
                </a:solidFill>
                <a:latin typeface="Calibri"/>
              </a:rPr>
              <a:t>03/03/2025</a:t>
            </a:fld>
            <a:endParaRPr lang="es-ES" sz="1200" b="0" strike="noStrike" spc="-1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ftr"/>
          </p:nvPr>
        </p:nvSpPr>
        <p:spPr>
          <a:xfrm>
            <a:off x="3124080" y="4767120"/>
            <a:ext cx="289512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endParaRPr lang="es-ES" sz="2400" b="0" strike="noStrike" spc="-1">
              <a:latin typeface="Times New Roman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sldNum"/>
          </p:nvPr>
        </p:nvSpPr>
        <p:spPr>
          <a:xfrm>
            <a:off x="6553080" y="4767120"/>
            <a:ext cx="2133360" cy="2736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r">
              <a:lnSpc>
                <a:spcPct val="100000"/>
              </a:lnSpc>
            </a:pPr>
            <a:fld id="{53EDE12B-45D7-4F0A-A0EE-DF967903EFDD}" type="slidenum">
              <a:rPr lang="es-ES" sz="1200" b="0" strike="noStrike" spc="-1">
                <a:solidFill>
                  <a:srgbClr val="8B8B8B"/>
                </a:solidFill>
                <a:latin typeface="Calibri"/>
              </a:rPr>
              <a:t>‹Nº›</a:t>
            </a:fld>
            <a:endParaRPr lang="es-ES" sz="1200" b="0" strike="noStrike" spc="-1"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85800" y="1597680"/>
            <a:ext cx="7772040" cy="110232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2400" b="1" strike="noStrike" spc="-1" dirty="0">
                <a:solidFill>
                  <a:srgbClr val="000000"/>
                </a:solidFill>
                <a:latin typeface="Verdana"/>
                <a:ea typeface="Verdana"/>
              </a:rPr>
              <a:t>Eficacia de </a:t>
            </a:r>
            <a:r>
              <a:rPr lang="es-ES" sz="2400" b="1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Tezepelumab</a:t>
            </a:r>
            <a:r>
              <a:rPr lang="es-ES" sz="2400" b="1" strike="noStrike" spc="-1" dirty="0">
                <a:solidFill>
                  <a:srgbClr val="000000"/>
                </a:solidFill>
                <a:latin typeface="Verdana"/>
                <a:ea typeface="Verdana"/>
              </a:rPr>
              <a:t> en la reducción de agudizaciones asmáticas: análisis multicéntrico en pacientes </a:t>
            </a:r>
            <a:r>
              <a:rPr lang="es-ES" sz="2400" b="1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naïve</a:t>
            </a:r>
            <a:r>
              <a:rPr lang="es-ES" sz="2400" b="1" strike="noStrike" spc="-1" dirty="0">
                <a:solidFill>
                  <a:srgbClr val="000000"/>
                </a:solidFill>
                <a:latin typeface="Verdana"/>
                <a:ea typeface="Verdana"/>
              </a:rPr>
              <a:t> y no </a:t>
            </a:r>
            <a:r>
              <a:rPr lang="es-ES" sz="2400" b="1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naive</a:t>
            </a:r>
            <a:endParaRPr lang="es-ES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2 Subtítulo"/>
          <p:cNvSpPr/>
          <p:nvPr/>
        </p:nvSpPr>
        <p:spPr>
          <a:xfrm>
            <a:off x="1371600" y="2931840"/>
            <a:ext cx="6400440" cy="131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t">
            <a:noAutofit/>
          </a:bodyPr>
          <a:lstStyle/>
          <a:p>
            <a:pPr algn="ctr">
              <a:lnSpc>
                <a:spcPct val="107000"/>
              </a:lnSpc>
              <a:spcBef>
                <a:spcPts val="210"/>
              </a:spcBef>
              <a:spcAft>
                <a:spcPts val="799"/>
              </a:spcAft>
              <a:tabLst>
                <a:tab pos="0" algn="l"/>
              </a:tabLst>
            </a:pPr>
            <a:r>
              <a:rPr lang="es-ES" sz="11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Miguel Martos Maldonado, Salud Jiménez García, Diego Molina Cabrerizo, Francisco Casas Maldonado, Belén Navas Bueno, David </a:t>
            </a:r>
            <a:r>
              <a:rPr lang="es-ES" sz="11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Fole</a:t>
            </a:r>
            <a:r>
              <a:rPr lang="es-ES" sz="11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Vázquez</a:t>
            </a:r>
            <a:endParaRPr lang="es-ES" sz="1100" b="0" strike="noStrike" spc="-1" dirty="0">
              <a:latin typeface="Arial"/>
            </a:endParaRPr>
          </a:p>
          <a:p>
            <a:pPr algn="ctr">
              <a:lnSpc>
                <a:spcPct val="107000"/>
              </a:lnSpc>
              <a:spcBef>
                <a:spcPts val="210"/>
              </a:spcBef>
              <a:spcAft>
                <a:spcPts val="799"/>
              </a:spcAft>
              <a:tabLst>
                <a:tab pos="457200" algn="l"/>
              </a:tabLst>
            </a:pPr>
            <a:r>
              <a:rPr lang="es-ES" sz="11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Hospital Universitario Torrecárdenas. Almería</a:t>
            </a:r>
            <a:r>
              <a:rPr lang="es-ES" sz="1100" b="0" strike="noStrike" spc="-1" dirty="0">
                <a:solidFill>
                  <a:srgbClr val="000000"/>
                </a:solidFill>
                <a:latin typeface="Arial"/>
                <a:ea typeface="Verdana"/>
              </a:rPr>
              <a:t>.</a:t>
            </a:r>
            <a:r>
              <a:rPr lang="es-ES" sz="1100" spc="-1" dirty="0">
                <a:latin typeface="Arial"/>
              </a:rPr>
              <a:t> </a:t>
            </a:r>
            <a:r>
              <a:rPr lang="es-ES" sz="11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Hospital Universitario Santa Ana. Motril</a:t>
            </a:r>
            <a:r>
              <a:rPr lang="es-ES" sz="1100" spc="-1" dirty="0">
                <a:latin typeface="Arial"/>
              </a:rPr>
              <a:t>. </a:t>
            </a:r>
            <a:r>
              <a:rPr lang="es-ES" sz="11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Hospital Universitario San Cecilio. Granada</a:t>
            </a:r>
            <a:endParaRPr lang="es-ES" sz="1100" b="0" strike="noStrike" spc="-1" dirty="0">
              <a:latin typeface="Arial"/>
            </a:endParaRPr>
          </a:p>
          <a:p>
            <a:pPr algn="ctr">
              <a:lnSpc>
                <a:spcPct val="100000"/>
              </a:lnSpc>
              <a:spcBef>
                <a:spcPts val="210"/>
              </a:spcBef>
              <a:tabLst>
                <a:tab pos="0" algn="l"/>
              </a:tabLst>
            </a:pPr>
            <a:endParaRPr lang="es-ES" sz="11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2465640" y="183600"/>
            <a:ext cx="602280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Introducción y Objetivos</a:t>
            </a:r>
          </a:p>
        </p:txBody>
      </p:sp>
      <p:sp>
        <p:nvSpPr>
          <p:cNvPr id="85" name="PlaceHolder 2"/>
          <p:cNvSpPr>
            <a:spLocks noGrp="1"/>
          </p:cNvSpPr>
          <p:nvPr>
            <p:ph/>
          </p:nvPr>
        </p:nvSpPr>
        <p:spPr>
          <a:xfrm>
            <a:off x="467640" y="1419480"/>
            <a:ext cx="8506800" cy="176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320"/>
              </a:spcBef>
              <a:buClr>
                <a:srgbClr val="000000"/>
              </a:buClr>
              <a:buFont typeface="Arial"/>
              <a:buChar char="•"/>
            </a:pPr>
            <a:r>
              <a:rPr lang="es-ES" sz="16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Las agudizaciones asmáticas representan un desafío en el manejo de pacientes con asma grave no controlado (AGNC), siendo el estado previo de tratamiento (</a:t>
            </a:r>
            <a:r>
              <a:rPr lang="es-ES" sz="16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naive</a:t>
            </a:r>
            <a:r>
              <a:rPr lang="es-ES" sz="16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o no </a:t>
            </a:r>
            <a:r>
              <a:rPr lang="es-ES" sz="16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naive</a:t>
            </a:r>
            <a:r>
              <a:rPr lang="es-ES" sz="16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) un posible factor determinante en la respuesta a tratamiento biológico. Los pacientes </a:t>
            </a:r>
            <a:r>
              <a:rPr lang="es-ES" sz="16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naive</a:t>
            </a:r>
            <a:r>
              <a:rPr lang="es-ES" sz="16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, que no han recibido tratamiento biológico previamente, podrían responder de manera diferente en comparación con aquellos que sí han sido tratados previamente. </a:t>
            </a:r>
            <a:endParaRPr lang="es-ES" sz="1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CuadroTexto 5"/>
          <p:cNvSpPr/>
          <p:nvPr/>
        </p:nvSpPr>
        <p:spPr>
          <a:xfrm>
            <a:off x="1043640" y="4023720"/>
            <a:ext cx="7056360" cy="913320"/>
          </a:xfrm>
          <a:prstGeom prst="rect">
            <a:avLst/>
          </a:prstGeom>
          <a:solidFill>
            <a:srgbClr val="DECCF4"/>
          </a:solidFill>
          <a:ln w="38100">
            <a:solidFill>
              <a:srgbClr val="02854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s-ES" sz="1800" b="0" strike="noStrike" spc="-1">
                <a:solidFill>
                  <a:srgbClr val="000000"/>
                </a:solidFill>
                <a:latin typeface="Verdana"/>
                <a:ea typeface="Verdana"/>
              </a:rPr>
              <a:t>Evaluar la eficacia clínica e incidencia de agudizaciones asmáticas en pacientes naive y no naive tras seis meses de tratamiento con Tezepelumab. </a:t>
            </a:r>
            <a:endParaRPr lang="es-ES" sz="1800" b="0" strike="noStrike" spc="-1">
              <a:latin typeface="Arial"/>
            </a:endParaRPr>
          </a:p>
        </p:txBody>
      </p:sp>
      <p:sp>
        <p:nvSpPr>
          <p:cNvPr id="87" name="Flecha: hacia abajo 6"/>
          <p:cNvSpPr/>
          <p:nvPr/>
        </p:nvSpPr>
        <p:spPr>
          <a:xfrm>
            <a:off x="3965040" y="3351960"/>
            <a:ext cx="1511640" cy="587520"/>
          </a:xfrm>
          <a:prstGeom prst="downArrow">
            <a:avLst>
              <a:gd name="adj1" fmla="val 50000"/>
              <a:gd name="adj2" fmla="val 50000"/>
            </a:avLst>
          </a:prstGeom>
          <a:solidFill>
            <a:srgbClr val="DECCF4"/>
          </a:solidFill>
          <a:ln>
            <a:solidFill>
              <a:srgbClr val="028547"/>
            </a:solidFill>
            <a:round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7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9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 additive="repl">
                                        <p:cTn id="13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 additive="repl">
                                        <p:cTn id="14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repl">
                                        <p:cTn id="1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PlaceHolder 1"/>
          <p:cNvSpPr>
            <a:spLocks noGrp="1"/>
          </p:cNvSpPr>
          <p:nvPr>
            <p:ph type="title"/>
          </p:nvPr>
        </p:nvSpPr>
        <p:spPr>
          <a:xfrm>
            <a:off x="1176480" y="195480"/>
            <a:ext cx="677880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Metodología</a:t>
            </a:r>
          </a:p>
        </p:txBody>
      </p:sp>
      <p:sp>
        <p:nvSpPr>
          <p:cNvPr id="89" name="PlaceHolder 2"/>
          <p:cNvSpPr>
            <a:spLocks noGrp="1"/>
          </p:cNvSpPr>
          <p:nvPr>
            <p:ph/>
          </p:nvPr>
        </p:nvSpPr>
        <p:spPr>
          <a:xfrm>
            <a:off x="451440" y="1563480"/>
            <a:ext cx="8229240" cy="273924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marL="343080" indent="-343080" algn="just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s-ES" sz="2000" b="0" strike="noStrike" spc="-1">
                <a:solidFill>
                  <a:srgbClr val="000000"/>
                </a:solidFill>
                <a:latin typeface="Verdana"/>
                <a:ea typeface="Verdana"/>
              </a:rPr>
              <a:t>Estudio multicéntrico retrospectivo de una cohorte de pacientes con AGNC según hayan recibido tratamiento biológico previamente o no al inicio de tezepelumab (no Naive y Naive). </a:t>
            </a: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  <a:p>
            <a:pPr marL="343080" indent="-343080" algn="just">
              <a:lnSpc>
                <a:spcPct val="100000"/>
              </a:lnSpc>
              <a:spcBef>
                <a:spcPts val="400"/>
              </a:spcBef>
              <a:buClr>
                <a:srgbClr val="000000"/>
              </a:buClr>
              <a:buFont typeface="Wingdings" charset="2"/>
              <a:buChar char=""/>
            </a:pPr>
            <a:r>
              <a:rPr lang="es-ES" sz="2000" b="0" strike="noStrike" spc="-1">
                <a:solidFill>
                  <a:srgbClr val="000000"/>
                </a:solidFill>
                <a:latin typeface="Verdana"/>
                <a:ea typeface="Verdana"/>
              </a:rPr>
              <a:t>Se analizaron variables demográficas, función pulmonar, agudizaciones asmáticas y uso de corticoides orales en los seis meses previos y posteriores al inicio del tratamiento. Se utilizó el test de Wilcoxon para evaluar la significación.</a:t>
            </a:r>
            <a:endParaRPr lang="es-ES" sz="2000" b="0" strike="noStrike" spc="-1">
              <a:solidFill>
                <a:srgbClr val="000000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PlaceHolder 1"/>
          <p:cNvSpPr>
            <a:spLocks noGrp="1"/>
          </p:cNvSpPr>
          <p:nvPr>
            <p:ph type="title"/>
          </p:nvPr>
        </p:nvSpPr>
        <p:spPr>
          <a:xfrm>
            <a:off x="1907640" y="205920"/>
            <a:ext cx="677880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Resultados</a:t>
            </a:r>
          </a:p>
        </p:txBody>
      </p:sp>
      <p:sp>
        <p:nvSpPr>
          <p:cNvPr id="91" name="PlaceHolder 2"/>
          <p:cNvSpPr>
            <a:spLocks noGrp="1"/>
          </p:cNvSpPr>
          <p:nvPr>
            <p:ph/>
          </p:nvPr>
        </p:nvSpPr>
        <p:spPr>
          <a:xfrm>
            <a:off x="133096" y="1491030"/>
            <a:ext cx="2578572" cy="108072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Autofit/>
          </a:bodyPr>
          <a:lstStyle/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44 pacientes (65 % mujeres y 35 % hombres)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Edad media de 56,7 ± 13,9 años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4,5 % eran exfumadores y el 22,7% fumadores (ICAT promedio de 19,5 ± 12,8)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  <a:p>
            <a:pPr marL="343080" indent="-343080">
              <a:lnSpc>
                <a:spcPct val="100000"/>
              </a:lnSpc>
              <a:spcBef>
                <a:spcPts val="281"/>
              </a:spcBef>
              <a:buClr>
                <a:srgbClr val="000000"/>
              </a:buClr>
              <a:buFont typeface="Wingdings" charset="2"/>
              <a:buChar char=""/>
            </a:pPr>
            <a:r>
              <a:rPr lang="es-ES" sz="14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Naive</a:t>
            </a:r>
            <a:r>
              <a:rPr lang="es-ES" sz="1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(59.1%) y no </a:t>
            </a:r>
            <a:r>
              <a:rPr lang="es-ES" sz="1400" b="0" strike="noStrike" spc="-1" dirty="0" err="1">
                <a:solidFill>
                  <a:srgbClr val="000000"/>
                </a:solidFill>
                <a:latin typeface="Verdana"/>
                <a:ea typeface="Verdana"/>
              </a:rPr>
              <a:t>naive</a:t>
            </a:r>
            <a:r>
              <a:rPr lang="es-ES" sz="1400" b="0" strike="noStrike" spc="-1" dirty="0">
                <a:solidFill>
                  <a:srgbClr val="000000"/>
                </a:solidFill>
                <a:latin typeface="Verdana"/>
                <a:ea typeface="Verdana"/>
              </a:rPr>
              <a:t> (40.9%)</a:t>
            </a:r>
            <a:endParaRPr lang="es-ES" sz="1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graphicFrame>
        <p:nvGraphicFramePr>
          <p:cNvPr id="92" name="Tabla 5"/>
          <p:cNvGraphicFramePr/>
          <p:nvPr>
            <p:extLst>
              <p:ext uri="{D42A27DB-BD31-4B8C-83A1-F6EECF244321}">
                <p14:modId xmlns:p14="http://schemas.microsoft.com/office/powerpoint/2010/main" val="743276673"/>
              </p:ext>
            </p:extLst>
          </p:nvPr>
        </p:nvGraphicFramePr>
        <p:xfrm>
          <a:off x="2926770" y="1238495"/>
          <a:ext cx="5759670" cy="3304857"/>
        </p:xfrm>
        <a:graphic>
          <a:graphicData uri="http://schemas.openxmlformats.org/drawingml/2006/table">
            <a:tbl>
              <a:tblPr/>
              <a:tblGrid>
                <a:gridCol w="191989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1989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1989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59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Variable</a:t>
                      </a:r>
                      <a:endParaRPr lang="es-ES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         Naive (n=26)</a:t>
                      </a:r>
                      <a:endParaRPr lang="es-ES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8064A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 dirty="0">
                          <a:solidFill>
                            <a:srgbClr val="FFFFFF"/>
                          </a:solidFill>
                          <a:latin typeface="Calibri"/>
                        </a:rPr>
                        <a:t>        No naive (n=18)</a:t>
                      </a:r>
                      <a:endParaRPr lang="es-ES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8064A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8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FEV₁ (%)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63.15 ± 21.99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70.61 ± 27.49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EC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8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FVC (%)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82.80 ± 22.20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82.38 ± 24.55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9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Eosinófilos (cels/mm³)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180 ± 164.41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280.55 ± 326.81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EC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FENO (ppb)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16.68 ± 11.59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36 ± 48.30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8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T2 Bajo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57.7%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EC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Obesidad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69.2%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66.6%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30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RGE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42.3%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ECEAF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27.77%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ECEA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5963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Rinosinusitis</a:t>
                      </a: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/</a:t>
                      </a:r>
                      <a:r>
                        <a:rPr lang="en-US" sz="1400" b="1" strike="noStrike" spc="-1" dirty="0" err="1">
                          <a:solidFill>
                            <a:srgbClr val="000000"/>
                          </a:solidFill>
                          <a:latin typeface="Calibri"/>
                        </a:rPr>
                        <a:t>poliposis</a:t>
                      </a:r>
                      <a:endParaRPr lang="es-ES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15.4%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 dirty="0">
                          <a:solidFill>
                            <a:srgbClr val="000000"/>
                          </a:solidFill>
                          <a:latin typeface="Calibri"/>
                        </a:rPr>
                        <a:t>44.44%</a:t>
                      </a:r>
                      <a:endParaRPr lang="es-ES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12240">
                      <a:solidFill>
                        <a:srgbClr val="8064A2"/>
                      </a:solidFill>
                    </a:lnL>
                    <a:lnR w="12240">
                      <a:solidFill>
                        <a:srgbClr val="8064A2"/>
                      </a:solidFill>
                    </a:lnR>
                    <a:lnT w="12240">
                      <a:solidFill>
                        <a:srgbClr val="8064A2"/>
                      </a:solidFill>
                    </a:lnT>
                    <a:lnB w="12240">
                      <a:solidFill>
                        <a:srgbClr val="8064A2"/>
                      </a:solidFill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1223640" y="195480"/>
            <a:ext cx="677880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Resultados</a:t>
            </a:r>
          </a:p>
        </p:txBody>
      </p:sp>
      <p:graphicFrame>
        <p:nvGraphicFramePr>
          <p:cNvPr id="94" name="Tabla 5"/>
          <p:cNvGraphicFramePr/>
          <p:nvPr>
            <p:extLst>
              <p:ext uri="{D42A27DB-BD31-4B8C-83A1-F6EECF244321}">
                <p14:modId xmlns:p14="http://schemas.microsoft.com/office/powerpoint/2010/main" val="836889289"/>
              </p:ext>
            </p:extLst>
          </p:nvPr>
        </p:nvGraphicFramePr>
        <p:xfrm>
          <a:off x="539640" y="1419480"/>
          <a:ext cx="8146800" cy="3355084"/>
        </p:xfrm>
        <a:graphic>
          <a:graphicData uri="http://schemas.openxmlformats.org/drawingml/2006/table">
            <a:tbl>
              <a:tblPr/>
              <a:tblGrid>
                <a:gridCol w="36784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567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115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Verdana"/>
                          <a:ea typeface="Verdana"/>
                        </a:rPr>
                        <a:t>Variable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Verdana"/>
                          <a:ea typeface="Verdana"/>
                        </a:rPr>
                        <a:t>Naive (n=26)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9BBB5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FFFFFF"/>
                          </a:solidFill>
                          <a:latin typeface="Verdana"/>
                          <a:ea typeface="Verdana"/>
                        </a:rPr>
                        <a:t>No naive (n=18)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9BBB5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508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Agudizaciones 6 meses pretto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1,73 ± 1,61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0,88 ± 1,23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56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Agudizaciones 6 meses postto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0,23 ± 0,71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0,55 ± 0,92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940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REDUCCIÓN</a:t>
                      </a:r>
                      <a:endParaRPr lang="es-ES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88,23% (p &lt; 0,01)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s-E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38% (p=0.167)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Ciclos de corticoides orales 6 meses pretto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1.80 ± 1.72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36 ± 48.30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398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Ciclos de corticoides orales 6 meses postto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0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0,23 ± 0,71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s-ES" sz="1800" b="0" strike="noStrike" spc="-1">
                          <a:solidFill>
                            <a:srgbClr val="000000"/>
                          </a:solidFill>
                          <a:latin typeface="Calibri"/>
                        </a:rPr>
                        <a:t>0,55 ± 0,92</a:t>
                      </a:r>
                      <a:endParaRPr lang="es-ES" sz="18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092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REDUCCIÓN</a:t>
                      </a:r>
                      <a:endParaRPr lang="es-ES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88,67 %</a:t>
                      </a:r>
                      <a:endParaRPr lang="es-ES" sz="1400" b="0" strike="noStrike" spc="-1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EBF1D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1"/>
                        </a:spcAft>
                      </a:pPr>
                      <a:r>
                        <a:rPr lang="en-US" sz="1400" b="1" strike="noStrike" spc="-1" dirty="0">
                          <a:solidFill>
                            <a:srgbClr val="000000"/>
                          </a:solidFill>
                          <a:latin typeface="Verdana"/>
                          <a:ea typeface="Verdana"/>
                        </a:rPr>
                        <a:t>38%</a:t>
                      </a:r>
                      <a:endParaRPr lang="es-ES" sz="1400" b="0" strike="noStrike" spc="-1" dirty="0">
                        <a:latin typeface="Arial"/>
                      </a:endParaRPr>
                    </a:p>
                  </a:txBody>
                  <a:tcPr marL="68400" marR="68400">
                    <a:lnL w="9360">
                      <a:solidFill>
                        <a:srgbClr val="98B855"/>
                      </a:solidFill>
                    </a:lnL>
                    <a:lnR w="9360">
                      <a:solidFill>
                        <a:srgbClr val="98B855"/>
                      </a:solidFill>
                    </a:lnR>
                    <a:lnT w="9360">
                      <a:solidFill>
                        <a:srgbClr val="98B855"/>
                      </a:solidFill>
                    </a:lnT>
                    <a:lnB w="9360">
                      <a:solidFill>
                        <a:srgbClr val="98B855"/>
                      </a:solidFill>
                    </a:lnB>
                    <a:solidFill>
                      <a:srgbClr val="EBF1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1182600" y="207720"/>
            <a:ext cx="6778800" cy="8568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Autofit/>
          </a:bodyPr>
          <a:lstStyle/>
          <a:p>
            <a:pPr algn="ctr">
              <a:lnSpc>
                <a:spcPct val="100000"/>
              </a:lnSpc>
            </a:pPr>
            <a:r>
              <a:rPr lang="es-ES" sz="4400" b="0" strike="noStrike" spc="-1">
                <a:solidFill>
                  <a:srgbClr val="000000"/>
                </a:solidFill>
                <a:latin typeface="Calibri"/>
              </a:rPr>
              <a:t>Conclusiones</a:t>
            </a:r>
          </a:p>
        </p:txBody>
      </p:sp>
      <p:sp>
        <p:nvSpPr>
          <p:cNvPr id="96" name="CuadroTexto 3"/>
          <p:cNvSpPr/>
          <p:nvPr/>
        </p:nvSpPr>
        <p:spPr>
          <a:xfrm>
            <a:off x="467640" y="2139840"/>
            <a:ext cx="8218800" cy="1919880"/>
          </a:xfrm>
          <a:prstGeom prst="rect">
            <a:avLst/>
          </a:prstGeom>
          <a:solidFill>
            <a:srgbClr val="DECCF4"/>
          </a:solidFill>
          <a:ln w="57150">
            <a:solidFill>
              <a:srgbClr val="02854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spAutoFit/>
          </a:bodyPr>
          <a:lstStyle/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2000" b="0" strike="noStrike" spc="-1">
                <a:solidFill>
                  <a:srgbClr val="000000"/>
                </a:solidFill>
                <a:latin typeface="Verdana"/>
                <a:ea typeface="Verdana"/>
              </a:rPr>
              <a:t>Tezepelumab reduce significativamente las agudizaciones asmáticas y el uso de esteroides en pacientes naïve (&gt;80%). </a:t>
            </a:r>
            <a:endParaRPr lang="es-ES" sz="2000" b="0" strike="noStrike" spc="-1">
              <a:latin typeface="Arial"/>
            </a:endParaRPr>
          </a:p>
          <a:p>
            <a:pPr marL="343080" indent="-343080" algn="just">
              <a:lnSpc>
                <a:spcPct val="100000"/>
              </a:lnSpc>
              <a:buClr>
                <a:srgbClr val="000000"/>
              </a:buClr>
              <a:buFont typeface="Wingdings" charset="2"/>
              <a:buChar char=""/>
            </a:pPr>
            <a:r>
              <a:rPr lang="es-ES" sz="2000" b="0" strike="noStrike" spc="-1">
                <a:solidFill>
                  <a:srgbClr val="000000"/>
                </a:solidFill>
                <a:latin typeface="Verdana"/>
                <a:ea typeface="Verdana"/>
              </a:rPr>
              <a:t>En no naïve, su eficacia es menor (&lt;40%) y no estadísticamente significativa, destacando su mayor utilidad en pacientes sin tratamiento previo. </a:t>
            </a:r>
            <a:endParaRPr lang="es-ES" sz="2000" b="0" strike="noStrike" spc="-1"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174</TotalTime>
  <Words>472</Words>
  <Application>Microsoft Office PowerPoint</Application>
  <PresentationFormat>Presentación en pantalla (16:9)</PresentationFormat>
  <Paragraphs>66</Paragraphs>
  <Slides>6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6</vt:i4>
      </vt:variant>
    </vt:vector>
  </HeadingPairs>
  <TitlesOfParts>
    <vt:vector size="14" baseType="lpstr">
      <vt:lpstr>Arial</vt:lpstr>
      <vt:lpstr>Calibri</vt:lpstr>
      <vt:lpstr>Symbol</vt:lpstr>
      <vt:lpstr>Times New Roman</vt:lpstr>
      <vt:lpstr>Verdana</vt:lpstr>
      <vt:lpstr>Wingdings</vt:lpstr>
      <vt:lpstr>Office Theme</vt:lpstr>
      <vt:lpstr>Office Theme</vt:lpstr>
      <vt:lpstr>Eficacia de Tezepelumab en la reducción de agudizaciones asmáticas: análisis multicéntrico en pacientes naïve y no naive</vt:lpstr>
      <vt:lpstr>Introducción y Objetivos</vt:lpstr>
      <vt:lpstr>Metodología</vt:lpstr>
      <vt:lpstr>Resultados</vt:lpstr>
      <vt:lpstr>Resultados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subject/>
  <dc:creator>LUNA</dc:creator>
  <dc:description/>
  <cp:lastModifiedBy>Miguel Martos</cp:lastModifiedBy>
  <cp:revision>14</cp:revision>
  <dcterms:created xsi:type="dcterms:W3CDTF">2024-02-05T13:08:18Z</dcterms:created>
  <dcterms:modified xsi:type="dcterms:W3CDTF">2025-03-03T17:23:06Z</dcterms:modified>
  <dc:language>es-ES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Presentación en pantalla (16:9)</vt:lpwstr>
  </property>
  <property fmtid="{D5CDD505-2E9C-101B-9397-08002B2CF9AE}" pid="3" name="Slides">
    <vt:i4>6</vt:i4>
  </property>
</Properties>
</file>