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aveSubsetFonts="1" strictFirstAndLastChars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9144000" cy="5143500"/>
  <p:notesSz cx="6858000" cy="91440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d="100" n="100"/>
          <a:sy d="100" n="100"/>
        </p:scale>
        <p:origin x="0" y="0"/>
      </p:cViewPr>
      <p:guideLst>
        <p:guide orient="horz" pos="1620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6" Target="slides/slide11.xml" Type="http://schemas.openxmlformats.org/officeDocument/2006/relationships/slide"/><Relationship Id="rId15" Target="slides/slide10.xml" Type="http://schemas.openxmlformats.org/officeDocument/2006/relationships/slide"/><Relationship Id="rId14" Target="slides/slide9.xml" Type="http://schemas.openxmlformats.org/officeDocument/2006/relationships/slide"/><Relationship Id="rId13" Target="slides/slide8.xml" Type="http://schemas.openxmlformats.org/officeDocument/2006/relationships/slide"/><Relationship Id="rId12" Target="slides/slide7.xml" Type="http://schemas.openxmlformats.org/officeDocument/2006/relationships/slide"/><Relationship Id="rId11" Target="slides/slide6.xml" Type="http://schemas.openxmlformats.org/officeDocument/2006/relationships/slide"/><Relationship Id="rId10" Target="slides/slide5.xml" Type="http://schemas.openxmlformats.org/officeDocument/2006/relationships/slide"/><Relationship Id="rId9" Target="slides/slide4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notesMasters/notesMaster1.xml" Type="http://schemas.openxmlformats.org/officeDocument/2006/relationships/notesMaster"/><Relationship Id="rId4" Target="slideMasters/slideMaster1.xml" Type="http://schemas.openxmlformats.org/officeDocument/2006/relationships/slideMaster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2.xml" Type="http://schemas.openxmlformats.org/officeDocument/2006/relationships/theme"/></Relationships>
</file>

<file path=ppt/notesMasters/_rels/notesMaster1.xml.rels><?xml version="1.0" encoding="UTF-8" standalone="yes"?><Relationships xmlns="http://schemas.openxmlformats.org/package/2006/relationships"><Relationship Id="rId1" Target="../theme/theme1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>
            <a:lvl1pPr algn="l" indent="-298450" lvl="0" marL="457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indent="-298450" lvl="1" marL="914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indent="-298450" lvl="2" marL="1371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indent="-298450" lvl="3" marL="1828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indent="-298450" lvl="4" marL="2286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indent="-298450" lvl="5" marL="2743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indent="-298450" lvl="6" marL="32004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indent="-298450" lvl="7" marL="36576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indent="-298450" lvl="8" marL="41148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cap="none" i="0" strike="noStrike" sz="11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folHlink="folHlink" hlink="hlink" tx1="dk1" tx2="lt2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i="0" strike="noStrike" sz="1400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2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3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4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5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6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7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8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9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0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_rels/notesSlide11.xml.rels><?xml version="1.0" encoding="UTF-8" standalone="yes"?><Relationships xmlns="http://schemas.openxmlformats.org/package/2006/relationships"><Relationship Id="rId1" Target="../notesMasters/notesMaster1.xml" Type="http://schemas.openxmlformats.org/officeDocument/2006/relationships/notesMaster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3bbf35ccd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3bbf35cc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="t" anchorCtr="0" bIns="91425" lIns="91425" numCol="1" rIns="91425" spcFirstLastPara="1" tIns="91425" wrap="square">
            <a:no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type="none" w="sm"/>
            <a:tailEnd len="sm" type="none" w="sm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 lvl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 lvl="2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 lvl="3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 lvl="4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 lvl="5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 lvl="6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 lvl="7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 lvl="8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342900" lvl="0" marL="457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algn="l" indent="-342900" lvl="1" marL="914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algn="l" indent="-3429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algn="l" indent="-342900" lvl="3" marL="1828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algn="l" indent="-342900" lvl="4" marL="2286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algn="l" indent="-342900" lvl="5" marL="2743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algn="l" indent="-342900" lvl="6" marL="3200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algn="l" indent="-342900" lvl="7" marL="3657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algn="l" indent="-342900" lvl="8" marL="4114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cap="none" sz="40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="b" anchorCtr="0" bIns="45700" lIns="91425" numCol="1" rIns="91425" spcFirstLastPara="1" tIns="45700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algn="l" indent="-228600" lvl="1" marL="914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algn="l" indent="-228600" lvl="2" marL="13716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algn="l" indent="-228600" lvl="3" marL="18288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algn="l" indent="-228600" lvl="4" marL="22860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algn="l" indent="-228600" lvl="5" marL="27432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algn="l" indent="-228600" lvl="6" marL="32004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algn="l" indent="-228600" lvl="7" marL="36576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algn="l" indent="-228600" lvl="8" marL="41148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406400" lvl="0" marL="45720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algn="l" indent="-381000" lvl="1" marL="9144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algn="l" indent="-355600" lvl="2" marL="1371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algn="l" indent="-342900" lvl="3" marL="1828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algn="l" indent="-342900" lvl="4" marL="2286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algn="l" indent="-342900" lvl="5" marL="2743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algn="l" indent="-342900" lvl="6" marL="3200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algn="l" indent="-342900" lvl="7" marL="3657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algn="l" indent="-342900" lvl="8" marL="4114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406400" lvl="0" marL="45720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algn="l" indent="-381000" lvl="1" marL="9144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algn="l" indent="-355600" lvl="2" marL="1371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algn="l" indent="-342900" lvl="3" marL="1828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algn="l" indent="-342900" lvl="4" marL="2286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algn="l" indent="-342900" lvl="5" marL="2743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algn="l" indent="-342900" lvl="6" marL="3200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algn="l" indent="-342900" lvl="7" marL="3657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algn="l" indent="-342900" lvl="8" marL="4114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="b" anchorCtr="0" bIns="45700" lIns="91425" numCol="1" rIns="91425" spcFirstLastPara="1" tIns="45700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algn="l" indent="-228600" lvl="1" marL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algn="l" indent="-2286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algn="l" indent="-228600" lvl="3" marL="1828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algn="l" indent="-228600" lvl="4" marL="22860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algn="l" indent="-228600" lvl="5" marL="27432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algn="l" indent="-228600" lvl="6" marL="32004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algn="l" indent="-228600" lvl="7" marL="36576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algn="l" indent="-228600" lvl="8" marL="4114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381000" lvl="0" marL="4572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algn="l" indent="-355600" lvl="1" marL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algn="l" indent="-3429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algn="l" indent="-330200" lvl="3" marL="1828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algn="l" indent="-330200" lvl="4" marL="22860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algn="l" indent="-330200" lvl="5" marL="27432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algn="l" indent="-330200" lvl="6" marL="32004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algn="l" indent="-330200" lvl="7" marL="36576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algn="l" indent="-330200" lvl="8" marL="4114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="b" anchorCtr="0" bIns="45700" lIns="91425" numCol="1" rIns="91425" spcFirstLastPara="1" tIns="45700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algn="l" indent="-228600" lvl="1" marL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algn="l" indent="-2286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algn="l" indent="-228600" lvl="3" marL="1828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algn="l" indent="-228600" lvl="4" marL="22860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algn="l" indent="-228600" lvl="5" marL="27432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algn="l" indent="-228600" lvl="6" marL="32004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algn="l" indent="-228600" lvl="7" marL="36576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algn="l" indent="-228600" lvl="8" marL="4114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381000" lvl="0" marL="4572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algn="l" indent="-355600" lvl="1" marL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algn="l" indent="-3429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algn="l" indent="-330200" lvl="3" marL="1828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algn="l" indent="-330200" lvl="4" marL="22860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algn="l" indent="-330200" lvl="5" marL="27432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algn="l" indent="-330200" lvl="6" marL="32004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algn="l" indent="-330200" lvl="7" marL="36576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algn="l" indent="-330200" lvl="8" marL="411480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="b" anchorCtr="0" bIns="45700" lIns="91425" numCol="1" rIns="91425" spcFirstLastPara="1" tIns="45700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431800" lvl="0" marL="45720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algn="l" indent="-406400" lvl="1" marL="91440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algn="l" indent="-381000" lvl="2" marL="137160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algn="l" indent="-355600" lvl="3" marL="1828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algn="l" indent="-355600" lvl="4" marL="2286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algn="l" indent="-355600" lvl="5" marL="27432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algn="l" indent="-355600" lvl="6" marL="3200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algn="l" indent="-355600" lvl="7" marL="3657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algn="l" indent="-355600" lvl="8" marL="41148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algn="l" indent="-228600" lvl="1" marL="91440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algn="l" indent="-22860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algn="l" indent="-228600" lvl="3" marL="18288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algn="l" indent="-228600" lvl="4" marL="22860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algn="l" indent="-228600" lvl="5" marL="27432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algn="l" indent="-228600" lvl="6" marL="32004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algn="l" indent="-228600" lvl="7" marL="36576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algn="l" indent="-228600" lvl="8" marL="41148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="b" anchorCtr="0" bIns="45700" lIns="91425" numCol="1" rIns="91425" spcFirstLastPara="1" tIns="45700" wrap="square">
            <a:norm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228600" lvl="0" marL="45720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algn="l" indent="-228600" lvl="1" marL="91440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algn="l" indent="-22860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algn="l" indent="-228600" lvl="3" marL="18288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algn="l" indent="-228600" lvl="4" marL="22860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algn="l" indent="-228600" lvl="5" marL="27432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algn="l" indent="-228600" lvl="6" marL="32004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algn="l" indent="-228600" lvl="7" marL="36576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algn="l" indent="-228600" lvl="8" marL="411480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342900" lvl="0" marL="457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algn="l" indent="-342900" lvl="1" marL="914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algn="l" indent="-3429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algn="l" indent="-342900" lvl="3" marL="1828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algn="l" indent="-342900" lvl="4" marL="2286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algn="l" indent="-342900" lvl="5" marL="2743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algn="l" indent="-342900" lvl="6" marL="3200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algn="l" indent="-342900" lvl="7" marL="3657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algn="l" indent="-342900" lvl="8" marL="4114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342900" lvl="0" marL="457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algn="l" indent="-342900" lvl="1" marL="914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algn="l" indent="-342900" lvl="2" marL="1371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algn="l" indent="-342900" lvl="3" marL="1828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algn="l" indent="-342900" lvl="4" marL="22860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algn="l" indent="-342900" lvl="5" marL="27432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algn="l" indent="-342900" lvl="6" marL="32004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algn="l" indent="-342900" lvl="7" marL="36576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algn="l" indent="-342900" lvl="8" marL="411480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3" Target="../slideLayouts/slideLayout11.xml" Type="http://schemas.openxmlformats.org/officeDocument/2006/relationships/slideLayout"/><Relationship Id="rId12" Target="../slideLayouts/slideLayout10.xml" Type="http://schemas.openxmlformats.org/officeDocument/2006/relationships/slideLayout"/><Relationship Id="rId11" Target="../slideLayouts/slideLayout9.xml" Type="http://schemas.openxmlformats.org/officeDocument/2006/relationships/slideLayout"/><Relationship Id="rId9" Target="../slideLayouts/slideLayout7.xml" Type="http://schemas.openxmlformats.org/officeDocument/2006/relationships/slideLayout"/><Relationship Id="rId10" Target="../slideLayouts/slideLayout8.xml" Type="http://schemas.openxmlformats.org/officeDocument/2006/relationships/slideLayout"/><Relationship Id="rId8" Target="../slideLayouts/slideLayout6.xml" Type="http://schemas.openxmlformats.org/officeDocument/2006/relationships/slideLayout"/><Relationship Id="rId7" Target="../slideLayouts/slideLayout5.xml" Type="http://schemas.openxmlformats.org/officeDocument/2006/relationships/slideLayout"/><Relationship Id="rId6" Target="../slideLayouts/slideLayout4.xml" Type="http://schemas.openxmlformats.org/officeDocument/2006/relationships/slideLayout"/><Relationship Id="rId5" Target="../slideLayouts/slideLayout3.xml" Type="http://schemas.openxmlformats.org/officeDocument/2006/relationships/slideLayout"/><Relationship Id="rId4" Target="../slideLayouts/slideLayout2.xml" Type="http://schemas.openxmlformats.org/officeDocument/2006/relationships/slideLayout"/><Relationship Id="rId3" Target="../slideLayouts/slideLayout1.xml" Type="http://schemas.openxmlformats.org/officeDocument/2006/relationships/slideLayout"/><Relationship Id="rId2" Target="../media/image1.png" Type="http://schemas.openxmlformats.org/officeDocument/2006/relationships/image"/><Relationship Id="rId1" Target="../theme/theme2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cap="none" i="0" strike="noStrike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>
            <a:lvl1pPr algn="l" indent="-431800" lvl="0" marL="457200" marR="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cap="none" i="0" strike="noStrike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indent="-406400" lvl="1" marL="914400" marR="0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cap="none" i="0" strike="noStrike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indent="-381000" lvl="2" marL="1371600" marR="0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cap="none" i="0" strike="noStrike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indent="-355600" lvl="3" marL="18288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indent="-355600" lvl="4" marL="22860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indent="-355600" lvl="5" marL="27432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indent="-355600" lvl="6" marL="32004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indent="-355600" lvl="7" marL="36576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indent="-355600" lvl="8" marL="4114800" marR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cap="none" i="0" strike="noStrike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l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ctr" lv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cap="none" i="0" strike="noStrike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>
            <a:lvl1pPr algn="r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cap="none" i="0" strike="noStrike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altLang="es-ES"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folHlink="folHlink" hlink="hlink" tx1="dk1" tx2="lt2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i="0" strike="noStrike" sz="1400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4" Target="../media/image8.png" Type="http://schemas.openxmlformats.org/officeDocument/2006/relationships/image"/><Relationship Id="rId3" Target="../media/image2.jp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3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4" Target="../media/image8.png" Type="http://schemas.openxmlformats.org/officeDocument/2006/relationships/image"/><Relationship Id="rId3" Target="../media/image4.jp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4" Target="../media/image8.png" Type="http://schemas.openxmlformats.org/officeDocument/2006/relationships/image"/><Relationship Id="rId3" Target="../media/image12.jp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notesSlides/notesSlide6.xml" Type="http://schemas.openxmlformats.org/officeDocument/2006/relationships/notesSlide"/><Relationship Id="rId1" Target="../slideLayouts/slideLayout3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6" Target="../media/image11.png" Type="http://schemas.openxmlformats.org/officeDocument/2006/relationships/image"/><Relationship Id="rId5" Target="../media/image8.png" Type="http://schemas.openxmlformats.org/officeDocument/2006/relationships/image"/><Relationship Id="rId4" Target="../media/image3.jpg" Type="http://schemas.openxmlformats.org/officeDocument/2006/relationships/image"/><Relationship Id="rId3" Target="../media/image6.jpg" Type="http://schemas.openxmlformats.org/officeDocument/2006/relationships/image"/><Relationship Id="rId2" Target="../notesSlides/notesSlide7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notesSlides/notesSlide8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3" Target="../media/image10.png" Type="http://schemas.openxmlformats.org/officeDocument/2006/relationships/image"/><Relationship Id="rId2" Target="../notesSlides/notesSlide9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_rels/slide10.xml.rels><?xml version="1.0" encoding="UTF-8" standalone="yes"?><Relationships xmlns="http://schemas.openxmlformats.org/package/2006/relationships"><Relationship Id="rId3" Target="../media/image8.png" Type="http://schemas.openxmlformats.org/officeDocument/2006/relationships/image"/><Relationship Id="rId2" Target="../notesSlides/notesSlide10.xml" Type="http://schemas.openxmlformats.org/officeDocument/2006/relationships/notesSlide"/><Relationship Id="rId1" Target="../slideLayouts/slideLayout2.xml" Type="http://schemas.openxmlformats.org/officeDocument/2006/relationships/slideLayout"/></Relationships>
</file>

<file path=ppt/slides/_rels/slide11.xml.rels><?xml version="1.0" encoding="UTF-8" standalone="yes"?><Relationships xmlns="http://schemas.openxmlformats.org/package/2006/relationships"><Relationship Id="rId5" Target="../media/image7.png" Type="http://schemas.openxmlformats.org/officeDocument/2006/relationships/image"/><Relationship Id="rId4" Target="../media/image8.png" Type="http://schemas.openxmlformats.org/officeDocument/2006/relationships/image"/><Relationship Id="rId3" Target="../media/image5.jpg" Type="http://schemas.openxmlformats.org/officeDocument/2006/relationships/image"/><Relationship Id="rId2" Target="../notesSlides/notesSlide11.xml" Type="http://schemas.openxmlformats.org/officeDocument/2006/relationships/notesSlide"/><Relationship Id="rId1" Target="../slideLayouts/slideLayout4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altLang="es-ES" lang="es-ES" sz="2400">
                <a:latin typeface="Arial"/>
                <a:ea typeface="Arial"/>
                <a:cs typeface="Arial"/>
                <a:sym typeface="Arial"/>
              </a:rPr>
              <a:t>RELACIÓN ENTRE LAS ALTERACIONES DE LA ESPIROMETRÍA EN SUJETOS SANOS Y EL CUESTIONARIO ECRHS DE ASMA BRONQUIAL. UN ANÁLISIS DE LA COHORTE DE DESARROLLO PULMONAR DE LA UNIVERSIDAD DE GRANADA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26517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 fontScale="62500"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G.M. Peláez Campos; M. Raya Porres; N. Katarzyna Olechowska; A. Gallardo Marchal; I.M. Alcázar Martínez; A. Reinoso Espín; S. Clares Mena; M.A. Enamorado Varela. B. Alcázar Navarrete</a:t>
            </a:r>
            <a:endParaRPr/>
          </a:p>
        </p:txBody>
      </p:sp>
      <p:pic>
        <p:nvPicPr>
          <p:cNvPr descr="Logotipo, nombre de la empresa  El contenido generado por inteligencia artificial puede ser incorrecto."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Índice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457200" y="14287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/>
          <a:p>
            <a:pPr algn="l" indent="-342900" lvl="0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Introducción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Metodología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Resultados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Conclusiones</a:t>
            </a:r>
            <a:endParaRPr/>
          </a:p>
        </p:txBody>
      </p:sp>
      <p:pic>
        <p:nvPicPr>
          <p:cNvPr descr="Logotipo, nombre de la empresa  El contenido generado por inteligencia artificial puede ser incorrecto.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INTRODUCCIÓN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luetas De Un Hombre. Etapas De La Vida. Ilustración Vectorial. Gente ..."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3" y="1545379"/>
            <a:ext cx="7305509" cy="2430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, nombre de la empresa  El contenido generado por inteligencia artificial puede ser incorrecto." id="100" name="Google Shape;10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Спирометрия - что это и зачем она нужна?"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351" y="3222566"/>
            <a:ext cx="2887690" cy="16433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/>
        </p:nvSpPr>
        <p:spPr>
          <a:xfrm>
            <a:off x="1482558" y="1528234"/>
            <a:ext cx="6883411" cy="1200329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altLang="es-ES" b="0" cap="none" i="0" lang="es-ES" strike="noStrike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Comprobar la prevalencia de espirometría anómala en una cohorte de sujetos sanos y su asociación con síntomas respiratorios </a:t>
            </a:r>
            <a:endParaRPr b="0" cap="none" i="0" strike="noStrike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, nombre de la empresa  El contenido generado por inteligencia artificial puede ser incorrecto." id="107" name="Google Shape;1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215039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METODOLOGÍA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1449672" y="1285002"/>
            <a:ext cx="7255500" cy="7080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Estudio observacional prospectivo</a:t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 Cohorte de sujetos sanos en la facultad de Medicina UGR</a:t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a UGR, la segunda mejor universidad de España y entre las 300 a nivel ...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7251" y="2214775"/>
            <a:ext cx="5100426" cy="2727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, nombre de la empresa  El contenido generado por inteligencia artificial puede ser incorrecto." id="115" name="Google Shape;11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/>
        </p:nvSpPr>
        <p:spPr>
          <a:xfrm>
            <a:off x="1417319" y="1409700"/>
            <a:ext cx="6610350" cy="707886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 Datos demográficos, clínicos y funcionales</a:t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Espirometría al menos cada 6 meses</a:t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1554480" y="2571750"/>
            <a:ext cx="5966460" cy="1323439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3- PRISM  y ECRHS</a:t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 Jamovi p&lt;0.05</a:t>
            </a:r>
            <a:endParaRPr b="0" cap="none" i="0" strike="noStrike" sz="1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, nombre de la empresa  El contenido generado por inteligencia artificial puede ser incorrecto."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a mujer usa un inhalador de asma contra el ataque. día mundial del ..." id="127" name="Google Shape;12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4264" y="1364673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altLang="es-ES" lang="es-ES"/>
              <a:t>RESULTADOS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/>
          <a:p>
            <a:pPr algn="l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                     389 sujetos sanos</a:t>
            </a:r>
            <a:endParaRPr/>
          </a:p>
        </p:txBody>
      </p:sp>
      <p:pic>
        <p:nvPicPr>
          <p:cNvPr descr="Científicos insisten: fumadores tienen más riesgo de contagio de ..." id="130" name="Google Shape;13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469" y="1873828"/>
            <a:ext cx="2240973" cy="1828800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type="none" w="sm"/>
            <a:tailEnd len="sm" type="none" w="sm"/>
          </a:ln>
          <a:effectLst>
            <a:outerShdw blurRad="381000" dir="5400000" dist="292100" rotWithShape="0" sx="-80000" sy="-18000">
              <a:srgbClr val="000000">
                <a:alpha val="21568"/>
              </a:srgbClr>
            </a:outerShdw>
          </a:effectLst>
        </p:spPr>
      </p:pic>
      <p:sp>
        <p:nvSpPr>
          <p:cNvPr id="131" name="Google Shape;131;p19"/>
          <p:cNvSpPr txBox="1"/>
          <p:nvPr/>
        </p:nvSpPr>
        <p:spPr>
          <a:xfrm>
            <a:off x="1068185" y="4019895"/>
            <a:ext cx="1008900" cy="40020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10.6%</a:t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4215591" y="4023359"/>
            <a:ext cx="1931669" cy="40011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61.8%</a:t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7270171" y="4022666"/>
            <a:ext cx="1554479" cy="400110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altLang="es-ES" b="0" cap="none" i="0" lang="es-ES" strike="noStrike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1.8%</a:t>
            </a:r>
            <a:endParaRPr b="0" cap="none" i="0" strike="noStrike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, nombre de la empresa  El contenido generado por inteligencia artificial puede ser incorrecto." id="134" name="Google Shape;13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“Poder en femenino” – Ayuntamiento de Laguna de Duero" id="135" name="Google Shape;135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62413" y="1860765"/>
            <a:ext cx="1271021" cy="206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552450" y="1286742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/>
          </a:bodyPr>
          <a:lstStyle/>
          <a:p>
            <a:pPr algn="l" indent="-342900" lvl="0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56 participantes (14.1%): PRISM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37 (8.7%): FEV1</a:t>
            </a:r>
            <a:r>
              <a:rPr altLang="es-ES" lang="es-ES">
                <a:solidFill>
                  <a:srgbClr val="040C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≤</a:t>
            </a:r>
            <a:r>
              <a:rPr altLang="es-ES" lang="es-ES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1.96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39 (9.2%)</a:t>
            </a:r>
            <a:r>
              <a:rPr altLang="es-ES" lang="es-ES">
                <a:solidFill>
                  <a:srgbClr val="040C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FVC</a:t>
            </a:r>
            <a:r>
              <a:rPr altLang="es-ES" lang="es-ES">
                <a:solidFill>
                  <a:srgbClr val="040C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≤</a:t>
            </a:r>
            <a:r>
              <a:rPr altLang="es-ES" lang="es-ES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1.96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indent="-342900" lvl="0" marL="342900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NO diferencias significativas entre pacientes con asma según ECRHS y el patrón anormal de la espirometría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, nombre de la empresa  El contenido generado por inteligencia artificial puede ser incorrecto." id="141" name="Google Shape;14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210" y="366117"/>
            <a:ext cx="6982008" cy="4241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="ctr" anchorCtr="0" bIns="45700" lIns="91425" numCol="1" rIns="91425" spcFirstLastPara="1" tIns="45700" wrap="square">
            <a:normAutofit/>
          </a:bodyPr>
          <a:lstStyle/>
          <a:p>
            <a:pPr algn="ctr"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altLang="es-ES" lang="es-ES"/>
              <a:t>CONCLUSIONES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normAutofit lnSpcReduction="10000"/>
          </a:bodyPr>
          <a:lstStyle/>
          <a:p>
            <a:pPr algn="l" indent="-342900" lvl="0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14.1% tienen patrón PRISM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8.7% FEV1</a:t>
            </a:r>
            <a:r>
              <a:rPr altLang="es-ES" lang="es-ES">
                <a:solidFill>
                  <a:srgbClr val="040C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≤</a:t>
            </a: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1.96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9.2% FVC</a:t>
            </a:r>
            <a:r>
              <a:rPr altLang="es-ES" lang="es-ES">
                <a:solidFill>
                  <a:srgbClr val="040C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≤</a:t>
            </a: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1.96</a:t>
            </a:r>
            <a:endParaRPr/>
          </a:p>
          <a:p>
            <a:pPr algn="l" indent="-342900" lvl="0" marL="342900" rtl="0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altLang="es-ES" lang="es-ES">
                <a:latin typeface="Arial"/>
                <a:ea typeface="Arial"/>
                <a:cs typeface="Arial"/>
                <a:sym typeface="Arial"/>
              </a:rPr>
              <a:t>Participantes con espirometría anormal NO difieren en los datos del cuestionario ECRHS con respecto a los que tienen espirometría normal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tipo, nombre de la empresa  El contenido generado por inteligencia artificial puede ser incorrecto."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ung watercolor painting-- watercolor print, lung print, medical art ..." id="158" name="Google Shape;158;p23"/>
          <p:cNvPicPr preferRelativeResize="0"/>
          <p:nvPr/>
        </p:nvPicPr>
        <p:blipFill rotWithShape="1">
          <a:blip r:embed="rId3">
            <a:alphaModFix/>
          </a:blip>
          <a:srcRect b="31" l="0" r="1675" t="4763"/>
          <a:stretch/>
        </p:blipFill>
        <p:spPr>
          <a:xfrm>
            <a:off x="3839706" y="831"/>
            <a:ext cx="4468795" cy="51472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3"/>
          <p:cNvSpPr txBox="1"/>
          <p:nvPr/>
        </p:nvSpPr>
        <p:spPr>
          <a:xfrm>
            <a:off x="482191" y="1845913"/>
            <a:ext cx="7570470" cy="1846659"/>
          </a:xfrm>
          <a:prstGeom prst="rect">
            <a:avLst/>
          </a:prstGeom>
          <a:noFill/>
          <a:ln>
            <a:noFill/>
          </a:ln>
        </p:spPr>
        <p:txBody>
          <a:bodyPr anchor="t" anchorCtr="0" bIns="45700" lIns="91425" numCol="1" rIns="91425" spcFirstLastPara="1" tIns="45700" wrap="square">
            <a:spAutoFit/>
          </a:bodyPr>
          <a:lstStyle/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altLang="es-ES" b="0" cap="none" i="0" lang="es-ES" strike="noStrike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MUCHAS</a:t>
            </a:r>
            <a:endParaRPr b="0" cap="none" i="0" strike="noStrike" sz="4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altLang="es-ES" b="0" cap="none" i="0" lang="es-ES" strike="noStrike" sz="4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 b="0" cap="none" i="0" strike="noStrike" sz="4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i="0" strike="noStrike" sz="1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tipo, nombre de la empresa  El contenido generado por inteligencia artificial puede ser incorrecto." id="160" name="Google Shape;16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1572" y="-107714"/>
            <a:ext cx="2100539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073" y="3879649"/>
            <a:ext cx="1179375" cy="12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algn="ctr" cap="flat" cmpd="sng" w="9525">
          <a:solidFill>
            <a:schemeClr val="phClr">
              <a:shade val="95000"/>
              <a:satMod val="105000"/>
            </a:schemeClr>
          </a:solidFill>
          <a:prstDash val="solid"/>
        </a:ln>
        <a:ln algn="ctr" cap="flat" cmpd="sng" w="25400">
          <a:solidFill>
            <a:schemeClr val="phClr"/>
          </a:solidFill>
          <a:prstDash val="solid"/>
        </a:ln>
        <a:ln algn="ctr" cap="flat" cmpd="sng"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