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59" r:id="rId4"/>
    <p:sldId id="260" r:id="rId5"/>
    <p:sldId id="262" r:id="rId6"/>
    <p:sldId id="261" r:id="rId7"/>
    <p:sldId id="263" r:id="rId8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6F61"/>
    <a:srgbClr val="4281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8"/>
    <p:restoredTop sz="83923"/>
  </p:normalViewPr>
  <p:slideViewPr>
    <p:cSldViewPr>
      <p:cViewPr>
        <p:scale>
          <a:sx n="120" d="100"/>
          <a:sy n="120" d="100"/>
        </p:scale>
        <p:origin x="200" y="2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CF3921-01D7-2842-9139-BA9E38B8BADA}" type="doc">
      <dgm:prSet loTypeId="urn:microsoft.com/office/officeart/2005/8/layout/cycle7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07C777B1-2ECC-8E45-998F-38BBFFAD3A7B}">
      <dgm:prSet custT="1"/>
      <dgm:spPr>
        <a:solidFill>
          <a:schemeClr val="accent3">
            <a:hueOff val="0"/>
            <a:satOff val="0"/>
            <a:lumOff val="0"/>
            <a:alpha val="68000"/>
          </a:schemeClr>
        </a:solidFill>
      </dgm:spPr>
      <dgm:t>
        <a:bodyPr/>
        <a:lstStyle/>
        <a:p>
          <a:r>
            <a:rPr lang="es-ES" sz="1800" dirty="0">
              <a:solidFill>
                <a:schemeClr val="tx1"/>
              </a:solidFill>
            </a:rPr>
            <a:t>Peor</a:t>
          </a:r>
          <a:r>
            <a:rPr lang="es-ES" sz="1800" baseline="0" dirty="0">
              <a:solidFill>
                <a:schemeClr val="tx1"/>
              </a:solidFill>
            </a:rPr>
            <a:t> control de la enfermedad</a:t>
          </a:r>
          <a:endParaRPr lang="es-ES" sz="1800" dirty="0">
            <a:solidFill>
              <a:schemeClr val="tx1"/>
            </a:solidFill>
          </a:endParaRPr>
        </a:p>
      </dgm:t>
    </dgm:pt>
    <dgm:pt modelId="{553498B0-270B-BF4F-B858-9AD84714A4F2}" type="parTrans" cxnId="{58DBF376-5513-444C-B6D8-A36F94357B42}">
      <dgm:prSet/>
      <dgm:spPr/>
      <dgm:t>
        <a:bodyPr/>
        <a:lstStyle/>
        <a:p>
          <a:endParaRPr lang="es-ES"/>
        </a:p>
      </dgm:t>
    </dgm:pt>
    <dgm:pt modelId="{61AFA462-9752-0B4A-8F81-00FDCB02D78B}" type="sibTrans" cxnId="{58DBF376-5513-444C-B6D8-A36F94357B42}">
      <dgm:prSet/>
      <dgm:spPr/>
      <dgm:t>
        <a:bodyPr/>
        <a:lstStyle/>
        <a:p>
          <a:endParaRPr lang="es-ES"/>
        </a:p>
      </dgm:t>
    </dgm:pt>
    <dgm:pt modelId="{556C1D96-DF02-934A-BE74-79A7714492CC}">
      <dgm:prSet custT="1"/>
      <dgm:spPr>
        <a:solidFill>
          <a:schemeClr val="accent3">
            <a:hueOff val="5625132"/>
            <a:satOff val="-8440"/>
            <a:lumOff val="-1373"/>
            <a:alpha val="67941"/>
          </a:schemeClr>
        </a:solidFill>
      </dgm:spPr>
      <dgm:t>
        <a:bodyPr/>
        <a:lstStyle/>
        <a:p>
          <a:r>
            <a:rPr lang="es-ES" sz="2000" dirty="0">
              <a:solidFill>
                <a:schemeClr val="tx1"/>
              </a:solidFill>
            </a:rPr>
            <a:t>Comorbilidad</a:t>
          </a:r>
        </a:p>
      </dgm:t>
    </dgm:pt>
    <dgm:pt modelId="{D36709AB-F884-B34A-BB7F-78979A3AFE5A}" type="parTrans" cxnId="{E83496BA-95C6-314D-B6CC-356E2A3593E9}">
      <dgm:prSet/>
      <dgm:spPr/>
      <dgm:t>
        <a:bodyPr/>
        <a:lstStyle/>
        <a:p>
          <a:endParaRPr lang="es-ES"/>
        </a:p>
      </dgm:t>
    </dgm:pt>
    <dgm:pt modelId="{4FA0473B-1545-0F4C-AA81-D6F17669E4F4}" type="sibTrans" cxnId="{E83496BA-95C6-314D-B6CC-356E2A3593E9}">
      <dgm:prSet/>
      <dgm:spPr/>
      <dgm:t>
        <a:bodyPr/>
        <a:lstStyle/>
        <a:p>
          <a:endParaRPr lang="es-ES"/>
        </a:p>
      </dgm:t>
    </dgm:pt>
    <dgm:pt modelId="{BBDD8E8A-C591-0445-8EC1-20B7FC7B181F}">
      <dgm:prSet custT="1"/>
      <dgm:spPr>
        <a:solidFill>
          <a:schemeClr val="accent3">
            <a:hueOff val="11250264"/>
            <a:satOff val="-16880"/>
            <a:lumOff val="-2745"/>
            <a:alpha val="65434"/>
          </a:schemeClr>
        </a:solidFill>
      </dgm:spPr>
      <dgm:t>
        <a:bodyPr/>
        <a:lstStyle/>
        <a:p>
          <a:r>
            <a:rPr lang="es-ES" sz="2000" dirty="0">
              <a:solidFill>
                <a:schemeClr val="tx1"/>
              </a:solidFill>
            </a:rPr>
            <a:t>Mala calidad de sueño</a:t>
          </a:r>
        </a:p>
      </dgm:t>
    </dgm:pt>
    <dgm:pt modelId="{D26882E3-E169-B24D-B904-457F57154A73}" type="parTrans" cxnId="{C46933E9-310C-FA43-8035-01B0964F128E}">
      <dgm:prSet/>
      <dgm:spPr/>
      <dgm:t>
        <a:bodyPr/>
        <a:lstStyle/>
        <a:p>
          <a:endParaRPr lang="es-ES"/>
        </a:p>
      </dgm:t>
    </dgm:pt>
    <dgm:pt modelId="{110A1683-FDD7-9447-9782-68051625A6E3}" type="sibTrans" cxnId="{C46933E9-310C-FA43-8035-01B0964F128E}">
      <dgm:prSet/>
      <dgm:spPr/>
      <dgm:t>
        <a:bodyPr/>
        <a:lstStyle/>
        <a:p>
          <a:endParaRPr lang="es-ES"/>
        </a:p>
      </dgm:t>
    </dgm:pt>
    <dgm:pt modelId="{1DD901A8-6095-4740-8326-BDCC31A13D9D}" type="pres">
      <dgm:prSet presAssocID="{94CF3921-01D7-2842-9139-BA9E38B8BADA}" presName="Name0" presStyleCnt="0">
        <dgm:presLayoutVars>
          <dgm:dir/>
          <dgm:resizeHandles val="exact"/>
        </dgm:presLayoutVars>
      </dgm:prSet>
      <dgm:spPr/>
    </dgm:pt>
    <dgm:pt modelId="{A7DC6225-36FF-404C-B382-091B05EE981F}" type="pres">
      <dgm:prSet presAssocID="{07C777B1-2ECC-8E45-998F-38BBFFAD3A7B}" presName="node" presStyleLbl="node1" presStyleIdx="0" presStyleCnt="3">
        <dgm:presLayoutVars>
          <dgm:bulletEnabled val="1"/>
        </dgm:presLayoutVars>
      </dgm:prSet>
      <dgm:spPr/>
    </dgm:pt>
    <dgm:pt modelId="{4145FE8B-71E7-0840-BC93-BB4159580D8C}" type="pres">
      <dgm:prSet presAssocID="{61AFA462-9752-0B4A-8F81-00FDCB02D78B}" presName="sibTrans" presStyleLbl="sibTrans2D1" presStyleIdx="0" presStyleCnt="3"/>
      <dgm:spPr/>
    </dgm:pt>
    <dgm:pt modelId="{5BC5CAB0-C66C-4B40-9A46-4DDAB2ED10DC}" type="pres">
      <dgm:prSet presAssocID="{61AFA462-9752-0B4A-8F81-00FDCB02D78B}" presName="connectorText" presStyleLbl="sibTrans2D1" presStyleIdx="0" presStyleCnt="3"/>
      <dgm:spPr/>
    </dgm:pt>
    <dgm:pt modelId="{7E9627CC-5F06-0846-8A9D-5ADFB238567C}" type="pres">
      <dgm:prSet presAssocID="{556C1D96-DF02-934A-BE74-79A7714492CC}" presName="node" presStyleLbl="node1" presStyleIdx="1" presStyleCnt="3">
        <dgm:presLayoutVars>
          <dgm:bulletEnabled val="1"/>
        </dgm:presLayoutVars>
      </dgm:prSet>
      <dgm:spPr/>
    </dgm:pt>
    <dgm:pt modelId="{CFD9E80B-3AD9-874C-8538-B5C43C5CF38B}" type="pres">
      <dgm:prSet presAssocID="{4FA0473B-1545-0F4C-AA81-D6F17669E4F4}" presName="sibTrans" presStyleLbl="sibTrans2D1" presStyleIdx="1" presStyleCnt="3"/>
      <dgm:spPr/>
    </dgm:pt>
    <dgm:pt modelId="{6D6CAC95-8BF4-BB49-A0FB-3473CC94E874}" type="pres">
      <dgm:prSet presAssocID="{4FA0473B-1545-0F4C-AA81-D6F17669E4F4}" presName="connectorText" presStyleLbl="sibTrans2D1" presStyleIdx="1" presStyleCnt="3"/>
      <dgm:spPr/>
    </dgm:pt>
    <dgm:pt modelId="{83FC43C2-2B11-054C-8AB6-BE36F1B31104}" type="pres">
      <dgm:prSet presAssocID="{BBDD8E8A-C591-0445-8EC1-20B7FC7B181F}" presName="node" presStyleLbl="node1" presStyleIdx="2" presStyleCnt="3">
        <dgm:presLayoutVars>
          <dgm:bulletEnabled val="1"/>
        </dgm:presLayoutVars>
      </dgm:prSet>
      <dgm:spPr/>
    </dgm:pt>
    <dgm:pt modelId="{A67F65E7-9E83-7745-BF2E-46908A9FA4E7}" type="pres">
      <dgm:prSet presAssocID="{110A1683-FDD7-9447-9782-68051625A6E3}" presName="sibTrans" presStyleLbl="sibTrans2D1" presStyleIdx="2" presStyleCnt="3"/>
      <dgm:spPr/>
    </dgm:pt>
    <dgm:pt modelId="{59671ADD-AF8B-4743-BB60-55D58E313346}" type="pres">
      <dgm:prSet presAssocID="{110A1683-FDD7-9447-9782-68051625A6E3}" presName="connectorText" presStyleLbl="sibTrans2D1" presStyleIdx="2" presStyleCnt="3"/>
      <dgm:spPr/>
    </dgm:pt>
  </dgm:ptLst>
  <dgm:cxnLst>
    <dgm:cxn modelId="{A8452B10-E66B-5A46-9F9F-AF146A0BF886}" type="presOf" srcId="{556C1D96-DF02-934A-BE74-79A7714492CC}" destId="{7E9627CC-5F06-0846-8A9D-5ADFB238567C}" srcOrd="0" destOrd="0" presId="urn:microsoft.com/office/officeart/2005/8/layout/cycle7"/>
    <dgm:cxn modelId="{FCABBC2D-3454-C44E-A51C-E637A54C07D9}" type="presOf" srcId="{4FA0473B-1545-0F4C-AA81-D6F17669E4F4}" destId="{6D6CAC95-8BF4-BB49-A0FB-3473CC94E874}" srcOrd="1" destOrd="0" presId="urn:microsoft.com/office/officeart/2005/8/layout/cycle7"/>
    <dgm:cxn modelId="{841E4236-88E8-8D40-8160-12B40DF80619}" type="presOf" srcId="{4FA0473B-1545-0F4C-AA81-D6F17669E4F4}" destId="{CFD9E80B-3AD9-874C-8538-B5C43C5CF38B}" srcOrd="0" destOrd="0" presId="urn:microsoft.com/office/officeart/2005/8/layout/cycle7"/>
    <dgm:cxn modelId="{5D702453-E6A8-B340-89C0-8DA4A15D6A76}" type="presOf" srcId="{110A1683-FDD7-9447-9782-68051625A6E3}" destId="{A67F65E7-9E83-7745-BF2E-46908A9FA4E7}" srcOrd="0" destOrd="0" presId="urn:microsoft.com/office/officeart/2005/8/layout/cycle7"/>
    <dgm:cxn modelId="{D587C95F-0485-2B46-9ED2-E46465FFDDDD}" type="presOf" srcId="{07C777B1-2ECC-8E45-998F-38BBFFAD3A7B}" destId="{A7DC6225-36FF-404C-B382-091B05EE981F}" srcOrd="0" destOrd="0" presId="urn:microsoft.com/office/officeart/2005/8/layout/cycle7"/>
    <dgm:cxn modelId="{B1DF0D64-ADEF-3A45-A9D1-A8D5DD59AF22}" type="presOf" srcId="{94CF3921-01D7-2842-9139-BA9E38B8BADA}" destId="{1DD901A8-6095-4740-8326-BDCC31A13D9D}" srcOrd="0" destOrd="0" presId="urn:microsoft.com/office/officeart/2005/8/layout/cycle7"/>
    <dgm:cxn modelId="{FB2D0C70-5B16-4149-A1BA-9F6375CF940E}" type="presOf" srcId="{110A1683-FDD7-9447-9782-68051625A6E3}" destId="{59671ADD-AF8B-4743-BB60-55D58E313346}" srcOrd="1" destOrd="0" presId="urn:microsoft.com/office/officeart/2005/8/layout/cycle7"/>
    <dgm:cxn modelId="{58DBF376-5513-444C-B6D8-A36F94357B42}" srcId="{94CF3921-01D7-2842-9139-BA9E38B8BADA}" destId="{07C777B1-2ECC-8E45-998F-38BBFFAD3A7B}" srcOrd="0" destOrd="0" parTransId="{553498B0-270B-BF4F-B858-9AD84714A4F2}" sibTransId="{61AFA462-9752-0B4A-8F81-00FDCB02D78B}"/>
    <dgm:cxn modelId="{4DDB677B-DA96-F04A-84BD-EB629C961589}" type="presOf" srcId="{61AFA462-9752-0B4A-8F81-00FDCB02D78B}" destId="{5BC5CAB0-C66C-4B40-9A46-4DDAB2ED10DC}" srcOrd="1" destOrd="0" presId="urn:microsoft.com/office/officeart/2005/8/layout/cycle7"/>
    <dgm:cxn modelId="{078E9A80-F2D7-CA4A-8CBA-498159398B74}" type="presOf" srcId="{BBDD8E8A-C591-0445-8EC1-20B7FC7B181F}" destId="{83FC43C2-2B11-054C-8AB6-BE36F1B31104}" srcOrd="0" destOrd="0" presId="urn:microsoft.com/office/officeart/2005/8/layout/cycle7"/>
    <dgm:cxn modelId="{E83496BA-95C6-314D-B6CC-356E2A3593E9}" srcId="{94CF3921-01D7-2842-9139-BA9E38B8BADA}" destId="{556C1D96-DF02-934A-BE74-79A7714492CC}" srcOrd="1" destOrd="0" parTransId="{D36709AB-F884-B34A-BB7F-78979A3AFE5A}" sibTransId="{4FA0473B-1545-0F4C-AA81-D6F17669E4F4}"/>
    <dgm:cxn modelId="{854D5BE4-4453-3B4D-B2D4-78104B646AE6}" type="presOf" srcId="{61AFA462-9752-0B4A-8F81-00FDCB02D78B}" destId="{4145FE8B-71E7-0840-BC93-BB4159580D8C}" srcOrd="0" destOrd="0" presId="urn:microsoft.com/office/officeart/2005/8/layout/cycle7"/>
    <dgm:cxn modelId="{C46933E9-310C-FA43-8035-01B0964F128E}" srcId="{94CF3921-01D7-2842-9139-BA9E38B8BADA}" destId="{BBDD8E8A-C591-0445-8EC1-20B7FC7B181F}" srcOrd="2" destOrd="0" parTransId="{D26882E3-E169-B24D-B904-457F57154A73}" sibTransId="{110A1683-FDD7-9447-9782-68051625A6E3}"/>
    <dgm:cxn modelId="{3B46A846-1F83-944C-BC06-E05D5559C70D}" type="presParOf" srcId="{1DD901A8-6095-4740-8326-BDCC31A13D9D}" destId="{A7DC6225-36FF-404C-B382-091B05EE981F}" srcOrd="0" destOrd="0" presId="urn:microsoft.com/office/officeart/2005/8/layout/cycle7"/>
    <dgm:cxn modelId="{C22E5EA1-5181-A742-90F3-84274D69B4F5}" type="presParOf" srcId="{1DD901A8-6095-4740-8326-BDCC31A13D9D}" destId="{4145FE8B-71E7-0840-BC93-BB4159580D8C}" srcOrd="1" destOrd="0" presId="urn:microsoft.com/office/officeart/2005/8/layout/cycle7"/>
    <dgm:cxn modelId="{63298C1E-701B-AA41-82E6-52AC1408BD59}" type="presParOf" srcId="{4145FE8B-71E7-0840-BC93-BB4159580D8C}" destId="{5BC5CAB0-C66C-4B40-9A46-4DDAB2ED10DC}" srcOrd="0" destOrd="0" presId="urn:microsoft.com/office/officeart/2005/8/layout/cycle7"/>
    <dgm:cxn modelId="{D8936144-D8AC-8642-9A90-8CB04FC4D02C}" type="presParOf" srcId="{1DD901A8-6095-4740-8326-BDCC31A13D9D}" destId="{7E9627CC-5F06-0846-8A9D-5ADFB238567C}" srcOrd="2" destOrd="0" presId="urn:microsoft.com/office/officeart/2005/8/layout/cycle7"/>
    <dgm:cxn modelId="{C1E7CC7F-260E-FD43-972A-9B5ED94ADDF9}" type="presParOf" srcId="{1DD901A8-6095-4740-8326-BDCC31A13D9D}" destId="{CFD9E80B-3AD9-874C-8538-B5C43C5CF38B}" srcOrd="3" destOrd="0" presId="urn:microsoft.com/office/officeart/2005/8/layout/cycle7"/>
    <dgm:cxn modelId="{1F0AF398-7023-2C4C-8AF2-899D22714C4B}" type="presParOf" srcId="{CFD9E80B-3AD9-874C-8538-B5C43C5CF38B}" destId="{6D6CAC95-8BF4-BB49-A0FB-3473CC94E874}" srcOrd="0" destOrd="0" presId="urn:microsoft.com/office/officeart/2005/8/layout/cycle7"/>
    <dgm:cxn modelId="{56E039AE-FA7C-9940-82EC-93362B9A70FD}" type="presParOf" srcId="{1DD901A8-6095-4740-8326-BDCC31A13D9D}" destId="{83FC43C2-2B11-054C-8AB6-BE36F1B31104}" srcOrd="4" destOrd="0" presId="urn:microsoft.com/office/officeart/2005/8/layout/cycle7"/>
    <dgm:cxn modelId="{95C54AAF-AF18-C242-8065-50427CFA7FEE}" type="presParOf" srcId="{1DD901A8-6095-4740-8326-BDCC31A13D9D}" destId="{A67F65E7-9E83-7745-BF2E-46908A9FA4E7}" srcOrd="5" destOrd="0" presId="urn:microsoft.com/office/officeart/2005/8/layout/cycle7"/>
    <dgm:cxn modelId="{9EC1F4C5-14A6-8347-B3F0-8BFED1C66E1F}" type="presParOf" srcId="{A67F65E7-9E83-7745-BF2E-46908A9FA4E7}" destId="{59671ADD-AF8B-4743-BB60-55D58E313346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4C5B89-778B-B24F-B5F8-75F782F30766}" type="doc">
      <dgm:prSet loTypeId="urn:microsoft.com/office/officeart/2005/8/layout/process1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F8528CC5-980B-514C-A1B3-E727DA276FF2}">
      <dgm:prSet/>
      <dgm:spPr>
        <a:solidFill>
          <a:schemeClr val="accent3">
            <a:hueOff val="0"/>
            <a:satOff val="0"/>
            <a:lumOff val="0"/>
            <a:alpha val="62378"/>
          </a:schemeClr>
        </a:solidFill>
      </dgm:spPr>
      <dgm:t>
        <a:bodyPr/>
        <a:lstStyle/>
        <a:p>
          <a:r>
            <a:rPr lang="es-ES" dirty="0">
              <a:solidFill>
                <a:schemeClr val="tx1"/>
              </a:solidFill>
            </a:rPr>
            <a:t>Cuestionario HAD compatible con depresión/ansiedad: 192 (61,1%)</a:t>
          </a:r>
        </a:p>
      </dgm:t>
    </dgm:pt>
    <dgm:pt modelId="{98E9589F-2265-3743-B65C-19C232CE52D8}" type="parTrans" cxnId="{A9E22CEC-2B5A-8E46-A372-50949BC34CB0}">
      <dgm:prSet/>
      <dgm:spPr/>
      <dgm:t>
        <a:bodyPr/>
        <a:lstStyle/>
        <a:p>
          <a:endParaRPr lang="es-ES"/>
        </a:p>
      </dgm:t>
    </dgm:pt>
    <dgm:pt modelId="{A39270B6-29D3-AC43-B42B-C8A3C69710E3}" type="sibTrans" cxnId="{A9E22CEC-2B5A-8E46-A372-50949BC34CB0}">
      <dgm:prSet/>
      <dgm:spPr>
        <a:solidFill>
          <a:schemeClr val="accent3">
            <a:hueOff val="0"/>
            <a:satOff val="0"/>
            <a:lumOff val="0"/>
            <a:alpha val="62581"/>
          </a:schemeClr>
        </a:solidFill>
      </dgm:spPr>
      <dgm:t>
        <a:bodyPr/>
        <a:lstStyle/>
        <a:p>
          <a:endParaRPr lang="es-ES"/>
        </a:p>
      </dgm:t>
    </dgm:pt>
    <dgm:pt modelId="{64837295-EFB2-4645-B480-CC8AE8E68068}">
      <dgm:prSet/>
      <dgm:spPr>
        <a:solidFill>
          <a:schemeClr val="accent3">
            <a:hueOff val="5625132"/>
            <a:satOff val="-8440"/>
            <a:lumOff val="-1373"/>
            <a:alpha val="66000"/>
          </a:schemeClr>
        </a:solidFill>
      </dgm:spPr>
      <dgm:t>
        <a:bodyPr/>
        <a:lstStyle/>
        <a:p>
          <a:r>
            <a:rPr lang="es-ES" dirty="0">
              <a:solidFill>
                <a:schemeClr val="tx1"/>
              </a:solidFill>
            </a:rPr>
            <a:t>Diagnosticados 69 (35%)</a:t>
          </a:r>
        </a:p>
      </dgm:t>
    </dgm:pt>
    <dgm:pt modelId="{8B98F840-935C-5E4F-A151-A8AF3E1E9A10}" type="parTrans" cxnId="{33C01562-CB4B-6541-8205-89B3486AFAAB}">
      <dgm:prSet/>
      <dgm:spPr/>
      <dgm:t>
        <a:bodyPr/>
        <a:lstStyle/>
        <a:p>
          <a:endParaRPr lang="es-ES"/>
        </a:p>
      </dgm:t>
    </dgm:pt>
    <dgm:pt modelId="{F41D1FD7-9AB4-8B47-BC21-B0A129EF9AB1}" type="sibTrans" cxnId="{33C01562-CB4B-6541-8205-89B3486AFAAB}">
      <dgm:prSet/>
      <dgm:spPr>
        <a:solidFill>
          <a:schemeClr val="accent3">
            <a:hueOff val="11250264"/>
            <a:satOff val="-16880"/>
            <a:lumOff val="-2745"/>
            <a:alpha val="61000"/>
          </a:schemeClr>
        </a:solidFill>
      </dgm:spPr>
      <dgm:t>
        <a:bodyPr/>
        <a:lstStyle/>
        <a:p>
          <a:endParaRPr lang="es-ES"/>
        </a:p>
      </dgm:t>
    </dgm:pt>
    <dgm:pt modelId="{DD99C386-E3F5-3049-B65D-B40EF0FAFBF5}">
      <dgm:prSet/>
      <dgm:spPr>
        <a:solidFill>
          <a:schemeClr val="accent3">
            <a:hueOff val="11250264"/>
            <a:satOff val="-16880"/>
            <a:lumOff val="-2745"/>
            <a:alpha val="58157"/>
          </a:schemeClr>
        </a:solidFill>
      </dgm:spPr>
      <dgm:t>
        <a:bodyPr/>
        <a:lstStyle/>
        <a:p>
          <a:r>
            <a:rPr lang="es-ES" dirty="0">
              <a:solidFill>
                <a:schemeClr val="tx1"/>
              </a:solidFill>
            </a:rPr>
            <a:t>Toma de tratamiento 80 (41%)</a:t>
          </a:r>
        </a:p>
      </dgm:t>
    </dgm:pt>
    <dgm:pt modelId="{88CF9187-7E5B-8546-85F4-DCE3806409D6}" type="parTrans" cxnId="{A0622B9D-9CA6-784B-B44B-7FDB011F4D90}">
      <dgm:prSet/>
      <dgm:spPr/>
      <dgm:t>
        <a:bodyPr/>
        <a:lstStyle/>
        <a:p>
          <a:endParaRPr lang="es-ES"/>
        </a:p>
      </dgm:t>
    </dgm:pt>
    <dgm:pt modelId="{70CC43F9-E181-8A4A-9D1D-A3AA6BF8EBFC}" type="sibTrans" cxnId="{A0622B9D-9CA6-784B-B44B-7FDB011F4D90}">
      <dgm:prSet/>
      <dgm:spPr/>
      <dgm:t>
        <a:bodyPr/>
        <a:lstStyle/>
        <a:p>
          <a:endParaRPr lang="es-ES"/>
        </a:p>
      </dgm:t>
    </dgm:pt>
    <dgm:pt modelId="{80033919-F52C-6446-914D-40F6F183185F}" type="pres">
      <dgm:prSet presAssocID="{B14C5B89-778B-B24F-B5F8-75F782F30766}" presName="Name0" presStyleCnt="0">
        <dgm:presLayoutVars>
          <dgm:dir/>
          <dgm:resizeHandles val="exact"/>
        </dgm:presLayoutVars>
      </dgm:prSet>
      <dgm:spPr/>
    </dgm:pt>
    <dgm:pt modelId="{AF01B63A-622E-FB43-8D8B-C6466EFEA3E1}" type="pres">
      <dgm:prSet presAssocID="{F8528CC5-980B-514C-A1B3-E727DA276FF2}" presName="node" presStyleLbl="node1" presStyleIdx="0" presStyleCnt="3">
        <dgm:presLayoutVars>
          <dgm:bulletEnabled val="1"/>
        </dgm:presLayoutVars>
      </dgm:prSet>
      <dgm:spPr/>
    </dgm:pt>
    <dgm:pt modelId="{9D58A3AE-B0B7-1E4F-B8F3-A7FE14976098}" type="pres">
      <dgm:prSet presAssocID="{A39270B6-29D3-AC43-B42B-C8A3C69710E3}" presName="sibTrans" presStyleLbl="sibTrans2D1" presStyleIdx="0" presStyleCnt="2"/>
      <dgm:spPr/>
    </dgm:pt>
    <dgm:pt modelId="{C04D962B-C75F-4C4E-8EFC-5A269D6DBC4F}" type="pres">
      <dgm:prSet presAssocID="{A39270B6-29D3-AC43-B42B-C8A3C69710E3}" presName="connectorText" presStyleLbl="sibTrans2D1" presStyleIdx="0" presStyleCnt="2"/>
      <dgm:spPr/>
    </dgm:pt>
    <dgm:pt modelId="{80952177-1E50-2A45-BA21-261C20DED82D}" type="pres">
      <dgm:prSet presAssocID="{64837295-EFB2-4645-B480-CC8AE8E68068}" presName="node" presStyleLbl="node1" presStyleIdx="1" presStyleCnt="3">
        <dgm:presLayoutVars>
          <dgm:bulletEnabled val="1"/>
        </dgm:presLayoutVars>
      </dgm:prSet>
      <dgm:spPr/>
    </dgm:pt>
    <dgm:pt modelId="{838EAAA5-CC52-854D-9E0D-2A9D0E6C58EB}" type="pres">
      <dgm:prSet presAssocID="{F41D1FD7-9AB4-8B47-BC21-B0A129EF9AB1}" presName="sibTrans" presStyleLbl="sibTrans2D1" presStyleIdx="1" presStyleCnt="2"/>
      <dgm:spPr/>
    </dgm:pt>
    <dgm:pt modelId="{F82C717D-DB16-6D41-9EF1-781CF472EFFD}" type="pres">
      <dgm:prSet presAssocID="{F41D1FD7-9AB4-8B47-BC21-B0A129EF9AB1}" presName="connectorText" presStyleLbl="sibTrans2D1" presStyleIdx="1" presStyleCnt="2"/>
      <dgm:spPr/>
    </dgm:pt>
    <dgm:pt modelId="{614052FD-B49F-C24E-987A-6F0EB3496BD5}" type="pres">
      <dgm:prSet presAssocID="{DD99C386-E3F5-3049-B65D-B40EF0FAFBF5}" presName="node" presStyleLbl="node1" presStyleIdx="2" presStyleCnt="3">
        <dgm:presLayoutVars>
          <dgm:bulletEnabled val="1"/>
        </dgm:presLayoutVars>
      </dgm:prSet>
      <dgm:spPr/>
    </dgm:pt>
  </dgm:ptLst>
  <dgm:cxnLst>
    <dgm:cxn modelId="{0E1E9E03-A9CA-5F49-ADC8-E93BE1F8AE37}" type="presOf" srcId="{A39270B6-29D3-AC43-B42B-C8A3C69710E3}" destId="{C04D962B-C75F-4C4E-8EFC-5A269D6DBC4F}" srcOrd="1" destOrd="0" presId="urn:microsoft.com/office/officeart/2005/8/layout/process1"/>
    <dgm:cxn modelId="{2352B24F-5093-9042-B279-8BA23FA5540C}" type="presOf" srcId="{B14C5B89-778B-B24F-B5F8-75F782F30766}" destId="{80033919-F52C-6446-914D-40F6F183185F}" srcOrd="0" destOrd="0" presId="urn:microsoft.com/office/officeart/2005/8/layout/process1"/>
    <dgm:cxn modelId="{33C01562-CB4B-6541-8205-89B3486AFAAB}" srcId="{B14C5B89-778B-B24F-B5F8-75F782F30766}" destId="{64837295-EFB2-4645-B480-CC8AE8E68068}" srcOrd="1" destOrd="0" parTransId="{8B98F840-935C-5E4F-A151-A8AF3E1E9A10}" sibTransId="{F41D1FD7-9AB4-8B47-BC21-B0A129EF9AB1}"/>
    <dgm:cxn modelId="{19E7E67B-858E-BD4E-82FF-E2458DEE3DC1}" type="presOf" srcId="{64837295-EFB2-4645-B480-CC8AE8E68068}" destId="{80952177-1E50-2A45-BA21-261C20DED82D}" srcOrd="0" destOrd="0" presId="urn:microsoft.com/office/officeart/2005/8/layout/process1"/>
    <dgm:cxn modelId="{CA46BF9A-7693-B045-AC09-B43CBA7A5140}" type="presOf" srcId="{F8528CC5-980B-514C-A1B3-E727DA276FF2}" destId="{AF01B63A-622E-FB43-8D8B-C6466EFEA3E1}" srcOrd="0" destOrd="0" presId="urn:microsoft.com/office/officeart/2005/8/layout/process1"/>
    <dgm:cxn modelId="{A0622B9D-9CA6-784B-B44B-7FDB011F4D90}" srcId="{B14C5B89-778B-B24F-B5F8-75F782F30766}" destId="{DD99C386-E3F5-3049-B65D-B40EF0FAFBF5}" srcOrd="2" destOrd="0" parTransId="{88CF9187-7E5B-8546-85F4-DCE3806409D6}" sibTransId="{70CC43F9-E181-8A4A-9D1D-A3AA6BF8EBFC}"/>
    <dgm:cxn modelId="{25A7ABAB-B13D-5044-9DD9-CB2A875E309E}" type="presOf" srcId="{F41D1FD7-9AB4-8B47-BC21-B0A129EF9AB1}" destId="{838EAAA5-CC52-854D-9E0D-2A9D0E6C58EB}" srcOrd="0" destOrd="0" presId="urn:microsoft.com/office/officeart/2005/8/layout/process1"/>
    <dgm:cxn modelId="{38B70DB0-B82C-4E43-955F-E78FC283144B}" type="presOf" srcId="{F41D1FD7-9AB4-8B47-BC21-B0A129EF9AB1}" destId="{F82C717D-DB16-6D41-9EF1-781CF472EFFD}" srcOrd="1" destOrd="0" presId="urn:microsoft.com/office/officeart/2005/8/layout/process1"/>
    <dgm:cxn modelId="{D7E8C7CD-30DE-144B-8D5A-4FDEB9E1A69E}" type="presOf" srcId="{DD99C386-E3F5-3049-B65D-B40EF0FAFBF5}" destId="{614052FD-B49F-C24E-987A-6F0EB3496BD5}" srcOrd="0" destOrd="0" presId="urn:microsoft.com/office/officeart/2005/8/layout/process1"/>
    <dgm:cxn modelId="{259B6DDC-FB2F-5641-9584-641B011B26C6}" type="presOf" srcId="{A39270B6-29D3-AC43-B42B-C8A3C69710E3}" destId="{9D58A3AE-B0B7-1E4F-B8F3-A7FE14976098}" srcOrd="0" destOrd="0" presId="urn:microsoft.com/office/officeart/2005/8/layout/process1"/>
    <dgm:cxn modelId="{A9E22CEC-2B5A-8E46-A372-50949BC34CB0}" srcId="{B14C5B89-778B-B24F-B5F8-75F782F30766}" destId="{F8528CC5-980B-514C-A1B3-E727DA276FF2}" srcOrd="0" destOrd="0" parTransId="{98E9589F-2265-3743-B65C-19C232CE52D8}" sibTransId="{A39270B6-29D3-AC43-B42B-C8A3C69710E3}"/>
    <dgm:cxn modelId="{49DA4AEE-6232-AF4C-9608-1CD6A839BF02}" type="presParOf" srcId="{80033919-F52C-6446-914D-40F6F183185F}" destId="{AF01B63A-622E-FB43-8D8B-C6466EFEA3E1}" srcOrd="0" destOrd="0" presId="urn:microsoft.com/office/officeart/2005/8/layout/process1"/>
    <dgm:cxn modelId="{05563978-29D8-9147-A87D-7608BB043283}" type="presParOf" srcId="{80033919-F52C-6446-914D-40F6F183185F}" destId="{9D58A3AE-B0B7-1E4F-B8F3-A7FE14976098}" srcOrd="1" destOrd="0" presId="urn:microsoft.com/office/officeart/2005/8/layout/process1"/>
    <dgm:cxn modelId="{75CDCD41-0921-F241-AD78-480D5BCFB30F}" type="presParOf" srcId="{9D58A3AE-B0B7-1E4F-B8F3-A7FE14976098}" destId="{C04D962B-C75F-4C4E-8EFC-5A269D6DBC4F}" srcOrd="0" destOrd="0" presId="urn:microsoft.com/office/officeart/2005/8/layout/process1"/>
    <dgm:cxn modelId="{82FE377B-6C0F-4447-878E-7C86EFFC4523}" type="presParOf" srcId="{80033919-F52C-6446-914D-40F6F183185F}" destId="{80952177-1E50-2A45-BA21-261C20DED82D}" srcOrd="2" destOrd="0" presId="urn:microsoft.com/office/officeart/2005/8/layout/process1"/>
    <dgm:cxn modelId="{6EF3D8E2-5EBC-064D-9AAA-228245AA6C71}" type="presParOf" srcId="{80033919-F52C-6446-914D-40F6F183185F}" destId="{838EAAA5-CC52-854D-9E0D-2A9D0E6C58EB}" srcOrd="3" destOrd="0" presId="urn:microsoft.com/office/officeart/2005/8/layout/process1"/>
    <dgm:cxn modelId="{DED3D657-4F86-2A42-B859-AF890430282C}" type="presParOf" srcId="{838EAAA5-CC52-854D-9E0D-2A9D0E6C58EB}" destId="{F82C717D-DB16-6D41-9EF1-781CF472EFFD}" srcOrd="0" destOrd="0" presId="urn:microsoft.com/office/officeart/2005/8/layout/process1"/>
    <dgm:cxn modelId="{9E1E3434-0B55-E443-9003-7E201C8463B6}" type="presParOf" srcId="{80033919-F52C-6446-914D-40F6F183185F}" destId="{614052FD-B49F-C24E-987A-6F0EB3496B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E64A686-2685-5D46-BD8C-98C62F2C7710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7D487C02-ABC6-A04D-BC5C-21BBBC0442A0}">
      <dgm:prSet/>
      <dgm:spPr>
        <a:solidFill>
          <a:schemeClr val="accent3">
            <a:lumMod val="60000"/>
            <a:lumOff val="40000"/>
            <a:alpha val="57000"/>
          </a:schemeClr>
        </a:solidFill>
      </dgm:spPr>
      <dgm:t>
        <a:bodyPr/>
        <a:lstStyle/>
        <a:p>
          <a:r>
            <a:rPr lang="es-ES" b="0" i="0" dirty="0">
              <a:solidFill>
                <a:schemeClr val="tx1"/>
              </a:solidFill>
            </a:rPr>
            <a:t>Podemos observar que los asmáticos con insomnio presentan un peor control de su enfermedad, mayor número de agudizaciones y comorbilidades con respecto al grupo sin insomnio.</a:t>
          </a:r>
          <a:endParaRPr lang="es-ES" dirty="0">
            <a:solidFill>
              <a:schemeClr val="tx1"/>
            </a:solidFill>
          </a:endParaRPr>
        </a:p>
      </dgm:t>
    </dgm:pt>
    <dgm:pt modelId="{6B2AD6C1-67C3-4F47-806D-8744E7EC2457}" type="parTrans" cxnId="{67A094E2-AB83-C448-BA9A-E400049F8F40}">
      <dgm:prSet/>
      <dgm:spPr/>
      <dgm:t>
        <a:bodyPr/>
        <a:lstStyle/>
        <a:p>
          <a:endParaRPr lang="es-ES"/>
        </a:p>
      </dgm:t>
    </dgm:pt>
    <dgm:pt modelId="{3D07A5DA-5411-0542-B32A-BCC5A117470B}" type="sibTrans" cxnId="{67A094E2-AB83-C448-BA9A-E400049F8F40}">
      <dgm:prSet/>
      <dgm:spPr/>
      <dgm:t>
        <a:bodyPr/>
        <a:lstStyle/>
        <a:p>
          <a:endParaRPr lang="es-ES"/>
        </a:p>
      </dgm:t>
    </dgm:pt>
    <dgm:pt modelId="{B0D700B2-27EF-444A-8F62-595EADF25D77}">
      <dgm:prSet/>
      <dgm:spPr>
        <a:solidFill>
          <a:schemeClr val="accent3">
            <a:hueOff val="11250264"/>
            <a:satOff val="-16880"/>
            <a:lumOff val="-2745"/>
            <a:alpha val="53000"/>
          </a:schemeClr>
        </a:solidFill>
      </dgm:spPr>
      <dgm:t>
        <a:bodyPr/>
        <a:lstStyle/>
        <a:p>
          <a:r>
            <a:rPr lang="es-ES" b="0" i="0">
              <a:solidFill>
                <a:schemeClr val="tx1"/>
              </a:solidFill>
            </a:rPr>
            <a:t>Nos llama la atención el número de pacientes con resultados de cuestionario HAD compatible con ansiedad y/o depresión que no tiene diagnóstico ni tratamiento para las mismas.</a:t>
          </a:r>
          <a:endParaRPr lang="es-ES" dirty="0">
            <a:solidFill>
              <a:schemeClr val="tx1"/>
            </a:solidFill>
          </a:endParaRPr>
        </a:p>
      </dgm:t>
    </dgm:pt>
    <dgm:pt modelId="{7052D15B-CC4D-D54D-8D6F-9B14A96D74A2}" type="parTrans" cxnId="{AEE6AFBF-0DC8-814A-923B-F5DDE0A7DF53}">
      <dgm:prSet/>
      <dgm:spPr/>
      <dgm:t>
        <a:bodyPr/>
        <a:lstStyle/>
        <a:p>
          <a:endParaRPr lang="es-ES"/>
        </a:p>
      </dgm:t>
    </dgm:pt>
    <dgm:pt modelId="{755EA5AC-9F14-404A-84AF-14318FC41CE9}" type="sibTrans" cxnId="{AEE6AFBF-0DC8-814A-923B-F5DDE0A7DF53}">
      <dgm:prSet/>
      <dgm:spPr/>
      <dgm:t>
        <a:bodyPr/>
        <a:lstStyle/>
        <a:p>
          <a:endParaRPr lang="es-ES"/>
        </a:p>
      </dgm:t>
    </dgm:pt>
    <dgm:pt modelId="{4A7E64CB-8E3E-7946-A896-966775C53985}" type="pres">
      <dgm:prSet presAssocID="{9E64A686-2685-5D46-BD8C-98C62F2C7710}" presName="linear" presStyleCnt="0">
        <dgm:presLayoutVars>
          <dgm:animLvl val="lvl"/>
          <dgm:resizeHandles val="exact"/>
        </dgm:presLayoutVars>
      </dgm:prSet>
      <dgm:spPr/>
    </dgm:pt>
    <dgm:pt modelId="{4D39B72B-9346-D246-9CEA-07850225C1C1}" type="pres">
      <dgm:prSet presAssocID="{7D487C02-ABC6-A04D-BC5C-21BBBC0442A0}" presName="parentText" presStyleLbl="node1" presStyleIdx="0" presStyleCnt="2" custLinFactY="-18680" custLinFactNeighborY="-100000">
        <dgm:presLayoutVars>
          <dgm:chMax val="0"/>
          <dgm:bulletEnabled val="1"/>
        </dgm:presLayoutVars>
      </dgm:prSet>
      <dgm:spPr/>
    </dgm:pt>
    <dgm:pt modelId="{A6575C82-638F-294A-883C-4A780E9FA2E5}" type="pres">
      <dgm:prSet presAssocID="{3D07A5DA-5411-0542-B32A-BCC5A117470B}" presName="spacer" presStyleCnt="0"/>
      <dgm:spPr/>
    </dgm:pt>
    <dgm:pt modelId="{CCA4AF3F-B523-1245-9820-F469C7DCA9AE}" type="pres">
      <dgm:prSet presAssocID="{B0D700B2-27EF-444A-8F62-595EADF25D77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95A85253-345A-1B44-854E-3FB030BD67A1}" type="presOf" srcId="{B0D700B2-27EF-444A-8F62-595EADF25D77}" destId="{CCA4AF3F-B523-1245-9820-F469C7DCA9AE}" srcOrd="0" destOrd="0" presId="urn:microsoft.com/office/officeart/2005/8/layout/vList2"/>
    <dgm:cxn modelId="{44960789-2FEE-D746-BDBA-6C1A7522FBB6}" type="presOf" srcId="{9E64A686-2685-5D46-BD8C-98C62F2C7710}" destId="{4A7E64CB-8E3E-7946-A896-966775C53985}" srcOrd="0" destOrd="0" presId="urn:microsoft.com/office/officeart/2005/8/layout/vList2"/>
    <dgm:cxn modelId="{3F1D478F-ACC2-F04A-9BC4-8EBB9815380C}" type="presOf" srcId="{7D487C02-ABC6-A04D-BC5C-21BBBC0442A0}" destId="{4D39B72B-9346-D246-9CEA-07850225C1C1}" srcOrd="0" destOrd="0" presId="urn:microsoft.com/office/officeart/2005/8/layout/vList2"/>
    <dgm:cxn modelId="{AEE6AFBF-0DC8-814A-923B-F5DDE0A7DF53}" srcId="{9E64A686-2685-5D46-BD8C-98C62F2C7710}" destId="{B0D700B2-27EF-444A-8F62-595EADF25D77}" srcOrd="1" destOrd="0" parTransId="{7052D15B-CC4D-D54D-8D6F-9B14A96D74A2}" sibTransId="{755EA5AC-9F14-404A-84AF-14318FC41CE9}"/>
    <dgm:cxn modelId="{67A094E2-AB83-C448-BA9A-E400049F8F40}" srcId="{9E64A686-2685-5D46-BD8C-98C62F2C7710}" destId="{7D487C02-ABC6-A04D-BC5C-21BBBC0442A0}" srcOrd="0" destOrd="0" parTransId="{6B2AD6C1-67C3-4F47-806D-8744E7EC2457}" sibTransId="{3D07A5DA-5411-0542-B32A-BCC5A117470B}"/>
    <dgm:cxn modelId="{0911FA27-3824-B64E-B0C4-934F00D217E3}" type="presParOf" srcId="{4A7E64CB-8E3E-7946-A896-966775C53985}" destId="{4D39B72B-9346-D246-9CEA-07850225C1C1}" srcOrd="0" destOrd="0" presId="urn:microsoft.com/office/officeart/2005/8/layout/vList2"/>
    <dgm:cxn modelId="{DCBA3AA9-889C-6148-BC72-B5642511099E}" type="presParOf" srcId="{4A7E64CB-8E3E-7946-A896-966775C53985}" destId="{A6575C82-638F-294A-883C-4A780E9FA2E5}" srcOrd="1" destOrd="0" presId="urn:microsoft.com/office/officeart/2005/8/layout/vList2"/>
    <dgm:cxn modelId="{08372D67-D6CC-244A-959D-EE0AF1A66146}" type="presParOf" srcId="{4A7E64CB-8E3E-7946-A896-966775C53985}" destId="{CCA4AF3F-B523-1245-9820-F469C7DCA9AE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DC6225-36FF-404C-B382-091B05EE981F}">
      <dsp:nvSpPr>
        <dsp:cNvPr id="0" name=""/>
        <dsp:cNvSpPr/>
      </dsp:nvSpPr>
      <dsp:spPr>
        <a:xfrm>
          <a:off x="1992965" y="674"/>
          <a:ext cx="1702700" cy="85135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 val="68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solidFill>
                <a:schemeClr val="tx1"/>
              </a:solidFill>
            </a:rPr>
            <a:t>Peor</a:t>
          </a:r>
          <a:r>
            <a:rPr lang="es-ES" sz="1800" kern="1200" baseline="0" dirty="0">
              <a:solidFill>
                <a:schemeClr val="tx1"/>
              </a:solidFill>
            </a:rPr>
            <a:t> control de la enfermedad</a:t>
          </a:r>
          <a:endParaRPr lang="es-ES" sz="1800" kern="1200" dirty="0">
            <a:solidFill>
              <a:schemeClr val="tx1"/>
            </a:solidFill>
          </a:endParaRPr>
        </a:p>
      </dsp:txBody>
      <dsp:txXfrm>
        <a:off x="2017900" y="25609"/>
        <a:ext cx="1652830" cy="801480"/>
      </dsp:txXfrm>
    </dsp:sp>
    <dsp:sp modelId="{4145FE8B-71E7-0840-BC93-BB4159580D8C}">
      <dsp:nvSpPr>
        <dsp:cNvPr id="0" name=""/>
        <dsp:cNvSpPr/>
      </dsp:nvSpPr>
      <dsp:spPr>
        <a:xfrm rot="3600000">
          <a:off x="3103918" y="1494064"/>
          <a:ext cx="885720" cy="29797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kern="1200"/>
        </a:p>
      </dsp:txBody>
      <dsp:txXfrm>
        <a:off x="3193310" y="1553658"/>
        <a:ext cx="706936" cy="178784"/>
      </dsp:txXfrm>
    </dsp:sp>
    <dsp:sp modelId="{7E9627CC-5F06-0846-8A9D-5ADFB238567C}">
      <dsp:nvSpPr>
        <dsp:cNvPr id="0" name=""/>
        <dsp:cNvSpPr/>
      </dsp:nvSpPr>
      <dsp:spPr>
        <a:xfrm>
          <a:off x="3397891" y="2434077"/>
          <a:ext cx="1702700" cy="851350"/>
        </a:xfrm>
        <a:prstGeom prst="roundRect">
          <a:avLst>
            <a:gd name="adj" fmla="val 10000"/>
          </a:avLst>
        </a:prstGeom>
        <a:solidFill>
          <a:schemeClr val="accent3">
            <a:hueOff val="5625132"/>
            <a:satOff val="-8440"/>
            <a:lumOff val="-1373"/>
            <a:alpha val="67941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solidFill>
                <a:schemeClr val="tx1"/>
              </a:solidFill>
            </a:rPr>
            <a:t>Comorbilidad</a:t>
          </a:r>
        </a:p>
      </dsp:txBody>
      <dsp:txXfrm>
        <a:off x="3422826" y="2459012"/>
        <a:ext cx="1652830" cy="801480"/>
      </dsp:txXfrm>
    </dsp:sp>
    <dsp:sp modelId="{CFD9E80B-3AD9-874C-8538-B5C43C5CF38B}">
      <dsp:nvSpPr>
        <dsp:cNvPr id="0" name=""/>
        <dsp:cNvSpPr/>
      </dsp:nvSpPr>
      <dsp:spPr>
        <a:xfrm rot="10800000">
          <a:off x="2401455" y="2710766"/>
          <a:ext cx="885720" cy="29797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kern="1200"/>
        </a:p>
      </dsp:txBody>
      <dsp:txXfrm rot="10800000">
        <a:off x="2490847" y="2770360"/>
        <a:ext cx="706936" cy="178784"/>
      </dsp:txXfrm>
    </dsp:sp>
    <dsp:sp modelId="{83FC43C2-2B11-054C-8AB6-BE36F1B31104}">
      <dsp:nvSpPr>
        <dsp:cNvPr id="0" name=""/>
        <dsp:cNvSpPr/>
      </dsp:nvSpPr>
      <dsp:spPr>
        <a:xfrm>
          <a:off x="588039" y="2434077"/>
          <a:ext cx="1702700" cy="851350"/>
        </a:xfrm>
        <a:prstGeom prst="roundRect">
          <a:avLst>
            <a:gd name="adj" fmla="val 10000"/>
          </a:avLst>
        </a:prstGeom>
        <a:solidFill>
          <a:schemeClr val="accent3">
            <a:hueOff val="11250264"/>
            <a:satOff val="-16880"/>
            <a:lumOff val="-2745"/>
            <a:alpha val="65434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solidFill>
                <a:schemeClr val="tx1"/>
              </a:solidFill>
            </a:rPr>
            <a:t>Mala calidad de sueño</a:t>
          </a:r>
        </a:p>
      </dsp:txBody>
      <dsp:txXfrm>
        <a:off x="612974" y="2459012"/>
        <a:ext cx="1652830" cy="801480"/>
      </dsp:txXfrm>
    </dsp:sp>
    <dsp:sp modelId="{A67F65E7-9E83-7745-BF2E-46908A9FA4E7}">
      <dsp:nvSpPr>
        <dsp:cNvPr id="0" name=""/>
        <dsp:cNvSpPr/>
      </dsp:nvSpPr>
      <dsp:spPr>
        <a:xfrm rot="18000000">
          <a:off x="1698992" y="1494064"/>
          <a:ext cx="885720" cy="29797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kern="1200"/>
        </a:p>
      </dsp:txBody>
      <dsp:txXfrm>
        <a:off x="1788384" y="1553658"/>
        <a:ext cx="706936" cy="1787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01B63A-622E-FB43-8D8B-C6466EFEA3E1}">
      <dsp:nvSpPr>
        <dsp:cNvPr id="0" name=""/>
        <dsp:cNvSpPr/>
      </dsp:nvSpPr>
      <dsp:spPr>
        <a:xfrm>
          <a:off x="6337" y="1019200"/>
          <a:ext cx="1894333" cy="113660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 val="62378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chemeClr val="tx1"/>
              </a:solidFill>
            </a:rPr>
            <a:t>Cuestionario HAD compatible con depresión/ansiedad: 192 (61,1%)</a:t>
          </a:r>
        </a:p>
      </dsp:txBody>
      <dsp:txXfrm>
        <a:off x="39627" y="1052490"/>
        <a:ext cx="1827753" cy="1070020"/>
      </dsp:txXfrm>
    </dsp:sp>
    <dsp:sp modelId="{9D58A3AE-B0B7-1E4F-B8F3-A7FE14976098}">
      <dsp:nvSpPr>
        <dsp:cNvPr id="0" name=""/>
        <dsp:cNvSpPr/>
      </dsp:nvSpPr>
      <dsp:spPr>
        <a:xfrm>
          <a:off x="2090105" y="1352603"/>
          <a:ext cx="401598" cy="4697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 val="62581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300" kern="1200"/>
        </a:p>
      </dsp:txBody>
      <dsp:txXfrm>
        <a:off x="2090105" y="1446562"/>
        <a:ext cx="281119" cy="281876"/>
      </dsp:txXfrm>
    </dsp:sp>
    <dsp:sp modelId="{80952177-1E50-2A45-BA21-261C20DED82D}">
      <dsp:nvSpPr>
        <dsp:cNvPr id="0" name=""/>
        <dsp:cNvSpPr/>
      </dsp:nvSpPr>
      <dsp:spPr>
        <a:xfrm>
          <a:off x="2658405" y="1019200"/>
          <a:ext cx="1894333" cy="1136600"/>
        </a:xfrm>
        <a:prstGeom prst="roundRect">
          <a:avLst>
            <a:gd name="adj" fmla="val 10000"/>
          </a:avLst>
        </a:prstGeom>
        <a:solidFill>
          <a:schemeClr val="accent3">
            <a:hueOff val="5625132"/>
            <a:satOff val="-8440"/>
            <a:lumOff val="-1373"/>
            <a:alpha val="66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chemeClr val="tx1"/>
              </a:solidFill>
            </a:rPr>
            <a:t>Diagnosticados 69 (35%)</a:t>
          </a:r>
        </a:p>
      </dsp:txBody>
      <dsp:txXfrm>
        <a:off x="2691695" y="1052490"/>
        <a:ext cx="1827753" cy="1070020"/>
      </dsp:txXfrm>
    </dsp:sp>
    <dsp:sp modelId="{838EAAA5-CC52-854D-9E0D-2A9D0E6C58EB}">
      <dsp:nvSpPr>
        <dsp:cNvPr id="0" name=""/>
        <dsp:cNvSpPr/>
      </dsp:nvSpPr>
      <dsp:spPr>
        <a:xfrm>
          <a:off x="4742172" y="1352603"/>
          <a:ext cx="401598" cy="4697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 val="61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300" kern="1200"/>
        </a:p>
      </dsp:txBody>
      <dsp:txXfrm>
        <a:off x="4742172" y="1446562"/>
        <a:ext cx="281119" cy="281876"/>
      </dsp:txXfrm>
    </dsp:sp>
    <dsp:sp modelId="{614052FD-B49F-C24E-987A-6F0EB3496BD5}">
      <dsp:nvSpPr>
        <dsp:cNvPr id="0" name=""/>
        <dsp:cNvSpPr/>
      </dsp:nvSpPr>
      <dsp:spPr>
        <a:xfrm>
          <a:off x="5310472" y="1019200"/>
          <a:ext cx="1894333" cy="1136600"/>
        </a:xfrm>
        <a:prstGeom prst="roundRect">
          <a:avLst>
            <a:gd name="adj" fmla="val 10000"/>
          </a:avLst>
        </a:prstGeom>
        <a:solidFill>
          <a:schemeClr val="accent3">
            <a:hueOff val="11250264"/>
            <a:satOff val="-16880"/>
            <a:lumOff val="-2745"/>
            <a:alpha val="58157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chemeClr val="tx1"/>
              </a:solidFill>
            </a:rPr>
            <a:t>Toma de tratamiento 80 (41%)</a:t>
          </a:r>
        </a:p>
      </dsp:txBody>
      <dsp:txXfrm>
        <a:off x="5343762" y="1052490"/>
        <a:ext cx="1827753" cy="10700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39B72B-9346-D246-9CEA-07850225C1C1}">
      <dsp:nvSpPr>
        <dsp:cNvPr id="0" name=""/>
        <dsp:cNvSpPr/>
      </dsp:nvSpPr>
      <dsp:spPr>
        <a:xfrm>
          <a:off x="0" y="96846"/>
          <a:ext cx="8229600" cy="1264770"/>
        </a:xfrm>
        <a:prstGeom prst="roundRect">
          <a:avLst/>
        </a:prstGeom>
        <a:solidFill>
          <a:schemeClr val="accent3">
            <a:lumMod val="60000"/>
            <a:lumOff val="40000"/>
            <a:alpha val="57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0" i="0" kern="1200" dirty="0">
              <a:solidFill>
                <a:schemeClr val="tx1"/>
              </a:solidFill>
            </a:rPr>
            <a:t>Podemos observar que los asmáticos con insomnio presentan un peor control de su enfermedad, mayor número de agudizaciones y comorbilidades con respecto al grupo sin insomnio.</a:t>
          </a:r>
          <a:endParaRPr lang="es-ES" sz="2300" kern="1200" dirty="0">
            <a:solidFill>
              <a:schemeClr val="tx1"/>
            </a:solidFill>
          </a:endParaRPr>
        </a:p>
      </dsp:txBody>
      <dsp:txXfrm>
        <a:off x="61741" y="158587"/>
        <a:ext cx="8106118" cy="1141288"/>
      </dsp:txXfrm>
    </dsp:sp>
    <dsp:sp modelId="{CCA4AF3F-B523-1245-9820-F469C7DCA9AE}">
      <dsp:nvSpPr>
        <dsp:cNvPr id="0" name=""/>
        <dsp:cNvSpPr/>
      </dsp:nvSpPr>
      <dsp:spPr>
        <a:xfrm>
          <a:off x="0" y="1730356"/>
          <a:ext cx="8229600" cy="1264770"/>
        </a:xfrm>
        <a:prstGeom prst="roundRect">
          <a:avLst/>
        </a:prstGeom>
        <a:solidFill>
          <a:schemeClr val="accent3">
            <a:hueOff val="11250264"/>
            <a:satOff val="-16880"/>
            <a:lumOff val="-2745"/>
            <a:alpha val="53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0" i="0" kern="1200">
              <a:solidFill>
                <a:schemeClr val="tx1"/>
              </a:solidFill>
            </a:rPr>
            <a:t>Nos llama la atención el número de pacientes con resultados de cuestionario HAD compatible con ansiedad y/o depresión que no tiene diagnóstico ni tratamiento para las mismas.</a:t>
          </a:r>
          <a:endParaRPr lang="es-ES" sz="2300" kern="1200" dirty="0">
            <a:solidFill>
              <a:schemeClr val="tx1"/>
            </a:solidFill>
          </a:endParaRPr>
        </a:p>
      </dsp:txBody>
      <dsp:txXfrm>
        <a:off x="61741" y="1792097"/>
        <a:ext cx="8106118" cy="11412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B15215-7C6C-F642-A425-2FC54D565245}" type="datetimeFigureOut">
              <a:rPr lang="es-ES" smtClean="0"/>
              <a:t>2/3/25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B9A9BC-F8F9-E344-A8C1-9284DEF0CCD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121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or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otra parte, 192 pacientes (61,1%) obtuvieron un puntuaje &gt;10 en el cuestionario HAD y solo 69 (35,9%) de ellos tenían diagnóstico de trastorno depresivo o ansiedad previos, así como únicamente tomaban medicación 80 (41%). Hemos analizado también la media de ACT (15,57), agudizaciones (1,35) y comorbilidades (59%), objetivándose diferencias estadísticamente significativas con respecto al grupo que obtuvo una puntuación &lt;10 en el cuestionario HAD (p &lt;,001; &lt;0,012 y &lt;0,01 respectivamente). 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B9A9BC-F8F9-E344-A8C1-9284DEF0CCD1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8020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4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0FAB5258-28EE-8B94-628E-FC44E8A0C5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1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3000"/>
                    </a14:imgEffect>
                    <a14:imgEffect>
                      <a14:colorTemperature colorTemp="6213"/>
                    </a14:imgEffect>
                    <a14:imgEffect>
                      <a14:saturation sat="0"/>
                    </a14:imgEffect>
                    <a14:imgEffect>
                      <a14:brightnessContrast bright="1000" contrast="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90256" y="313857"/>
            <a:ext cx="4763487" cy="4515785"/>
          </a:xfrm>
          <a:prstGeom prst="rect">
            <a:avLst/>
          </a:prstGeom>
          <a:effectLst>
            <a:outerShdw blurRad="50800" dist="50800" dir="5400000" algn="ctr" rotWithShape="0">
              <a:schemeClr val="accent3">
                <a:alpha val="0"/>
              </a:schemeClr>
            </a:outerShdw>
          </a:effectLst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441882" y="1089024"/>
            <a:ext cx="6260232" cy="1102519"/>
          </a:xfrm>
        </p:spPr>
        <p:txBody>
          <a:bodyPr>
            <a:noAutofit/>
          </a:bodyPr>
          <a:lstStyle/>
          <a:p>
            <a:r>
              <a:rPr lang="es-ES" sz="4000" b="1" i="0" u="none" strike="noStrike" dirty="0">
                <a:solidFill>
                  <a:schemeClr val="accent4">
                    <a:lumMod val="75000"/>
                  </a:schemeClr>
                </a:solidFill>
                <a:effectLst/>
                <a:latin typeface="Candara" panose="020E0502030303020204" pitchFamily="34" charset="0"/>
                <a:ea typeface="Ayuthaya" pitchFamily="2" charset="-34"/>
                <a:cs typeface="Ayuthaya" pitchFamily="2" charset="-34"/>
              </a:rPr>
              <a:t>Impacto del insomnio, depresión y ansiedad en el control del asma. Estudio </a:t>
            </a:r>
            <a:r>
              <a:rPr lang="es-ES" sz="4000" b="1" i="0" u="none" strike="noStrike" dirty="0" err="1">
                <a:solidFill>
                  <a:schemeClr val="accent4">
                    <a:lumMod val="75000"/>
                  </a:schemeClr>
                </a:solidFill>
                <a:effectLst/>
                <a:latin typeface="Candara" panose="020E0502030303020204" pitchFamily="34" charset="0"/>
                <a:ea typeface="Ayuthaya" pitchFamily="2" charset="-34"/>
                <a:cs typeface="Ayuthaya" pitchFamily="2" charset="-34"/>
              </a:rPr>
              <a:t>Somnasma</a:t>
            </a:r>
            <a:r>
              <a:rPr lang="es-ES" sz="4000" b="1" i="0" u="none" strike="noStrike" dirty="0">
                <a:solidFill>
                  <a:schemeClr val="accent4">
                    <a:lumMod val="75000"/>
                  </a:schemeClr>
                </a:solidFill>
                <a:effectLst/>
                <a:latin typeface="Candara" panose="020E0502030303020204" pitchFamily="34" charset="0"/>
                <a:ea typeface="Ayuthaya" pitchFamily="2" charset="-34"/>
                <a:cs typeface="Ayuthaya" pitchFamily="2" charset="-34"/>
              </a:rPr>
              <a:t>.</a:t>
            </a:r>
            <a:endParaRPr lang="es-ES" sz="4000" dirty="0">
              <a:solidFill>
                <a:schemeClr val="accent4">
                  <a:lumMod val="75000"/>
                </a:schemeClr>
              </a:solidFill>
              <a:latin typeface="Candara" panose="020E0502030303020204" pitchFamily="34" charset="0"/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5798" y="2966710"/>
            <a:ext cx="7772400" cy="706380"/>
          </a:xfrm>
        </p:spPr>
        <p:txBody>
          <a:bodyPr>
            <a:normAutofit/>
          </a:bodyPr>
          <a:lstStyle/>
          <a:p>
            <a:r>
              <a:rPr lang="es-ES" sz="1800" dirty="0">
                <a:solidFill>
                  <a:srgbClr val="3F6F61"/>
                </a:solidFill>
                <a:latin typeface="Beirut" pitchFamily="2" charset="-78"/>
                <a:cs typeface="Beirut" pitchFamily="2" charset="-78"/>
              </a:rPr>
              <a:t>M.P. Lobato de la Sierra, D. del Castillo Otero, A. </a:t>
            </a:r>
            <a:r>
              <a:rPr lang="es-ES" sz="1800" dirty="0" err="1">
                <a:solidFill>
                  <a:srgbClr val="3F6F61"/>
                </a:solidFill>
                <a:latin typeface="Beirut" pitchFamily="2" charset="-78"/>
                <a:cs typeface="Beirut" pitchFamily="2" charset="-78"/>
              </a:rPr>
              <a:t>Arnedillo</a:t>
            </a:r>
            <a:r>
              <a:rPr lang="es-ES" sz="1800" dirty="0">
                <a:solidFill>
                  <a:srgbClr val="3F6F61"/>
                </a:solidFill>
                <a:latin typeface="Beirut" pitchFamily="2" charset="-78"/>
                <a:cs typeface="Beirut" pitchFamily="2" charset="-78"/>
              </a:rPr>
              <a:t> Muñoz, A. Badillo Melgar, J.G. Soto Campos.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9B5D447-8AD2-034A-EC08-D78CFA82E2A0}"/>
              </a:ext>
            </a:extLst>
          </p:cNvPr>
          <p:cNvSpPr txBox="1"/>
          <p:nvPr/>
        </p:nvSpPr>
        <p:spPr>
          <a:xfrm>
            <a:off x="1903339" y="3647361"/>
            <a:ext cx="53373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srgbClr val="42817B"/>
                </a:solidFill>
                <a:latin typeface="Beirut" pitchFamily="2" charset="-78"/>
                <a:cs typeface="Beirut" pitchFamily="2" charset="-78"/>
              </a:rPr>
              <a:t>UCG Hospital Universitario de Puerto Real</a:t>
            </a:r>
          </a:p>
          <a:p>
            <a:pPr algn="ctr"/>
            <a:r>
              <a:rPr lang="es-ES" sz="1600" dirty="0">
                <a:solidFill>
                  <a:srgbClr val="42817B"/>
                </a:solidFill>
                <a:latin typeface="Beirut" pitchFamily="2" charset="-78"/>
                <a:cs typeface="Beirut" pitchFamily="2" charset="-78"/>
              </a:rPr>
              <a:t>UCG Hospital Universitario Puerta del Mar</a:t>
            </a:r>
          </a:p>
          <a:p>
            <a:pPr algn="ctr"/>
            <a:r>
              <a:rPr lang="es-ES" sz="1600" dirty="0">
                <a:solidFill>
                  <a:srgbClr val="42817B"/>
                </a:solidFill>
                <a:latin typeface="Beirut" pitchFamily="2" charset="-78"/>
                <a:cs typeface="Beirut" pitchFamily="2" charset="-78"/>
              </a:rPr>
              <a:t>UCG Hospital Punta de Europa</a:t>
            </a:r>
          </a:p>
          <a:p>
            <a:pPr algn="ctr"/>
            <a:r>
              <a:rPr lang="es-ES" sz="1600" dirty="0">
                <a:solidFill>
                  <a:srgbClr val="42817B"/>
                </a:solidFill>
                <a:latin typeface="Beirut" pitchFamily="2" charset="-78"/>
                <a:cs typeface="Beirut" pitchFamily="2" charset="-78"/>
              </a:rPr>
              <a:t>UCG Hospital Universitario de Jerez de la Frontera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4263D7-7CCE-27A2-70AB-4C24FDFD8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1805"/>
            <a:ext cx="8229600" cy="857250"/>
          </a:xfrm>
        </p:spPr>
        <p:txBody>
          <a:bodyPr>
            <a:normAutofit/>
          </a:bodyPr>
          <a:lstStyle/>
          <a:p>
            <a:r>
              <a:rPr lang="es-ES" sz="3600" u="sng" dirty="0">
                <a:solidFill>
                  <a:srgbClr val="42817B"/>
                </a:solidFill>
                <a:latin typeface="Century Gothic" panose="020B0502020202020204" pitchFamily="34" charset="0"/>
              </a:rPr>
              <a:t>Introducción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1998CC5-ADF0-9262-9B0F-ADC8F77671DC}"/>
              </a:ext>
            </a:extLst>
          </p:cNvPr>
          <p:cNvSpPr txBox="1"/>
          <p:nvPr/>
        </p:nvSpPr>
        <p:spPr>
          <a:xfrm>
            <a:off x="5508104" y="1994357"/>
            <a:ext cx="3394206" cy="1754326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Determinar la prevalencia de insomnio en pacientes asmáticos pertenecientes a nuestra área y analizar el posible impacto del mismo en la gravedad y control del asma </a:t>
            </a:r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5" name="Flecha derecha 4">
            <a:extLst>
              <a:ext uri="{FF2B5EF4-FFF2-40B4-BE49-F238E27FC236}">
                <a16:creationId xmlns:a16="http://schemas.microsoft.com/office/drawing/2014/main" id="{82B8F9B8-DA10-1CF2-341A-2F90607CE604}"/>
              </a:ext>
            </a:extLst>
          </p:cNvPr>
          <p:cNvSpPr/>
          <p:nvPr/>
        </p:nvSpPr>
        <p:spPr>
          <a:xfrm>
            <a:off x="4050597" y="2727504"/>
            <a:ext cx="1008112" cy="288032"/>
          </a:xfrm>
          <a:prstGeom prst="rightArrow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3B0EE390-342F-E6C6-F04F-7D23A30C60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8490506"/>
              </p:ext>
            </p:extLst>
          </p:nvPr>
        </p:nvGraphicFramePr>
        <p:xfrm>
          <a:off x="-477233" y="1366968"/>
          <a:ext cx="5688632" cy="32861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2515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DC0F19-D162-51BC-1227-4DE02A32F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u="sng" dirty="0">
                <a:solidFill>
                  <a:srgbClr val="42817B"/>
                </a:solidFill>
                <a:latin typeface="Century Gothic" panose="020B0502020202020204" pitchFamily="34" charset="0"/>
              </a:rPr>
              <a:t>Materiales y métodos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B0B92C5-6EE0-E2F9-98EC-65F20FBD0C56}"/>
              </a:ext>
            </a:extLst>
          </p:cNvPr>
          <p:cNvSpPr txBox="1"/>
          <p:nvPr/>
        </p:nvSpPr>
        <p:spPr>
          <a:xfrm>
            <a:off x="179512" y="1995686"/>
            <a:ext cx="2736304" cy="1846659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sz="1600" dirty="0">
                <a:solidFill>
                  <a:srgbClr val="000000"/>
                </a:solidFill>
                <a:latin typeface="arial" panose="020B0604020202020204" pitchFamily="34" charset="0"/>
              </a:rPr>
              <a:t>E</a:t>
            </a:r>
            <a:r>
              <a:rPr lang="es-E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studio observacional transversal sobre 314 pacientes asmáticos pertenecientes a los 4 hospitales de la provincia de Cádiz entre octubre de 2023 y noviembre de 2024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es-ES" dirty="0"/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5157FC33-7176-35EB-D1E9-42034FB766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0095330"/>
              </p:ext>
            </p:extLst>
          </p:nvPr>
        </p:nvGraphicFramePr>
        <p:xfrm>
          <a:off x="3094964" y="1192644"/>
          <a:ext cx="5871430" cy="3448386"/>
        </p:xfrm>
        <a:graphic>
          <a:graphicData uri="http://schemas.openxmlformats.org/drawingml/2006/table">
            <a:tbl>
              <a:tblPr firstRow="1" lastRow="1">
                <a:tableStyleId>{00A15C55-8517-42AA-B614-E9B94910E393}</a:tableStyleId>
              </a:tblPr>
              <a:tblGrid>
                <a:gridCol w="3516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4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3200">
                <a:tc gridSpan="2">
                  <a:txBody>
                    <a:bodyPr/>
                    <a:lstStyle/>
                    <a:p>
                      <a:pPr algn="ctr"/>
                      <a:r>
                        <a:rPr lang="es-ES" sz="1600" noProof="0" dirty="0"/>
                        <a:t>Descripción de la población </a:t>
                      </a:r>
                    </a:p>
                    <a:p>
                      <a:pPr algn="ctr"/>
                      <a:r>
                        <a:rPr lang="es-ES" sz="1050" noProof="0" dirty="0"/>
                        <a:t>(N = 314)</a:t>
                      </a:r>
                      <a:endParaRPr lang="es-ES" sz="1050" noProof="0" dirty="0">
                        <a:solidFill>
                          <a:srgbClr val="024F70"/>
                        </a:solidFill>
                        <a:latin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/>
                </a:tc>
                <a:tc hMerge="1">
                  <a:txBody>
                    <a:bodyPr/>
                    <a:lstStyle/>
                    <a:p>
                      <a:pPr algn="r"/>
                      <a:endParaRPr lang="en-US" sz="3000" dirty="0">
                        <a:solidFill>
                          <a:srgbClr val="0460A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96" marR="84896" marT="45006" marB="4500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0460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587">
                <a:tc>
                  <a:txBody>
                    <a:bodyPr/>
                    <a:lstStyle/>
                    <a:p>
                      <a:pPr algn="l"/>
                      <a:r>
                        <a:rPr lang="es-ES" sz="1400" noProof="0" dirty="0"/>
                        <a:t>Edad,</a:t>
                      </a:r>
                      <a:r>
                        <a:rPr lang="es-ES" sz="1400" baseline="0" noProof="0" dirty="0"/>
                        <a:t> años, media</a:t>
                      </a:r>
                      <a:endParaRPr lang="es-ES" sz="1400" b="0" noProof="0" dirty="0">
                        <a:solidFill>
                          <a:srgbClr val="024F70"/>
                        </a:solidFill>
                        <a:latin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noProof="0" dirty="0">
                          <a:solidFill>
                            <a:schemeClr val="tx1"/>
                          </a:solidFill>
                        </a:rPr>
                        <a:t>53,6</a:t>
                      </a:r>
                      <a:endParaRPr lang="es-ES" sz="1400" noProof="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587">
                <a:tc>
                  <a:txBody>
                    <a:bodyPr/>
                    <a:lstStyle/>
                    <a:p>
                      <a:pPr marL="0" lvl="0" indent="-947394" algn="l"/>
                      <a:r>
                        <a:rPr lang="es-ES" sz="1400" b="0" noProof="0" dirty="0">
                          <a:solidFill>
                            <a:schemeClr val="tx1"/>
                          </a:solidFill>
                        </a:rPr>
                        <a:t>Sexo (%)</a:t>
                      </a:r>
                      <a:endParaRPr lang="es-ES" sz="1400" b="0" noProof="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 noProof="0" dirty="0">
                          <a:solidFill>
                            <a:schemeClr val="tx1"/>
                          </a:solidFill>
                        </a:rPr>
                        <a:t>30,8%</a:t>
                      </a:r>
                      <a:r>
                        <a:rPr lang="es-ES" sz="1400" b="0" kern="1200" dirty="0">
                          <a:solidFill>
                            <a:schemeClr val="dk1"/>
                          </a:solidFill>
                          <a:effectLst/>
                        </a:rPr>
                        <a:t>♂</a:t>
                      </a:r>
                      <a:r>
                        <a:rPr lang="es-ES" sz="1400" kern="1200" noProof="0" dirty="0">
                          <a:solidFill>
                            <a:schemeClr val="tx1"/>
                          </a:solidFill>
                        </a:rPr>
                        <a:t>, 69,1%</a:t>
                      </a:r>
                      <a:r>
                        <a:rPr lang="es-ES" sz="1400" b="0" kern="1200" dirty="0">
                          <a:solidFill>
                            <a:schemeClr val="dk1"/>
                          </a:solidFill>
                          <a:effectLst/>
                        </a:rPr>
                        <a:t>♀</a:t>
                      </a:r>
                      <a:endParaRPr lang="es-ES" sz="1400" kern="1200" noProof="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2717" marR="22717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564">
                <a:tc>
                  <a:txBody>
                    <a:bodyPr/>
                    <a:lstStyle/>
                    <a:p>
                      <a:pPr algn="l"/>
                      <a:r>
                        <a:rPr lang="es-ES" sz="1400" b="0" noProof="0" dirty="0">
                          <a:solidFill>
                            <a:sysClr val="windowText" lastClr="000000"/>
                          </a:solidFill>
                        </a:rPr>
                        <a:t>Tabaquismo (Fumadores, exfumadores, no fumadores) (%)</a:t>
                      </a:r>
                      <a:endParaRPr lang="es-ES" sz="1400" b="0" noProof="0" dirty="0">
                        <a:solidFill>
                          <a:sysClr val="windowText" lastClr="000000"/>
                        </a:solidFill>
                        <a:latin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noProof="0" dirty="0"/>
                        <a:t>6,6%; 30,3%;64,1% </a:t>
                      </a:r>
                      <a:endParaRPr lang="es-ES" sz="1400" noProof="0" dirty="0">
                        <a:solidFill>
                          <a:srgbClr val="024F70"/>
                        </a:solidFill>
                        <a:latin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8232">
                <a:tc>
                  <a:txBody>
                    <a:bodyPr/>
                    <a:lstStyle/>
                    <a:p>
                      <a:pPr algn="l"/>
                      <a:r>
                        <a:rPr lang="es-ES" sz="1400" b="0" noProof="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Insomnio (%)</a:t>
                      </a:r>
                    </a:p>
                  </a:txBody>
                  <a:tcPr marL="43384" marR="43384" marT="21589" marB="21589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noProof="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194 (61,7%)</a:t>
                      </a:r>
                    </a:p>
                  </a:txBody>
                  <a:tcPr marL="43384" marR="43384" marT="21589" marB="21589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0843671"/>
                  </a:ext>
                </a:extLst>
              </a:tr>
              <a:tr h="302587">
                <a:tc>
                  <a:txBody>
                    <a:bodyPr/>
                    <a:lstStyle/>
                    <a:p>
                      <a:pPr algn="l"/>
                      <a:r>
                        <a:rPr lang="es-ES" sz="1400" b="0" noProof="0" dirty="0">
                          <a:solidFill>
                            <a:schemeClr val="tx1"/>
                          </a:solidFill>
                        </a:rPr>
                        <a:t>Tratamiento insomnio (%)</a:t>
                      </a:r>
                      <a:endParaRPr lang="es-ES" sz="1400" b="0" noProof="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noProof="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73 (39,6%)</a:t>
                      </a:r>
                    </a:p>
                  </a:txBody>
                  <a:tcPr marL="43384" marR="43384" marT="21589" marB="21589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587">
                <a:tc>
                  <a:txBody>
                    <a:bodyPr/>
                    <a:lstStyle/>
                    <a:p>
                      <a:pPr algn="l"/>
                      <a:r>
                        <a:rPr lang="es-ES" sz="1400" b="0" noProof="0" dirty="0">
                          <a:solidFill>
                            <a:schemeClr val="tx1"/>
                          </a:solidFill>
                        </a:rPr>
                        <a:t>Cuestionario HAD &gt;10 (%)</a:t>
                      </a:r>
                      <a:endParaRPr lang="es-ES" sz="1400" b="0" noProof="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192 (61%)</a:t>
                      </a:r>
                    </a:p>
                  </a:txBody>
                  <a:tcPr marL="43384" marR="43384" marT="21589" marB="21589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5239088"/>
                  </a:ext>
                </a:extLst>
              </a:tr>
              <a:tr h="302587">
                <a:tc>
                  <a:txBody>
                    <a:bodyPr/>
                    <a:lstStyle/>
                    <a:p>
                      <a:pPr algn="l"/>
                      <a:r>
                        <a:rPr lang="es-ES" sz="1400" b="0" noProof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Tratamiento depresión/ansiedad (%)</a:t>
                      </a:r>
                    </a:p>
                  </a:txBody>
                  <a:tcPr marL="43384" marR="43384" marT="21589" marB="21589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 (41%)</a:t>
                      </a:r>
                    </a:p>
                  </a:txBody>
                  <a:tcPr marL="43384" marR="43384" marT="21589" marB="21589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9621582"/>
                  </a:ext>
                </a:extLst>
              </a:tr>
              <a:tr h="302587">
                <a:tc>
                  <a:txBody>
                    <a:bodyPr/>
                    <a:lstStyle/>
                    <a:p>
                      <a:pPr algn="l"/>
                      <a:r>
                        <a:rPr lang="es-ES" sz="1400" b="0" noProof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Comorbilidades (%)</a:t>
                      </a:r>
                    </a:p>
                  </a:txBody>
                  <a:tcPr marL="43384" marR="43384" marT="21589" marB="21589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kern="1200" dirty="0">
                          <a:solidFill>
                            <a:schemeClr val="dk1"/>
                          </a:solidFill>
                          <a:effectLst/>
                        </a:rPr>
                        <a:t>61%</a:t>
                      </a:r>
                      <a:endParaRPr lang="es-E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384" marR="43384" marT="21589" marB="21589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1233918"/>
                  </a:ext>
                </a:extLst>
              </a:tr>
              <a:tr h="282868">
                <a:tc gridSpan="2">
                  <a:txBody>
                    <a:bodyPr/>
                    <a:lstStyle/>
                    <a:p>
                      <a:pPr marL="0" marR="0" lvl="0" indent="0" algn="l" defTabSz="12994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0" i="0" u="none" strike="noStrike" kern="1200" baseline="0" dirty="0">
                        <a:solidFill>
                          <a:srgbClr val="024F70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43384" marR="43384" marT="21589" marB="21589"/>
                </a:tc>
                <a:tc hMerge="1">
                  <a:txBody>
                    <a:bodyPr/>
                    <a:lstStyle/>
                    <a:p>
                      <a:pPr algn="l"/>
                      <a:endParaRPr lang="es-ES" sz="22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844" marR="61844" marT="32801" marB="328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E74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860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670F76-C0FB-0F09-A94E-A4941F067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5805"/>
            <a:ext cx="8229600" cy="857250"/>
          </a:xfrm>
        </p:spPr>
        <p:txBody>
          <a:bodyPr/>
          <a:lstStyle/>
          <a:p>
            <a:r>
              <a:rPr lang="es-ES" sz="3600" u="sng" dirty="0">
                <a:solidFill>
                  <a:srgbClr val="42817B"/>
                </a:solidFill>
                <a:latin typeface="Century Gothic" panose="020B0502020202020204" pitchFamily="34" charset="0"/>
              </a:rPr>
              <a:t>Resultados</a:t>
            </a:r>
            <a:endParaRPr lang="es-ES" u="sng" dirty="0">
              <a:solidFill>
                <a:srgbClr val="42817B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AB121669-90FD-7871-295C-C8858C87F4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5833465"/>
              </p:ext>
            </p:extLst>
          </p:nvPr>
        </p:nvGraphicFramePr>
        <p:xfrm>
          <a:off x="1856700" y="869245"/>
          <a:ext cx="5506373" cy="1828800"/>
        </p:xfrm>
        <a:graphic>
          <a:graphicData uri="http://schemas.openxmlformats.org/drawingml/2006/table">
            <a:tbl>
              <a:tblPr firstRow="1" firstCol="1" bandRow="1">
                <a:tableStyleId>{91EBBBCC-DAD2-459C-BE2E-F6DE35CF9A28}</a:tableStyleId>
              </a:tblPr>
              <a:tblGrid>
                <a:gridCol w="2374377">
                  <a:extLst>
                    <a:ext uri="{9D8B030D-6E8A-4147-A177-3AD203B41FA5}">
                      <a16:colId xmlns:a16="http://schemas.microsoft.com/office/drawing/2014/main" val="2012071019"/>
                    </a:ext>
                  </a:extLst>
                </a:gridCol>
                <a:gridCol w="1189706">
                  <a:extLst>
                    <a:ext uri="{9D8B030D-6E8A-4147-A177-3AD203B41FA5}">
                      <a16:colId xmlns:a16="http://schemas.microsoft.com/office/drawing/2014/main" val="4056640677"/>
                    </a:ext>
                  </a:extLst>
                </a:gridCol>
                <a:gridCol w="1308004">
                  <a:extLst>
                    <a:ext uri="{9D8B030D-6E8A-4147-A177-3AD203B41FA5}">
                      <a16:colId xmlns:a16="http://schemas.microsoft.com/office/drawing/2014/main" val="2989193740"/>
                    </a:ext>
                  </a:extLst>
                </a:gridCol>
                <a:gridCol w="634286">
                  <a:extLst>
                    <a:ext uri="{9D8B030D-6E8A-4147-A177-3AD203B41FA5}">
                      <a16:colId xmlns:a16="http://schemas.microsoft.com/office/drawing/2014/main" val="2808450270"/>
                    </a:ext>
                  </a:extLst>
                </a:gridCol>
              </a:tblGrid>
              <a:tr h="169822">
                <a:tc>
                  <a:txBody>
                    <a:bodyPr/>
                    <a:lstStyle/>
                    <a:p>
                      <a:pPr algn="l"/>
                      <a:r>
                        <a:rPr lang="es-ES" sz="1200" kern="100">
                          <a:effectLst/>
                        </a:rPr>
                        <a:t> </a:t>
                      </a:r>
                      <a:endParaRPr lang="es-E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 dirty="0">
                          <a:effectLst/>
                        </a:rPr>
                        <a:t>Insomnio</a:t>
                      </a:r>
                      <a:endParaRPr lang="es-ES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>
                          <a:effectLst/>
                        </a:rPr>
                        <a:t>No insomnio</a:t>
                      </a:r>
                      <a:endParaRPr lang="es-E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>
                          <a:effectLst/>
                        </a:rPr>
                        <a:t>p &lt;</a:t>
                      </a:r>
                      <a:endParaRPr lang="es-E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76279890"/>
                  </a:ext>
                </a:extLst>
              </a:tr>
              <a:tr h="169822">
                <a:tc>
                  <a:txBody>
                    <a:bodyPr/>
                    <a:lstStyle/>
                    <a:p>
                      <a:pPr algn="l"/>
                      <a:r>
                        <a:rPr lang="es-ES" sz="1200" kern="100" dirty="0">
                          <a:effectLst/>
                        </a:rPr>
                        <a:t>Agudizaciones (media)</a:t>
                      </a:r>
                      <a:endParaRPr lang="es-ES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 dirty="0">
                          <a:effectLst/>
                        </a:rPr>
                        <a:t>1,36</a:t>
                      </a:r>
                      <a:endParaRPr lang="es-ES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>
                          <a:effectLst/>
                        </a:rPr>
                        <a:t>0,98</a:t>
                      </a:r>
                      <a:endParaRPr lang="es-E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>
                          <a:effectLst/>
                        </a:rPr>
                        <a:t>0.001</a:t>
                      </a:r>
                      <a:endParaRPr lang="es-E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93366389"/>
                  </a:ext>
                </a:extLst>
              </a:tr>
              <a:tr h="169822">
                <a:tc>
                  <a:txBody>
                    <a:bodyPr/>
                    <a:lstStyle/>
                    <a:p>
                      <a:pPr algn="l"/>
                      <a:r>
                        <a:rPr lang="es-ES" sz="1200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Comorbilidades (%)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40,1%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20,3%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3451214"/>
                  </a:ext>
                </a:extLst>
              </a:tr>
              <a:tr h="169822">
                <a:tc>
                  <a:txBody>
                    <a:bodyPr/>
                    <a:lstStyle/>
                    <a:p>
                      <a:pPr algn="l"/>
                      <a:r>
                        <a:rPr lang="es-ES" sz="1200" kern="100" dirty="0">
                          <a:effectLst/>
                        </a:rPr>
                        <a:t>ACT (media)</a:t>
                      </a:r>
                      <a:endParaRPr lang="es-ES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 dirty="0">
                          <a:effectLst/>
                        </a:rPr>
                        <a:t>15,01</a:t>
                      </a:r>
                      <a:endParaRPr lang="es-ES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>
                          <a:effectLst/>
                        </a:rPr>
                        <a:t>20,3</a:t>
                      </a:r>
                      <a:endParaRPr lang="es-E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 dirty="0">
                          <a:effectLst/>
                        </a:rPr>
                        <a:t>0,001</a:t>
                      </a:r>
                      <a:endParaRPr lang="es-ES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77859702"/>
                  </a:ext>
                </a:extLst>
              </a:tr>
              <a:tr h="169822">
                <a:tc>
                  <a:txBody>
                    <a:bodyPr/>
                    <a:lstStyle/>
                    <a:p>
                      <a:pPr algn="l"/>
                      <a:r>
                        <a:rPr lang="es-ES" sz="1200" kern="100" dirty="0">
                          <a:effectLst/>
                        </a:rPr>
                        <a:t>Ciclos de CO (media)</a:t>
                      </a:r>
                      <a:endParaRPr lang="es-ES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 dirty="0">
                          <a:effectLst/>
                        </a:rPr>
                        <a:t>1,10</a:t>
                      </a:r>
                      <a:endParaRPr lang="es-ES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>
                          <a:effectLst/>
                        </a:rPr>
                        <a:t>0,90</a:t>
                      </a:r>
                      <a:endParaRPr lang="es-E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>
                          <a:effectLst/>
                        </a:rPr>
                        <a:t>0,066</a:t>
                      </a:r>
                      <a:endParaRPr lang="es-E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9082946"/>
                  </a:ext>
                </a:extLst>
              </a:tr>
              <a:tr h="169822">
                <a:tc>
                  <a:txBody>
                    <a:bodyPr/>
                    <a:lstStyle/>
                    <a:p>
                      <a:pPr algn="l"/>
                      <a:r>
                        <a:rPr lang="es-ES" sz="1200" kern="100" dirty="0">
                          <a:effectLst/>
                        </a:rPr>
                        <a:t>FEV1% (media)</a:t>
                      </a:r>
                      <a:endParaRPr lang="es-ES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>
                          <a:effectLst/>
                        </a:rPr>
                        <a:t>80%</a:t>
                      </a:r>
                      <a:endParaRPr lang="es-E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 dirty="0">
                          <a:effectLst/>
                        </a:rPr>
                        <a:t>82%</a:t>
                      </a:r>
                      <a:endParaRPr lang="es-ES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>
                          <a:effectLst/>
                        </a:rPr>
                        <a:t>0,667</a:t>
                      </a:r>
                      <a:endParaRPr lang="es-E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9471657"/>
                  </a:ext>
                </a:extLst>
              </a:tr>
              <a:tr h="169822">
                <a:tc>
                  <a:txBody>
                    <a:bodyPr/>
                    <a:lstStyle/>
                    <a:p>
                      <a:pPr algn="l"/>
                      <a:r>
                        <a:rPr lang="es-ES" sz="1200" kern="100" dirty="0">
                          <a:effectLst/>
                        </a:rPr>
                        <a:t>Eosinófilos (media)</a:t>
                      </a:r>
                      <a:endParaRPr lang="es-ES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>
                          <a:effectLst/>
                        </a:rPr>
                        <a:t>291,4</a:t>
                      </a:r>
                      <a:endParaRPr lang="es-E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>
                          <a:effectLst/>
                        </a:rPr>
                        <a:t>294,6</a:t>
                      </a:r>
                      <a:endParaRPr lang="es-E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 dirty="0">
                          <a:effectLst/>
                        </a:rPr>
                        <a:t>0,107</a:t>
                      </a:r>
                      <a:endParaRPr lang="es-ES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59031914"/>
                  </a:ext>
                </a:extLst>
              </a:tr>
              <a:tr h="169822">
                <a:tc>
                  <a:txBody>
                    <a:bodyPr/>
                    <a:lstStyle/>
                    <a:p>
                      <a:pPr algn="l"/>
                      <a:r>
                        <a:rPr lang="es-ES" sz="1200" kern="100" dirty="0" err="1">
                          <a:effectLst/>
                        </a:rPr>
                        <a:t>FeNO</a:t>
                      </a:r>
                      <a:r>
                        <a:rPr lang="es-ES" sz="1200" kern="100" dirty="0">
                          <a:effectLst/>
                        </a:rPr>
                        <a:t> (media)</a:t>
                      </a:r>
                      <a:endParaRPr lang="es-ES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>
                          <a:effectLst/>
                        </a:rPr>
                        <a:t>46,5</a:t>
                      </a:r>
                      <a:endParaRPr lang="es-E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>
                          <a:effectLst/>
                        </a:rPr>
                        <a:t>57,2</a:t>
                      </a:r>
                      <a:endParaRPr lang="es-E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 dirty="0">
                          <a:effectLst/>
                        </a:rPr>
                        <a:t>0,092</a:t>
                      </a:r>
                      <a:endParaRPr lang="es-ES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9128582"/>
                  </a:ext>
                </a:extLst>
              </a:tr>
              <a:tr h="169822">
                <a:tc>
                  <a:txBody>
                    <a:bodyPr/>
                    <a:lstStyle/>
                    <a:p>
                      <a:pPr algn="l"/>
                      <a:r>
                        <a:rPr lang="es-ES" sz="1200" kern="100" dirty="0">
                          <a:effectLst/>
                        </a:rPr>
                        <a:t>IgE (media)</a:t>
                      </a:r>
                      <a:endParaRPr lang="es-ES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>
                          <a:effectLst/>
                        </a:rPr>
                        <a:t>217,1</a:t>
                      </a:r>
                      <a:endParaRPr lang="es-E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>
                          <a:effectLst/>
                        </a:rPr>
                        <a:t>191,7</a:t>
                      </a:r>
                      <a:endParaRPr lang="es-E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 dirty="0">
                          <a:effectLst/>
                        </a:rPr>
                        <a:t>0,356</a:t>
                      </a:r>
                      <a:endParaRPr lang="es-ES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8957241"/>
                  </a:ext>
                </a:extLst>
              </a:tr>
              <a:tr h="169822">
                <a:tc>
                  <a:txBody>
                    <a:bodyPr/>
                    <a:lstStyle/>
                    <a:p>
                      <a:pPr algn="l"/>
                      <a:r>
                        <a:rPr lang="es-ES" sz="1200" kern="100" dirty="0">
                          <a:effectLst/>
                        </a:rPr>
                        <a:t>AOS (%)</a:t>
                      </a:r>
                      <a:endParaRPr lang="es-ES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>
                          <a:effectLst/>
                        </a:rPr>
                        <a:t>8,2%</a:t>
                      </a:r>
                      <a:endParaRPr lang="es-ES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 dirty="0">
                          <a:effectLst/>
                        </a:rPr>
                        <a:t>8,3%</a:t>
                      </a:r>
                      <a:endParaRPr lang="es-ES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 dirty="0">
                          <a:effectLst/>
                        </a:rPr>
                        <a:t>0,69</a:t>
                      </a:r>
                      <a:endParaRPr lang="es-ES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39364561"/>
                  </a:ext>
                </a:extLst>
              </a:tr>
            </a:tbl>
          </a:graphicData>
        </a:graphic>
      </p:graphicFrame>
      <p:pic>
        <p:nvPicPr>
          <p:cNvPr id="1027" name="Picture 3">
            <a:extLst>
              <a:ext uri="{FF2B5EF4-FFF2-40B4-BE49-F238E27FC236}">
                <a16:creationId xmlns:a16="http://schemas.microsoft.com/office/drawing/2014/main" id="{C0A66D04-AABF-BEEB-8AD2-31DA33B38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247" y="2842500"/>
            <a:ext cx="1687107" cy="2205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Imagen 1">
            <a:extLst>
              <a:ext uri="{FF2B5EF4-FFF2-40B4-BE49-F238E27FC236}">
                <a16:creationId xmlns:a16="http://schemas.microsoft.com/office/drawing/2014/main" id="{AEE3E399-B4F9-9CA2-51DF-FED98A1BD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6708874"/>
            <a:ext cx="16383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8178F3F-5B7A-2764-8F0F-5EB1B3BE9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672" y="202257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12A894-3466-DF71-6F23-292C4D8259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672" y="670887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2E34FAE-32AA-54AD-2270-4596BAB70D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0152" y="2844402"/>
            <a:ext cx="1699470" cy="221921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09877CE-D379-9299-ECFB-7AE88F32F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8419" y="2844401"/>
            <a:ext cx="1679651" cy="2192896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D0E0C5D7-9167-D82E-2106-2A76551287C3}"/>
              </a:ext>
            </a:extLst>
          </p:cNvPr>
          <p:cNvSpPr/>
          <p:nvPr/>
        </p:nvSpPr>
        <p:spPr>
          <a:xfrm>
            <a:off x="2006774" y="3549293"/>
            <a:ext cx="432048" cy="12707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8AD99DE0-67CF-8461-2692-C847544F67F7}"/>
              </a:ext>
            </a:extLst>
          </p:cNvPr>
          <p:cNvSpPr/>
          <p:nvPr/>
        </p:nvSpPr>
        <p:spPr>
          <a:xfrm>
            <a:off x="7668344" y="4159112"/>
            <a:ext cx="432048" cy="6353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74FD12D-05B5-2A4C-48FA-AB3821F582F2}"/>
              </a:ext>
            </a:extLst>
          </p:cNvPr>
          <p:cNvSpPr/>
          <p:nvPr/>
        </p:nvSpPr>
        <p:spPr>
          <a:xfrm>
            <a:off x="4788024" y="3718804"/>
            <a:ext cx="504056" cy="11109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D58F103-0951-0190-99D8-AF62C2AA38A5}"/>
              </a:ext>
            </a:extLst>
          </p:cNvPr>
          <p:cNvSpPr txBox="1"/>
          <p:nvPr/>
        </p:nvSpPr>
        <p:spPr>
          <a:xfrm>
            <a:off x="2560409" y="3907657"/>
            <a:ext cx="771121" cy="276999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b="1" dirty="0"/>
              <a:t>p&lt; 0,001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8E2362B-C1F7-4FD7-99DD-4D0921F24244}"/>
              </a:ext>
            </a:extLst>
          </p:cNvPr>
          <p:cNvSpPr txBox="1"/>
          <p:nvPr/>
        </p:nvSpPr>
        <p:spPr>
          <a:xfrm>
            <a:off x="8278070" y="3907655"/>
            <a:ext cx="710176" cy="276999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b="1" dirty="0"/>
              <a:t>p&lt; 0,04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3E31E95-EC02-30FC-79D5-5648F1FEFC5A}"/>
              </a:ext>
            </a:extLst>
          </p:cNvPr>
          <p:cNvSpPr txBox="1"/>
          <p:nvPr/>
        </p:nvSpPr>
        <p:spPr>
          <a:xfrm>
            <a:off x="5459622" y="3907656"/>
            <a:ext cx="860330" cy="276999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b="1" dirty="0"/>
              <a:t>p&lt; 0,001</a:t>
            </a:r>
          </a:p>
        </p:txBody>
      </p:sp>
    </p:spTree>
    <p:extLst>
      <p:ext uri="{BB962C8B-B14F-4D97-AF65-F5344CB8AC3E}">
        <p14:creationId xmlns:p14="http://schemas.microsoft.com/office/powerpoint/2010/main" val="1220677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137E61-4CF0-12DC-0A5D-DF90CD8B9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0"/>
            <a:ext cx="8229600" cy="857250"/>
          </a:xfrm>
        </p:spPr>
        <p:txBody>
          <a:bodyPr>
            <a:normAutofit/>
          </a:bodyPr>
          <a:lstStyle/>
          <a:p>
            <a:r>
              <a:rPr lang="es-ES" sz="3600" u="sng" dirty="0">
                <a:solidFill>
                  <a:srgbClr val="42817B"/>
                </a:solidFill>
                <a:latin typeface="Century Gothic" panose="020B0502020202020204" pitchFamily="34" charset="0"/>
              </a:rPr>
              <a:t>Resultados</a:t>
            </a:r>
            <a:endParaRPr lang="es-ES" sz="4800" u="sng" dirty="0">
              <a:solidFill>
                <a:srgbClr val="42817B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F06EA85B-E4E1-5FD0-D73F-2B5495ED34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6111866"/>
              </p:ext>
            </p:extLst>
          </p:nvPr>
        </p:nvGraphicFramePr>
        <p:xfrm>
          <a:off x="966426" y="74632"/>
          <a:ext cx="7211144" cy="3175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3">
            <a:extLst>
              <a:ext uri="{FF2B5EF4-FFF2-40B4-BE49-F238E27FC236}">
                <a16:creationId xmlns:a16="http://schemas.microsoft.com/office/drawing/2014/main" id="{E8A83586-4271-6327-7085-703D7E19C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24" y="2427734"/>
            <a:ext cx="1837553" cy="2401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F2A6CA1-1B4B-2255-A9BB-98F4DC4E2B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52336" y="2427734"/>
            <a:ext cx="1839325" cy="240184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AC9228B-F06E-5F64-7DF5-89A0F7F755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82921" y="2427734"/>
            <a:ext cx="1837553" cy="239904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ABE9A15-AFCF-8933-8030-445FFF21ADE6}"/>
              </a:ext>
            </a:extLst>
          </p:cNvPr>
          <p:cNvSpPr txBox="1"/>
          <p:nvPr/>
        </p:nvSpPr>
        <p:spPr>
          <a:xfrm>
            <a:off x="983312" y="4587974"/>
            <a:ext cx="64807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200" dirty="0" err="1"/>
              <a:t>Depr</a:t>
            </a:r>
            <a:endParaRPr lang="es-ES" sz="14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3F81E8E-C241-347E-93EA-9DC30690E8DC}"/>
              </a:ext>
            </a:extLst>
          </p:cNvPr>
          <p:cNvSpPr txBox="1"/>
          <p:nvPr/>
        </p:nvSpPr>
        <p:spPr>
          <a:xfrm>
            <a:off x="1772194" y="4591249"/>
            <a:ext cx="71157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No </a:t>
            </a:r>
            <a:r>
              <a:rPr lang="es-ES" sz="1200" dirty="0" err="1"/>
              <a:t>Depr</a:t>
            </a:r>
            <a:endParaRPr lang="es-ES" sz="140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7ACE98-12B7-D2D5-5068-121C77F460C5}"/>
              </a:ext>
            </a:extLst>
          </p:cNvPr>
          <p:cNvSpPr txBox="1"/>
          <p:nvPr/>
        </p:nvSpPr>
        <p:spPr>
          <a:xfrm>
            <a:off x="3927134" y="4584699"/>
            <a:ext cx="64807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200" dirty="0" err="1"/>
              <a:t>Depr</a:t>
            </a:r>
            <a:endParaRPr lang="es-ES" sz="14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DF75427-6264-CF25-DBA5-71D7C2BAFA80}"/>
              </a:ext>
            </a:extLst>
          </p:cNvPr>
          <p:cNvSpPr txBox="1"/>
          <p:nvPr/>
        </p:nvSpPr>
        <p:spPr>
          <a:xfrm>
            <a:off x="4716016" y="4587974"/>
            <a:ext cx="71157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No </a:t>
            </a:r>
            <a:r>
              <a:rPr lang="es-ES" sz="1200" dirty="0" err="1"/>
              <a:t>Depr</a:t>
            </a:r>
            <a:endParaRPr lang="es-ES" sz="140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8665912-2041-3D03-F489-2C96D56350DD}"/>
              </a:ext>
            </a:extLst>
          </p:cNvPr>
          <p:cNvSpPr txBox="1"/>
          <p:nvPr/>
        </p:nvSpPr>
        <p:spPr>
          <a:xfrm>
            <a:off x="6845316" y="4581424"/>
            <a:ext cx="64807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200" dirty="0" err="1"/>
              <a:t>Depr</a:t>
            </a:r>
            <a:endParaRPr lang="es-ES" sz="1400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8E4FD14-2437-CB33-C99A-E9D30F8E04B5}"/>
              </a:ext>
            </a:extLst>
          </p:cNvPr>
          <p:cNvSpPr txBox="1"/>
          <p:nvPr/>
        </p:nvSpPr>
        <p:spPr>
          <a:xfrm>
            <a:off x="7634198" y="4584699"/>
            <a:ext cx="71157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No </a:t>
            </a:r>
            <a:r>
              <a:rPr lang="es-ES" sz="1200" dirty="0" err="1"/>
              <a:t>Depr</a:t>
            </a:r>
            <a:endParaRPr lang="es-ES" sz="1400" dirty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E3BCBE47-7A09-52DF-4325-2B3C5FEF591D}"/>
              </a:ext>
            </a:extLst>
          </p:cNvPr>
          <p:cNvSpPr/>
          <p:nvPr/>
        </p:nvSpPr>
        <p:spPr>
          <a:xfrm>
            <a:off x="1079178" y="3538386"/>
            <a:ext cx="456340" cy="10430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8549A6AA-D357-8B6A-1BE0-A9C3769DC3D5}"/>
              </a:ext>
            </a:extLst>
          </p:cNvPr>
          <p:cNvSpPr/>
          <p:nvPr/>
        </p:nvSpPr>
        <p:spPr>
          <a:xfrm>
            <a:off x="3995936" y="2931790"/>
            <a:ext cx="483404" cy="164963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653F38E1-F5E4-E9A4-5E19-884844308654}"/>
              </a:ext>
            </a:extLst>
          </p:cNvPr>
          <p:cNvSpPr/>
          <p:nvPr/>
        </p:nvSpPr>
        <p:spPr>
          <a:xfrm>
            <a:off x="6927650" y="2802440"/>
            <a:ext cx="483404" cy="17789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38708DD-07AD-77DE-2613-D450BBC9844A}"/>
              </a:ext>
            </a:extLst>
          </p:cNvPr>
          <p:cNvSpPr txBox="1"/>
          <p:nvPr/>
        </p:nvSpPr>
        <p:spPr>
          <a:xfrm>
            <a:off x="5428538" y="3627258"/>
            <a:ext cx="710176" cy="276999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b="1" dirty="0"/>
              <a:t>p&lt; 0,01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7B5F857F-8FB2-B512-9386-D834D051AB4C}"/>
              </a:ext>
            </a:extLst>
          </p:cNvPr>
          <p:cNvSpPr txBox="1"/>
          <p:nvPr/>
        </p:nvSpPr>
        <p:spPr>
          <a:xfrm>
            <a:off x="2453146" y="3627258"/>
            <a:ext cx="776274" cy="276999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b="1" dirty="0"/>
              <a:t>p&lt; 0,001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0D23504D-8E1D-8F9A-CCE6-44DD149D06EF}"/>
              </a:ext>
            </a:extLst>
          </p:cNvPr>
          <p:cNvSpPr txBox="1"/>
          <p:nvPr/>
        </p:nvSpPr>
        <p:spPr>
          <a:xfrm>
            <a:off x="8345772" y="3627258"/>
            <a:ext cx="710176" cy="276999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b="1" dirty="0"/>
              <a:t>p&lt; 0,01</a:t>
            </a:r>
          </a:p>
        </p:txBody>
      </p:sp>
    </p:spTree>
    <p:extLst>
      <p:ext uri="{BB962C8B-B14F-4D97-AF65-F5344CB8AC3E}">
        <p14:creationId xmlns:p14="http://schemas.microsoft.com/office/powerpoint/2010/main" val="4162046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FAF6BB-5EB5-C08F-0864-26BECDFA8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u="sng" dirty="0">
                <a:solidFill>
                  <a:srgbClr val="42817B"/>
                </a:solidFill>
                <a:latin typeface="Century Gothic" panose="020B0502020202020204" pitchFamily="34" charset="0"/>
              </a:rPr>
              <a:t>Conclusiones</a:t>
            </a:r>
            <a:endParaRPr lang="es-ES" u="sng" dirty="0">
              <a:solidFill>
                <a:srgbClr val="42817B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58CA254C-7C3A-B629-BE64-D4B92126E9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5386428"/>
              </p:ext>
            </p:extLst>
          </p:nvPr>
        </p:nvGraphicFramePr>
        <p:xfrm>
          <a:off x="457200" y="1419622"/>
          <a:ext cx="8229600" cy="3394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73136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BC50C0-2458-C39D-4003-206930A47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3F6F61"/>
                </a:solidFill>
              </a:rPr>
              <a:t>¡Gracias por venir!</a:t>
            </a:r>
          </a:p>
        </p:txBody>
      </p:sp>
      <p:pic>
        <p:nvPicPr>
          <p:cNvPr id="3074" name="Picture 2" descr="Fotografía de archivo de la Feria del Caballo 2024">
            <a:extLst>
              <a:ext uri="{FF2B5EF4-FFF2-40B4-BE49-F238E27FC236}">
                <a16:creationId xmlns:a16="http://schemas.microsoft.com/office/drawing/2014/main" id="{CE7F59A8-EB2C-C413-9920-BE446966921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537" y="1063229"/>
            <a:ext cx="5512925" cy="3759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06097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499</Words>
  <Application>Microsoft Macintosh PowerPoint</Application>
  <PresentationFormat>Presentación en pantalla (16:9)</PresentationFormat>
  <Paragraphs>94</Paragraphs>
  <Slides>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5" baseType="lpstr">
      <vt:lpstr>Arial</vt:lpstr>
      <vt:lpstr>Arial</vt:lpstr>
      <vt:lpstr>Beirut</vt:lpstr>
      <vt:lpstr>Calibri</vt:lpstr>
      <vt:lpstr>Candara</vt:lpstr>
      <vt:lpstr>Century Gothic</vt:lpstr>
      <vt:lpstr>Montserrat</vt:lpstr>
      <vt:lpstr>Tema de Office</vt:lpstr>
      <vt:lpstr>Impacto del insomnio, depresión y ansiedad en el control del asma. Estudio Somnasma.</vt:lpstr>
      <vt:lpstr>Introducción</vt:lpstr>
      <vt:lpstr>Materiales y métodos</vt:lpstr>
      <vt:lpstr>Resultados</vt:lpstr>
      <vt:lpstr>Resultados</vt:lpstr>
      <vt:lpstr>Conclusiones</vt:lpstr>
      <vt:lpstr>¡Gracias por venir!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Microsoft Office User</cp:lastModifiedBy>
  <cp:revision>3</cp:revision>
  <dcterms:created xsi:type="dcterms:W3CDTF">2024-02-05T13:08:18Z</dcterms:created>
  <dcterms:modified xsi:type="dcterms:W3CDTF">2025-03-02T12:27:06Z</dcterms:modified>
</cp:coreProperties>
</file>