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44"/>
    <p:restoredTop sz="94704"/>
  </p:normalViewPr>
  <p:slideViewPr>
    <p:cSldViewPr>
      <p:cViewPr varScale="1">
        <p:scale>
          <a:sx n="130" d="100"/>
          <a:sy n="130" d="100"/>
        </p:scale>
        <p:origin x="616" y="34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25/2/25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87624" y="339502"/>
            <a:ext cx="7300511" cy="936104"/>
          </a:xfrm>
        </p:spPr>
        <p:style>
          <a:lnRef idx="0">
            <a:schemeClr val="accent1"/>
          </a:lnRef>
          <a:fillRef idx="3">
            <a:schemeClr val="accent1"/>
          </a:fillRef>
          <a:effectRef idx="3">
            <a:schemeClr val="accent1"/>
          </a:effectRef>
          <a:fontRef idx="minor">
            <a:schemeClr val="lt1"/>
          </a:fontRef>
        </p:style>
        <p:txBody>
          <a:bodyPr>
            <a:noAutofit/>
          </a:bodyPr>
          <a:lstStyle/>
          <a:p>
            <a:br>
              <a:rPr lang="es-ES" sz="2000" dirty="0">
                <a:solidFill>
                  <a:srgbClr val="000000"/>
                </a:solidFill>
                <a:effectLst/>
                <a:latin typeface="Arial" panose="020B0604020202020204" pitchFamily="34" charset="0"/>
                <a:cs typeface="Arial" panose="020B0604020202020204" pitchFamily="34" charset="0"/>
              </a:rPr>
            </a:br>
            <a:r>
              <a:rPr lang="es-ES" sz="2000" dirty="0">
                <a:solidFill>
                  <a:srgbClr val="000000"/>
                </a:solidFill>
                <a:effectLst/>
                <a:latin typeface="Arial" panose="020B0604020202020204" pitchFamily="34" charset="0"/>
                <a:cs typeface="Arial" panose="020B0604020202020204" pitchFamily="34" charset="0"/>
              </a:rPr>
              <a:t>EVALUACIÓN DESCRIPTIVA DE LA IMPLANTACIÓN Y COMPLICACIONES DE PRÓTESIS TRAQUEOBRONQUIALES: EXPERIENCIA DE UN CENTRO.</a:t>
            </a:r>
            <a:br>
              <a:rPr lang="es-ES" sz="2000" dirty="0">
                <a:solidFill>
                  <a:srgbClr val="000000"/>
                </a:solidFill>
                <a:effectLst/>
                <a:latin typeface="Arial" panose="020B0604020202020204" pitchFamily="34" charset="0"/>
                <a:cs typeface="Arial" panose="020B0604020202020204" pitchFamily="34" charset="0"/>
              </a:rPr>
            </a:br>
            <a:endParaRPr lang="es-ES" sz="2000"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D136D751-BD13-B9A4-7877-9EFBB7CF0BBD}"/>
              </a:ext>
            </a:extLst>
          </p:cNvPr>
          <p:cNvSpPr txBox="1"/>
          <p:nvPr/>
        </p:nvSpPr>
        <p:spPr>
          <a:xfrm>
            <a:off x="467544" y="1419622"/>
            <a:ext cx="8424936" cy="600164"/>
          </a:xfrm>
          <a:prstGeom prst="rect">
            <a:avLst/>
          </a:prstGeom>
          <a:noFill/>
        </p:spPr>
        <p:txBody>
          <a:bodyPr wrap="square">
            <a:spAutoFit/>
          </a:bodyPr>
          <a:lstStyle/>
          <a:p>
            <a:pPr algn="just"/>
            <a:r>
              <a:rPr lang="es-ES" sz="1100" dirty="0">
                <a:solidFill>
                  <a:srgbClr val="000000"/>
                </a:solidFill>
                <a:latin typeface="Arial" panose="020B0604020202020204" pitchFamily="34" charset="0"/>
                <a:cs typeface="Arial" panose="020B0604020202020204" pitchFamily="34" charset="0"/>
              </a:rPr>
              <a:t>A</a:t>
            </a:r>
            <a:r>
              <a:rPr lang="es-ES" sz="1100" dirty="0">
                <a:solidFill>
                  <a:srgbClr val="000000"/>
                </a:solidFill>
                <a:effectLst/>
                <a:latin typeface="Arial" panose="020B0604020202020204" pitchFamily="34" charset="0"/>
                <a:cs typeface="Arial" panose="020B0604020202020204" pitchFamily="34" charset="0"/>
              </a:rPr>
              <a:t>lexander </a:t>
            </a:r>
            <a:r>
              <a:rPr lang="es-ES" sz="1100" dirty="0">
                <a:solidFill>
                  <a:srgbClr val="000000"/>
                </a:solidFill>
                <a:latin typeface="Arial" panose="020B0604020202020204" pitchFamily="34" charset="0"/>
                <a:cs typeface="Arial" panose="020B0604020202020204" pitchFamily="34" charset="0"/>
              </a:rPr>
              <a:t>Ali Jiménez</a:t>
            </a:r>
            <a:r>
              <a:rPr lang="es-ES" sz="1100" dirty="0">
                <a:solidFill>
                  <a:srgbClr val="000000"/>
                </a:solidFill>
                <a:effectLst/>
                <a:latin typeface="Arial" panose="020B0604020202020204" pitchFamily="34" charset="0"/>
                <a:cs typeface="Arial" panose="020B0604020202020204" pitchFamily="34" charset="0"/>
              </a:rPr>
              <a:t> Romero, </a:t>
            </a:r>
            <a:r>
              <a:rPr lang="es-ES" sz="1100" dirty="0">
                <a:solidFill>
                  <a:srgbClr val="000000"/>
                </a:solidFill>
                <a:latin typeface="Arial" panose="020B0604020202020204" pitchFamily="34" charset="0"/>
                <a:cs typeface="Arial" panose="020B0604020202020204" pitchFamily="34" charset="0"/>
              </a:rPr>
              <a:t>María</a:t>
            </a:r>
            <a:r>
              <a:rPr lang="es-ES" sz="1100" dirty="0">
                <a:solidFill>
                  <a:srgbClr val="000000"/>
                </a:solidFill>
                <a:effectLst/>
                <a:latin typeface="Arial" panose="020B0604020202020204" pitchFamily="34" charset="0"/>
                <a:cs typeface="Arial" panose="020B0604020202020204" pitchFamily="34" charset="0"/>
              </a:rPr>
              <a:t> Del </a:t>
            </a:r>
            <a:r>
              <a:rPr lang="es-ES" sz="1100" dirty="0">
                <a:solidFill>
                  <a:srgbClr val="000000"/>
                </a:solidFill>
                <a:latin typeface="Arial" panose="020B0604020202020204" pitchFamily="34" charset="0"/>
                <a:cs typeface="Arial" panose="020B0604020202020204" pitchFamily="34" charset="0"/>
              </a:rPr>
              <a:t>C</a:t>
            </a:r>
            <a:r>
              <a:rPr lang="es-ES" sz="1100" dirty="0">
                <a:solidFill>
                  <a:srgbClr val="000000"/>
                </a:solidFill>
                <a:effectLst/>
                <a:latin typeface="Arial" panose="020B0604020202020204" pitchFamily="34" charset="0"/>
                <a:cs typeface="Arial" panose="020B0604020202020204" pitchFamily="34" charset="0"/>
              </a:rPr>
              <a:t>armen </a:t>
            </a:r>
            <a:r>
              <a:rPr lang="es-ES" sz="1100" dirty="0">
                <a:solidFill>
                  <a:srgbClr val="000000"/>
                </a:solidFill>
                <a:latin typeface="Arial" panose="020B0604020202020204" pitchFamily="34" charset="0"/>
                <a:cs typeface="Arial" panose="020B0604020202020204" pitchFamily="34" charset="0"/>
              </a:rPr>
              <a:t>V</a:t>
            </a:r>
            <a:r>
              <a:rPr lang="es-ES" sz="1100" dirty="0">
                <a:solidFill>
                  <a:srgbClr val="000000"/>
                </a:solidFill>
                <a:effectLst/>
                <a:latin typeface="Arial" panose="020B0604020202020204" pitchFamily="34" charset="0"/>
                <a:cs typeface="Arial" panose="020B0604020202020204" pitchFamily="34" charset="0"/>
              </a:rPr>
              <a:t>elazco </a:t>
            </a:r>
            <a:r>
              <a:rPr lang="es-ES" sz="1100" dirty="0">
                <a:solidFill>
                  <a:srgbClr val="000000"/>
                </a:solidFill>
                <a:latin typeface="Arial" panose="020B0604020202020204" pitchFamily="34" charset="0"/>
                <a:cs typeface="Arial" panose="020B0604020202020204" pitchFamily="34" charset="0"/>
              </a:rPr>
              <a:t>A</a:t>
            </a:r>
            <a:r>
              <a:rPr lang="es-ES" sz="1100" dirty="0">
                <a:solidFill>
                  <a:srgbClr val="000000"/>
                </a:solidFill>
                <a:effectLst/>
                <a:latin typeface="Arial" panose="020B0604020202020204" pitchFamily="34" charset="0"/>
                <a:cs typeface="Arial" panose="020B0604020202020204" pitchFamily="34" charset="0"/>
              </a:rPr>
              <a:t>lcázar, Francisco </a:t>
            </a:r>
            <a:r>
              <a:rPr lang="es-ES" sz="1100" dirty="0">
                <a:solidFill>
                  <a:srgbClr val="000000"/>
                </a:solidFill>
                <a:latin typeface="Arial" panose="020B0604020202020204" pitchFamily="34" charset="0"/>
                <a:cs typeface="Arial" panose="020B0604020202020204" pitchFamily="34" charset="0"/>
              </a:rPr>
              <a:t>C</a:t>
            </a:r>
            <a:r>
              <a:rPr lang="es-ES" sz="1100" dirty="0">
                <a:solidFill>
                  <a:srgbClr val="000000"/>
                </a:solidFill>
                <a:effectLst/>
                <a:latin typeface="Arial" panose="020B0604020202020204" pitchFamily="34" charset="0"/>
                <a:cs typeface="Arial" panose="020B0604020202020204" pitchFamily="34" charset="0"/>
              </a:rPr>
              <a:t>ampello </a:t>
            </a:r>
            <a:r>
              <a:rPr lang="es-ES" sz="1100" dirty="0">
                <a:solidFill>
                  <a:srgbClr val="000000"/>
                </a:solidFill>
                <a:latin typeface="Arial" panose="020B0604020202020204" pitchFamily="34" charset="0"/>
                <a:cs typeface="Arial" panose="020B0604020202020204" pitchFamily="34" charset="0"/>
              </a:rPr>
              <a:t>Sánchez</a:t>
            </a:r>
            <a:r>
              <a:rPr lang="es-ES" sz="1100" dirty="0">
                <a:solidFill>
                  <a:srgbClr val="000000"/>
                </a:solidFill>
                <a:effectLst/>
                <a:latin typeface="Arial" panose="020B0604020202020204" pitchFamily="34" charset="0"/>
                <a:cs typeface="Arial" panose="020B0604020202020204" pitchFamily="34" charset="0"/>
              </a:rPr>
              <a:t>, </a:t>
            </a:r>
            <a:r>
              <a:rPr lang="es-ES" sz="1100" dirty="0">
                <a:solidFill>
                  <a:srgbClr val="000000"/>
                </a:solidFill>
                <a:latin typeface="Arial" panose="020B0604020202020204" pitchFamily="34" charset="0"/>
                <a:cs typeface="Arial" panose="020B0604020202020204" pitchFamily="34" charset="0"/>
              </a:rPr>
              <a:t>Adrián</a:t>
            </a:r>
            <a:r>
              <a:rPr lang="es-ES" sz="1100" dirty="0">
                <a:solidFill>
                  <a:srgbClr val="000000"/>
                </a:solidFill>
                <a:effectLst/>
                <a:latin typeface="Arial" panose="020B0604020202020204" pitchFamily="34" charset="0"/>
                <a:cs typeface="Arial" panose="020B0604020202020204" pitchFamily="34" charset="0"/>
              </a:rPr>
              <a:t> </a:t>
            </a:r>
            <a:r>
              <a:rPr lang="es-ES" sz="1100" dirty="0">
                <a:solidFill>
                  <a:srgbClr val="000000"/>
                </a:solidFill>
                <a:latin typeface="Arial" panose="020B0604020202020204" pitchFamily="34" charset="0"/>
                <a:cs typeface="Arial" panose="020B0604020202020204" pitchFamily="34" charset="0"/>
              </a:rPr>
              <a:t>H</a:t>
            </a:r>
            <a:r>
              <a:rPr lang="es-ES" sz="1100" dirty="0">
                <a:solidFill>
                  <a:srgbClr val="000000"/>
                </a:solidFill>
                <a:effectLst/>
                <a:latin typeface="Arial" panose="020B0604020202020204" pitchFamily="34" charset="0"/>
                <a:cs typeface="Arial" panose="020B0604020202020204" pitchFamily="34" charset="0"/>
              </a:rPr>
              <a:t>eredia </a:t>
            </a:r>
            <a:r>
              <a:rPr lang="es-ES" sz="1100" dirty="0">
                <a:solidFill>
                  <a:srgbClr val="000000"/>
                </a:solidFill>
                <a:latin typeface="Arial" panose="020B0604020202020204" pitchFamily="34" charset="0"/>
                <a:cs typeface="Arial" panose="020B0604020202020204" pitchFamily="34" charset="0"/>
              </a:rPr>
              <a:t>C</a:t>
            </a:r>
            <a:r>
              <a:rPr lang="es-ES" sz="1100" dirty="0">
                <a:solidFill>
                  <a:srgbClr val="000000"/>
                </a:solidFill>
                <a:effectLst/>
                <a:latin typeface="Arial" panose="020B0604020202020204" pitchFamily="34" charset="0"/>
                <a:cs typeface="Arial" panose="020B0604020202020204" pitchFamily="34" charset="0"/>
              </a:rPr>
              <a:t>arrillo, </a:t>
            </a:r>
            <a:r>
              <a:rPr lang="es-ES" sz="1100" dirty="0">
                <a:solidFill>
                  <a:srgbClr val="000000"/>
                </a:solidFill>
                <a:latin typeface="Arial" panose="020B0604020202020204" pitchFamily="34" charset="0"/>
                <a:cs typeface="Arial" panose="020B0604020202020204" pitchFamily="34" charset="0"/>
              </a:rPr>
              <a:t>María</a:t>
            </a:r>
            <a:r>
              <a:rPr lang="es-ES" sz="1100" dirty="0">
                <a:solidFill>
                  <a:srgbClr val="000000"/>
                </a:solidFill>
                <a:effectLst/>
                <a:latin typeface="Arial" panose="020B0604020202020204" pitchFamily="34" charset="0"/>
                <a:cs typeface="Arial" panose="020B0604020202020204" pitchFamily="34" charset="0"/>
              </a:rPr>
              <a:t> Del </a:t>
            </a:r>
            <a:r>
              <a:rPr lang="es-ES" sz="1100" dirty="0">
                <a:solidFill>
                  <a:srgbClr val="000000"/>
                </a:solidFill>
                <a:latin typeface="Arial" panose="020B0604020202020204" pitchFamily="34" charset="0"/>
                <a:cs typeface="Arial" panose="020B0604020202020204" pitchFamily="34" charset="0"/>
              </a:rPr>
              <a:t>M</a:t>
            </a:r>
            <a:r>
              <a:rPr lang="es-ES" sz="1100" dirty="0">
                <a:solidFill>
                  <a:srgbClr val="000000"/>
                </a:solidFill>
                <a:effectLst/>
                <a:latin typeface="Arial" panose="020B0604020202020204" pitchFamily="34" charset="0"/>
                <a:cs typeface="Arial" panose="020B0604020202020204" pitchFamily="34" charset="0"/>
              </a:rPr>
              <a:t>ar </a:t>
            </a:r>
            <a:r>
              <a:rPr lang="es-ES" sz="1100" dirty="0">
                <a:solidFill>
                  <a:srgbClr val="000000"/>
                </a:solidFill>
                <a:latin typeface="Arial" panose="020B0604020202020204" pitchFamily="34" charset="0"/>
                <a:cs typeface="Arial" panose="020B0604020202020204" pitchFamily="34" charset="0"/>
              </a:rPr>
              <a:t>V</a:t>
            </a:r>
            <a:r>
              <a:rPr lang="es-ES" sz="1100" dirty="0">
                <a:solidFill>
                  <a:srgbClr val="000000"/>
                </a:solidFill>
                <a:effectLst/>
                <a:latin typeface="Arial" panose="020B0604020202020204" pitchFamily="34" charset="0"/>
                <a:cs typeface="Arial" panose="020B0604020202020204" pitchFamily="34" charset="0"/>
              </a:rPr>
              <a:t>aldivia </a:t>
            </a:r>
            <a:r>
              <a:rPr lang="es-ES" sz="1100" dirty="0">
                <a:solidFill>
                  <a:srgbClr val="000000"/>
                </a:solidFill>
                <a:latin typeface="Arial" panose="020B0604020202020204" pitchFamily="34" charset="0"/>
                <a:cs typeface="Arial" panose="020B0604020202020204" pitchFamily="34" charset="0"/>
              </a:rPr>
              <a:t>S</a:t>
            </a:r>
            <a:r>
              <a:rPr lang="es-ES" sz="1100" dirty="0">
                <a:solidFill>
                  <a:srgbClr val="000000"/>
                </a:solidFill>
                <a:effectLst/>
                <a:latin typeface="Arial" panose="020B0604020202020204" pitchFamily="34" charset="0"/>
                <a:cs typeface="Arial" panose="020B0604020202020204" pitchFamily="34" charset="0"/>
              </a:rPr>
              <a:t>alas, </a:t>
            </a:r>
            <a:r>
              <a:rPr lang="es-ES" sz="1100" dirty="0">
                <a:solidFill>
                  <a:srgbClr val="000000"/>
                </a:solidFill>
                <a:latin typeface="Arial" panose="020B0604020202020204" pitchFamily="34" charset="0"/>
                <a:cs typeface="Arial" panose="020B0604020202020204" pitchFamily="34" charset="0"/>
              </a:rPr>
              <a:t>J</a:t>
            </a:r>
            <a:r>
              <a:rPr lang="es-ES" sz="1100" dirty="0">
                <a:solidFill>
                  <a:srgbClr val="000000"/>
                </a:solidFill>
                <a:effectLst/>
                <a:latin typeface="Arial" panose="020B0604020202020204" pitchFamily="34" charset="0"/>
                <a:cs typeface="Arial" panose="020B0604020202020204" pitchFamily="34" charset="0"/>
              </a:rPr>
              <a:t>avier </a:t>
            </a:r>
            <a:r>
              <a:rPr lang="es-ES" sz="1100" dirty="0">
                <a:solidFill>
                  <a:srgbClr val="000000"/>
                </a:solidFill>
                <a:latin typeface="Arial" panose="020B0604020202020204" pitchFamily="34" charset="0"/>
                <a:cs typeface="Arial" panose="020B0604020202020204" pitchFamily="34" charset="0"/>
              </a:rPr>
              <a:t>Pérez P</a:t>
            </a:r>
            <a:r>
              <a:rPr lang="es-ES" sz="1100" dirty="0">
                <a:solidFill>
                  <a:srgbClr val="000000"/>
                </a:solidFill>
                <a:effectLst/>
                <a:latin typeface="Arial" panose="020B0604020202020204" pitchFamily="34" charset="0"/>
                <a:cs typeface="Arial" panose="020B0604020202020204" pitchFamily="34" charset="0"/>
              </a:rPr>
              <a:t>allares, </a:t>
            </a:r>
            <a:r>
              <a:rPr lang="es-ES" sz="1100" dirty="0">
                <a:solidFill>
                  <a:srgbClr val="000000"/>
                </a:solidFill>
                <a:latin typeface="Arial" panose="020B0604020202020204" pitchFamily="34" charset="0"/>
                <a:cs typeface="Arial" panose="020B0604020202020204" pitchFamily="34" charset="0"/>
              </a:rPr>
              <a:t>A</a:t>
            </a:r>
            <a:r>
              <a:rPr lang="es-ES" sz="1100" dirty="0">
                <a:solidFill>
                  <a:srgbClr val="000000"/>
                </a:solidFill>
                <a:effectLst/>
                <a:latin typeface="Arial" panose="020B0604020202020204" pitchFamily="34" charset="0"/>
                <a:cs typeface="Arial" panose="020B0604020202020204" pitchFamily="34" charset="0"/>
              </a:rPr>
              <a:t>ntonio </a:t>
            </a:r>
            <a:r>
              <a:rPr lang="es-ES" sz="1100" dirty="0">
                <a:solidFill>
                  <a:srgbClr val="000000"/>
                </a:solidFill>
                <a:latin typeface="Arial" panose="020B0604020202020204" pitchFamily="34" charset="0"/>
                <a:cs typeface="Arial" panose="020B0604020202020204" pitchFamily="34" charset="0"/>
              </a:rPr>
              <a:t>S</a:t>
            </a:r>
            <a:r>
              <a:rPr lang="es-ES" sz="1100" dirty="0">
                <a:solidFill>
                  <a:srgbClr val="000000"/>
                </a:solidFill>
                <a:effectLst/>
                <a:latin typeface="Arial" panose="020B0604020202020204" pitchFamily="34" charset="0"/>
                <a:cs typeface="Arial" panose="020B0604020202020204" pitchFamily="34" charset="0"/>
              </a:rPr>
              <a:t>anta </a:t>
            </a:r>
            <a:r>
              <a:rPr lang="es-ES" sz="1100" dirty="0">
                <a:solidFill>
                  <a:srgbClr val="000000"/>
                </a:solidFill>
                <a:latin typeface="Arial" panose="020B0604020202020204" pitchFamily="34" charset="0"/>
                <a:cs typeface="Arial" panose="020B0604020202020204" pitchFamily="34" charset="0"/>
              </a:rPr>
              <a:t>C</a:t>
            </a:r>
            <a:r>
              <a:rPr lang="es-ES" sz="1100" dirty="0">
                <a:solidFill>
                  <a:srgbClr val="000000"/>
                </a:solidFill>
                <a:effectLst/>
                <a:latin typeface="Arial" panose="020B0604020202020204" pitchFamily="34" charset="0"/>
                <a:cs typeface="Arial" panose="020B0604020202020204" pitchFamily="34" charset="0"/>
              </a:rPr>
              <a:t>ruz </a:t>
            </a:r>
            <a:r>
              <a:rPr lang="es-ES" sz="1100" dirty="0" err="1">
                <a:solidFill>
                  <a:srgbClr val="000000"/>
                </a:solidFill>
                <a:latin typeface="Arial" panose="020B0604020202020204" pitchFamily="34" charset="0"/>
                <a:cs typeface="Arial" panose="020B0604020202020204" pitchFamily="34" charset="0"/>
              </a:rPr>
              <a:t>S</a:t>
            </a:r>
            <a:r>
              <a:rPr lang="es-ES" sz="1100" dirty="0" err="1">
                <a:solidFill>
                  <a:srgbClr val="000000"/>
                </a:solidFill>
                <a:effectLst/>
                <a:latin typeface="Arial" panose="020B0604020202020204" pitchFamily="34" charset="0"/>
                <a:cs typeface="Arial" panose="020B0604020202020204" pitchFamily="34" charset="0"/>
              </a:rPr>
              <a:t>iminiani</a:t>
            </a:r>
            <a:r>
              <a:rPr lang="es-ES" sz="1100" dirty="0">
                <a:solidFill>
                  <a:srgbClr val="000000"/>
                </a:solidFill>
                <a:effectLst/>
                <a:latin typeface="Arial" panose="020B0604020202020204" pitchFamily="34" charset="0"/>
                <a:cs typeface="Arial" panose="020B0604020202020204" pitchFamily="34" charset="0"/>
              </a:rPr>
              <a:t>, Marta </a:t>
            </a:r>
            <a:r>
              <a:rPr lang="es-ES" sz="1100" dirty="0">
                <a:solidFill>
                  <a:srgbClr val="000000"/>
                </a:solidFill>
                <a:latin typeface="Arial" panose="020B0604020202020204" pitchFamily="34" charset="0"/>
                <a:cs typeface="Arial" panose="020B0604020202020204" pitchFamily="34" charset="0"/>
              </a:rPr>
              <a:t>Hernández</a:t>
            </a:r>
            <a:r>
              <a:rPr lang="es-ES" sz="1100" dirty="0">
                <a:solidFill>
                  <a:srgbClr val="000000"/>
                </a:solidFill>
                <a:effectLst/>
                <a:latin typeface="Arial" panose="020B0604020202020204" pitchFamily="34" charset="0"/>
                <a:cs typeface="Arial" panose="020B0604020202020204" pitchFamily="34" charset="0"/>
              </a:rPr>
              <a:t> Olivo, </a:t>
            </a:r>
            <a:r>
              <a:rPr lang="es-ES" sz="1100" dirty="0">
                <a:solidFill>
                  <a:srgbClr val="000000"/>
                </a:solidFill>
                <a:latin typeface="Arial" panose="020B0604020202020204" pitchFamily="34" charset="0"/>
                <a:cs typeface="Arial" panose="020B0604020202020204" pitchFamily="34" charset="0"/>
              </a:rPr>
              <a:t>O</a:t>
            </a:r>
            <a:r>
              <a:rPr lang="es-ES" sz="1100" dirty="0">
                <a:solidFill>
                  <a:srgbClr val="000000"/>
                </a:solidFill>
                <a:effectLst/>
                <a:latin typeface="Arial" panose="020B0604020202020204" pitchFamily="34" charset="0"/>
                <a:cs typeface="Arial" panose="020B0604020202020204" pitchFamily="34" charset="0"/>
              </a:rPr>
              <a:t>lga </a:t>
            </a:r>
            <a:r>
              <a:rPr lang="es-ES" sz="1100" dirty="0">
                <a:solidFill>
                  <a:srgbClr val="000000"/>
                </a:solidFill>
                <a:latin typeface="Arial" panose="020B0604020202020204" pitchFamily="34" charset="0"/>
                <a:cs typeface="Arial" panose="020B0604020202020204" pitchFamily="34" charset="0"/>
              </a:rPr>
              <a:t>M</a:t>
            </a:r>
            <a:r>
              <a:rPr lang="es-ES" sz="1100" dirty="0">
                <a:solidFill>
                  <a:srgbClr val="000000"/>
                </a:solidFill>
                <a:effectLst/>
                <a:latin typeface="Arial" panose="020B0604020202020204" pitchFamily="34" charset="0"/>
                <a:cs typeface="Arial" panose="020B0604020202020204" pitchFamily="34" charset="0"/>
              </a:rPr>
              <a:t>eca </a:t>
            </a:r>
            <a:r>
              <a:rPr lang="es-ES" sz="1100" dirty="0" err="1">
                <a:solidFill>
                  <a:srgbClr val="000000"/>
                </a:solidFill>
                <a:latin typeface="Arial" panose="020B0604020202020204" pitchFamily="34" charset="0"/>
                <a:cs typeface="Arial" panose="020B0604020202020204" pitchFamily="34" charset="0"/>
              </a:rPr>
              <a:t>B</a:t>
            </a:r>
            <a:r>
              <a:rPr lang="es-ES" sz="1100" dirty="0" err="1">
                <a:solidFill>
                  <a:srgbClr val="000000"/>
                </a:solidFill>
                <a:effectLst/>
                <a:latin typeface="Arial" panose="020B0604020202020204" pitchFamily="34" charset="0"/>
                <a:cs typeface="Arial" panose="020B0604020202020204" pitchFamily="34" charset="0"/>
              </a:rPr>
              <a:t>irlanga</a:t>
            </a:r>
            <a:r>
              <a:rPr lang="es-ES" sz="1100" dirty="0">
                <a:solidFill>
                  <a:srgbClr val="000000"/>
                </a:solidFill>
                <a:effectLst/>
                <a:latin typeface="Arial" panose="020B0604020202020204" pitchFamily="34" charset="0"/>
                <a:cs typeface="Arial" panose="020B0604020202020204" pitchFamily="34" charset="0"/>
              </a:rPr>
              <a:t>, Mercedes </a:t>
            </a:r>
            <a:r>
              <a:rPr lang="es-ES" sz="1100" dirty="0">
                <a:solidFill>
                  <a:srgbClr val="000000"/>
                </a:solidFill>
                <a:latin typeface="Arial" panose="020B0604020202020204" pitchFamily="34" charset="0"/>
                <a:cs typeface="Arial" panose="020B0604020202020204" pitchFamily="34" charset="0"/>
              </a:rPr>
              <a:t>Guillamón</a:t>
            </a:r>
            <a:r>
              <a:rPr lang="es-ES" sz="1100" dirty="0">
                <a:solidFill>
                  <a:srgbClr val="000000"/>
                </a:solidFill>
                <a:effectLst/>
                <a:latin typeface="Arial" panose="020B0604020202020204" pitchFamily="34" charset="0"/>
                <a:cs typeface="Arial" panose="020B0604020202020204" pitchFamily="34" charset="0"/>
              </a:rPr>
              <a:t> </a:t>
            </a:r>
            <a:r>
              <a:rPr lang="es-ES" sz="1100" dirty="0">
                <a:solidFill>
                  <a:srgbClr val="000000"/>
                </a:solidFill>
                <a:latin typeface="Arial" panose="020B0604020202020204" pitchFamily="34" charset="0"/>
                <a:cs typeface="Arial" panose="020B0604020202020204" pitchFamily="34" charset="0"/>
              </a:rPr>
              <a:t>Sánchez</a:t>
            </a:r>
            <a:r>
              <a:rPr lang="es-ES" sz="1100" dirty="0">
                <a:solidFill>
                  <a:srgbClr val="000000"/>
                </a:solidFill>
                <a:effectLst/>
                <a:latin typeface="Arial" panose="020B0604020202020204" pitchFamily="34" charset="0"/>
                <a:cs typeface="Arial" panose="020B0604020202020204" pitchFamily="34" charset="0"/>
              </a:rPr>
              <a:t>.</a:t>
            </a:r>
          </a:p>
        </p:txBody>
      </p:sp>
      <p:sp>
        <p:nvSpPr>
          <p:cNvPr id="7" name="CuadroTexto 6">
            <a:extLst>
              <a:ext uri="{FF2B5EF4-FFF2-40B4-BE49-F238E27FC236}">
                <a16:creationId xmlns:a16="http://schemas.microsoft.com/office/drawing/2014/main" id="{E28B9BDE-2C0E-8C83-DADE-B5F29F539D02}"/>
              </a:ext>
            </a:extLst>
          </p:cNvPr>
          <p:cNvSpPr txBox="1"/>
          <p:nvPr/>
        </p:nvSpPr>
        <p:spPr>
          <a:xfrm>
            <a:off x="2286000" y="1882425"/>
            <a:ext cx="4572000" cy="246221"/>
          </a:xfrm>
          <a:prstGeom prst="rect">
            <a:avLst/>
          </a:prstGeom>
          <a:noFill/>
        </p:spPr>
        <p:txBody>
          <a:bodyPr wrap="square">
            <a:spAutoFit/>
          </a:bodyPr>
          <a:lstStyle/>
          <a:p>
            <a:r>
              <a:rPr lang="es-ES" sz="1000" dirty="0">
                <a:solidFill>
                  <a:srgbClr val="000000"/>
                </a:solidFill>
                <a:effectLst/>
                <a:latin typeface="Arial" panose="020B0604020202020204" pitchFamily="34" charset="0"/>
                <a:cs typeface="Arial" panose="020B0604020202020204" pitchFamily="34" charset="0"/>
              </a:rPr>
              <a:t>HOSPITAL GENERAL UNIVERSITARIO SANTA LUCIA DE CARTAGENA.</a:t>
            </a:r>
          </a:p>
        </p:txBody>
      </p:sp>
      <p:sp>
        <p:nvSpPr>
          <p:cNvPr id="8" name="CuadroTexto 7">
            <a:extLst>
              <a:ext uri="{FF2B5EF4-FFF2-40B4-BE49-F238E27FC236}">
                <a16:creationId xmlns:a16="http://schemas.microsoft.com/office/drawing/2014/main" id="{912C5284-2663-1E9E-E0D9-AAFDAFE5C070}"/>
              </a:ext>
            </a:extLst>
          </p:cNvPr>
          <p:cNvSpPr txBox="1"/>
          <p:nvPr/>
        </p:nvSpPr>
        <p:spPr>
          <a:xfrm>
            <a:off x="251520" y="2163802"/>
            <a:ext cx="8640960" cy="116955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s-ES" sz="1400" b="1" i="0" dirty="0">
                <a:solidFill>
                  <a:srgbClr val="222222"/>
                </a:solidFill>
                <a:effectLst/>
                <a:latin typeface="Arial" panose="020B0604020202020204" pitchFamily="34" charset="0"/>
              </a:rPr>
              <a:t>INTRODUCCIÓN</a:t>
            </a:r>
          </a:p>
          <a:p>
            <a:pPr algn="just"/>
            <a:r>
              <a:rPr lang="es-ES" sz="1400" b="0" i="0" dirty="0">
                <a:solidFill>
                  <a:srgbClr val="222222"/>
                </a:solidFill>
                <a:effectLst/>
                <a:latin typeface="Arial" panose="020B0604020202020204" pitchFamily="34" charset="0"/>
              </a:rPr>
              <a:t>Las prótesis traqueobronquiales se emplean para ampliar el diámetro de las vías aéreas en casos de estenosis benigna o maligna, y pueden formar parte del tratamiento paliativo en patologías malignas. También se indican en casos de fístulas de la vía aérea. Según la patología se seleccionan prótesis de diferentes formas, grosores, longitudes y materiales. </a:t>
            </a:r>
          </a:p>
        </p:txBody>
      </p:sp>
      <p:sp>
        <p:nvSpPr>
          <p:cNvPr id="9" name="CuadroTexto 8">
            <a:extLst>
              <a:ext uri="{FF2B5EF4-FFF2-40B4-BE49-F238E27FC236}">
                <a16:creationId xmlns:a16="http://schemas.microsoft.com/office/drawing/2014/main" id="{62735E33-9549-8213-2279-38C5B33487E9}"/>
              </a:ext>
            </a:extLst>
          </p:cNvPr>
          <p:cNvSpPr txBox="1"/>
          <p:nvPr/>
        </p:nvSpPr>
        <p:spPr>
          <a:xfrm>
            <a:off x="251520" y="3635395"/>
            <a:ext cx="8640960" cy="95410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s-ES" sz="14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OBJETIVO</a:t>
            </a:r>
            <a:endParaRPr lang="es-ES" sz="14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algn="just"/>
            <a:r>
              <a:rPr lang="es-ES" sz="14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Describir y analizar las indicaciones, complicaciones y supervivencia de los pacientes a los que se le implanto prótesis traqueales y bronquiales durante el periodo de agosto 2018 y septiembre 2024 en el área II del SMS.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a 15">
            <a:extLst>
              <a:ext uri="{FF2B5EF4-FFF2-40B4-BE49-F238E27FC236}">
                <a16:creationId xmlns:a16="http://schemas.microsoft.com/office/drawing/2014/main" id="{F3B2C8AD-7949-FAC5-5862-99764AC0FED4}"/>
              </a:ext>
            </a:extLst>
          </p:cNvPr>
          <p:cNvGraphicFramePr>
            <a:graphicFrameLocks noGrp="1"/>
          </p:cNvGraphicFramePr>
          <p:nvPr>
            <p:extLst>
              <p:ext uri="{D42A27DB-BD31-4B8C-83A1-F6EECF244321}">
                <p14:modId xmlns:p14="http://schemas.microsoft.com/office/powerpoint/2010/main" val="1871712405"/>
              </p:ext>
            </p:extLst>
          </p:nvPr>
        </p:nvGraphicFramePr>
        <p:xfrm>
          <a:off x="5290757" y="195486"/>
          <a:ext cx="3745739" cy="2945314"/>
        </p:xfrm>
        <a:graphic>
          <a:graphicData uri="http://schemas.openxmlformats.org/drawingml/2006/table">
            <a:tbl>
              <a:tblPr firstRow="1" firstCol="1" bandRow="1">
                <a:tableStyleId>{5C22544A-7EE6-4342-B048-85BDC9FD1C3A}</a:tableStyleId>
              </a:tblPr>
              <a:tblGrid>
                <a:gridCol w="945648">
                  <a:extLst>
                    <a:ext uri="{9D8B030D-6E8A-4147-A177-3AD203B41FA5}">
                      <a16:colId xmlns:a16="http://schemas.microsoft.com/office/drawing/2014/main" val="1609830775"/>
                    </a:ext>
                  </a:extLst>
                </a:gridCol>
                <a:gridCol w="933064">
                  <a:extLst>
                    <a:ext uri="{9D8B030D-6E8A-4147-A177-3AD203B41FA5}">
                      <a16:colId xmlns:a16="http://schemas.microsoft.com/office/drawing/2014/main" val="1304337902"/>
                    </a:ext>
                  </a:extLst>
                </a:gridCol>
                <a:gridCol w="935311">
                  <a:extLst>
                    <a:ext uri="{9D8B030D-6E8A-4147-A177-3AD203B41FA5}">
                      <a16:colId xmlns:a16="http://schemas.microsoft.com/office/drawing/2014/main" val="631064538"/>
                    </a:ext>
                  </a:extLst>
                </a:gridCol>
                <a:gridCol w="931716">
                  <a:extLst>
                    <a:ext uri="{9D8B030D-6E8A-4147-A177-3AD203B41FA5}">
                      <a16:colId xmlns:a16="http://schemas.microsoft.com/office/drawing/2014/main" val="1020385706"/>
                    </a:ext>
                  </a:extLst>
                </a:gridCol>
              </a:tblGrid>
              <a:tr h="346436">
                <a:tc>
                  <a:txBody>
                    <a:bodyPr/>
                    <a:lstStyle/>
                    <a:p>
                      <a:r>
                        <a:rPr lang="es-ES" sz="1000" kern="100">
                          <a:effectLst/>
                        </a:rPr>
                        <a:t>Tipo de complicación</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Revisión 24 horas (n=42)</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2da revisión (n=31)</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3ra revisión (n=15)</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470423316"/>
                  </a:ext>
                </a:extLst>
              </a:tr>
              <a:tr h="173218">
                <a:tc>
                  <a:txBody>
                    <a:bodyPr/>
                    <a:lstStyle/>
                    <a:p>
                      <a:r>
                        <a:rPr lang="es-ES" sz="1000" kern="100">
                          <a:effectLst/>
                        </a:rPr>
                        <a:t>Fiebre</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0 (0%)</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2 (8,7%)</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0 (0%)</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1208202763"/>
                  </a:ext>
                </a:extLst>
              </a:tr>
              <a:tr h="173218">
                <a:tc>
                  <a:txBody>
                    <a:bodyPr/>
                    <a:lstStyle/>
                    <a:p>
                      <a:r>
                        <a:rPr lang="es-ES" sz="1000" kern="100">
                          <a:effectLst/>
                        </a:rPr>
                        <a:t>Disnea</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8 (19%)</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4 (17,4%)</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 (11,1%)</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42017364"/>
                  </a:ext>
                </a:extLst>
              </a:tr>
              <a:tr h="173828">
                <a:tc>
                  <a:txBody>
                    <a:bodyPr/>
                    <a:lstStyle/>
                    <a:p>
                      <a:r>
                        <a:rPr lang="es-ES" sz="1000" kern="100">
                          <a:effectLst/>
                        </a:rPr>
                        <a:t>Tos</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8(19%)</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12(52,4%)</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6(60%)</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3329108925"/>
                  </a:ext>
                </a:extLst>
              </a:tr>
              <a:tr h="173218">
                <a:tc>
                  <a:txBody>
                    <a:bodyPr/>
                    <a:lstStyle/>
                    <a:p>
                      <a:r>
                        <a:rPr lang="es-ES" sz="1000" kern="100">
                          <a:effectLst/>
                        </a:rPr>
                        <a:t>Expectoración</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8(19,5%)</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12(54,4%)</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5(50%)</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2172637944"/>
                  </a:ext>
                </a:extLst>
              </a:tr>
              <a:tr h="173218">
                <a:tc>
                  <a:txBody>
                    <a:bodyPr/>
                    <a:lstStyle/>
                    <a:p>
                      <a:r>
                        <a:rPr lang="es-ES" sz="1000" kern="100">
                          <a:effectLst/>
                        </a:rPr>
                        <a:t>Hemoptisis</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1(2,4%)</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 (4,8%)</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0 (0%)</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219154287"/>
                  </a:ext>
                </a:extLst>
              </a:tr>
              <a:tr h="346436">
                <a:tc>
                  <a:txBody>
                    <a:bodyPr/>
                    <a:lstStyle/>
                    <a:p>
                      <a:r>
                        <a:rPr lang="es-ES" sz="1000" kern="100">
                          <a:effectLst/>
                        </a:rPr>
                        <a:t>Migración de prótesis</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4 (9,5%)</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2 (6,5%)</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 (6,7%)</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1792932189"/>
                  </a:ext>
                </a:extLst>
              </a:tr>
              <a:tr h="519653">
                <a:tc>
                  <a:txBody>
                    <a:bodyPr/>
                    <a:lstStyle/>
                    <a:p>
                      <a:r>
                        <a:rPr lang="es-ES" sz="1000" kern="100">
                          <a:effectLst/>
                        </a:rPr>
                        <a:t>Infiltración tumoral de prótesis</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0 (0%)</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 (3,4%)</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2 (14,3%)</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1062712923"/>
                  </a:ext>
                </a:extLst>
              </a:tr>
              <a:tr h="519653">
                <a:tc>
                  <a:txBody>
                    <a:bodyPr/>
                    <a:lstStyle/>
                    <a:p>
                      <a:r>
                        <a:rPr lang="es-ES" sz="1000" kern="100">
                          <a:effectLst/>
                        </a:rPr>
                        <a:t>Infiltración tumoral distal a prótesis</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dirty="0">
                          <a:effectLst/>
                        </a:rPr>
                        <a:t>11 (26,2%)</a:t>
                      </a:r>
                      <a:endParaRPr lang="es-ES" sz="1000" kern="100" dirty="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dirty="0">
                          <a:effectLst/>
                        </a:rPr>
                        <a:t>10 (34,5%)</a:t>
                      </a:r>
                      <a:endParaRPr lang="es-ES" sz="1000" kern="100" dirty="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5 (35,7%)</a:t>
                      </a:r>
                      <a:endParaRPr lang="es-ES" sz="1000" kern="10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224300990"/>
                  </a:ext>
                </a:extLst>
              </a:tr>
              <a:tr h="346436">
                <a:tc>
                  <a:txBody>
                    <a:bodyPr/>
                    <a:lstStyle/>
                    <a:p>
                      <a:r>
                        <a:rPr lang="es-ES" sz="1000" kern="100">
                          <a:effectLst/>
                        </a:rPr>
                        <a:t>Acúmulo secreciones</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a:effectLst/>
                        </a:rPr>
                        <a:t>18 (42,9%)</a:t>
                      </a:r>
                      <a:endParaRPr lang="es-ES" sz="1000" kern="10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dirty="0">
                          <a:effectLst/>
                        </a:rPr>
                        <a:t>21(70%)</a:t>
                      </a:r>
                      <a:endParaRPr lang="es-ES" sz="1000" kern="100" dirty="0">
                        <a:effectLst/>
                        <a:latin typeface="Times New Roman" panose="02020603050405020304" pitchFamily="18" charset="0"/>
                        <a:ea typeface="Times New Roman" panose="02020603050405020304" pitchFamily="18" charset="0"/>
                      </a:endParaRPr>
                    </a:p>
                  </a:txBody>
                  <a:tcPr marL="59487" marR="59487" marT="0" marB="0"/>
                </a:tc>
                <a:tc>
                  <a:txBody>
                    <a:bodyPr/>
                    <a:lstStyle/>
                    <a:p>
                      <a:r>
                        <a:rPr lang="es-ES" sz="1000" kern="100" dirty="0">
                          <a:effectLst/>
                        </a:rPr>
                        <a:t>9 (75%)</a:t>
                      </a:r>
                      <a:endParaRPr lang="es-ES" sz="1000" kern="100" dirty="0">
                        <a:effectLst/>
                        <a:latin typeface="Times New Roman" panose="02020603050405020304" pitchFamily="18" charset="0"/>
                        <a:ea typeface="Times New Roman" panose="02020603050405020304" pitchFamily="18" charset="0"/>
                      </a:endParaRPr>
                    </a:p>
                  </a:txBody>
                  <a:tcPr marL="59487" marR="59487" marT="0" marB="0"/>
                </a:tc>
                <a:extLst>
                  <a:ext uri="{0D108BD9-81ED-4DB2-BD59-A6C34878D82A}">
                    <a16:rowId xmlns:a16="http://schemas.microsoft.com/office/drawing/2014/main" val="1447736420"/>
                  </a:ext>
                </a:extLst>
              </a:tr>
            </a:tbl>
          </a:graphicData>
        </a:graphic>
      </p:graphicFrame>
      <p:sp>
        <p:nvSpPr>
          <p:cNvPr id="17" name="CuadroTexto 16">
            <a:extLst>
              <a:ext uri="{FF2B5EF4-FFF2-40B4-BE49-F238E27FC236}">
                <a16:creationId xmlns:a16="http://schemas.microsoft.com/office/drawing/2014/main" id="{C08C9154-AC72-9497-4A7F-356B76D1AA22}"/>
              </a:ext>
            </a:extLst>
          </p:cNvPr>
          <p:cNvSpPr txBox="1"/>
          <p:nvPr/>
        </p:nvSpPr>
        <p:spPr>
          <a:xfrm>
            <a:off x="415220" y="879455"/>
            <a:ext cx="4968552" cy="1446550"/>
          </a:xfrm>
          <a:prstGeom prst="rect">
            <a:avLst/>
          </a:prstGeom>
          <a:noFill/>
        </p:spPr>
        <p:txBody>
          <a:bodyPr wrap="square" rtlCol="0">
            <a:spAutoFit/>
          </a:bodyPr>
          <a:lstStyle/>
          <a:p>
            <a:pPr algn="ctr"/>
            <a:r>
              <a:rPr lang="es-ES" sz="1400" dirty="0">
                <a:latin typeface="Arial" panose="020B0604020202020204" pitchFamily="34" charset="0"/>
                <a:cs typeface="Arial" panose="020B0604020202020204" pitchFamily="34" charset="0"/>
              </a:rPr>
              <a:t>INDICACIÓN PRINCIPAL</a:t>
            </a:r>
          </a:p>
          <a:p>
            <a:endParaRPr lang="es-ES" sz="1400" dirty="0">
              <a:latin typeface="Arial" panose="020B0604020202020204" pitchFamily="34" charset="0"/>
              <a:cs typeface="Arial" panose="020B0604020202020204" pitchFamily="34" charset="0"/>
            </a:endParaRPr>
          </a:p>
          <a:p>
            <a:r>
              <a:rPr lang="es-ES" sz="1400" dirty="0">
                <a:latin typeface="Arial" panose="020B0604020202020204" pitchFamily="34" charset="0"/>
                <a:cs typeface="Arial" panose="020B0604020202020204" pitchFamily="34" charset="0"/>
              </a:rPr>
              <a:t>Patología maligna            carcinoma epidermoide 46,7%</a:t>
            </a:r>
          </a:p>
          <a:p>
            <a:endParaRPr lang="es-ES" sz="1400" dirty="0">
              <a:latin typeface="Arial" panose="020B0604020202020204" pitchFamily="34" charset="0"/>
              <a:cs typeface="Arial" panose="020B0604020202020204" pitchFamily="34" charset="0"/>
            </a:endParaRPr>
          </a:p>
          <a:p>
            <a:endParaRPr lang="es-ES" sz="1400" dirty="0">
              <a:latin typeface="Arial" panose="020B0604020202020204" pitchFamily="34" charset="0"/>
              <a:cs typeface="Arial" panose="020B0604020202020204" pitchFamily="34" charset="0"/>
            </a:endParaRPr>
          </a:p>
          <a:p>
            <a:endParaRPr lang="es-ES" dirty="0"/>
          </a:p>
        </p:txBody>
      </p:sp>
      <p:sp>
        <p:nvSpPr>
          <p:cNvPr id="19" name="Flecha derecha 18">
            <a:extLst>
              <a:ext uri="{FF2B5EF4-FFF2-40B4-BE49-F238E27FC236}">
                <a16:creationId xmlns:a16="http://schemas.microsoft.com/office/drawing/2014/main" id="{1F6B2876-90D1-FCE3-3F3C-99252E55C2FF}"/>
              </a:ext>
            </a:extLst>
          </p:cNvPr>
          <p:cNvSpPr/>
          <p:nvPr/>
        </p:nvSpPr>
        <p:spPr>
          <a:xfrm>
            <a:off x="2123728" y="1387592"/>
            <a:ext cx="288032" cy="14779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0" name="Tabla 19">
            <a:extLst>
              <a:ext uri="{FF2B5EF4-FFF2-40B4-BE49-F238E27FC236}">
                <a16:creationId xmlns:a16="http://schemas.microsoft.com/office/drawing/2014/main" id="{C41935BC-3E85-245C-5FBF-DB606D6508EA}"/>
              </a:ext>
            </a:extLst>
          </p:cNvPr>
          <p:cNvGraphicFramePr>
            <a:graphicFrameLocks noGrp="1"/>
          </p:cNvGraphicFramePr>
          <p:nvPr>
            <p:extLst>
              <p:ext uri="{D42A27DB-BD31-4B8C-83A1-F6EECF244321}">
                <p14:modId xmlns:p14="http://schemas.microsoft.com/office/powerpoint/2010/main" val="2821102681"/>
              </p:ext>
            </p:extLst>
          </p:nvPr>
        </p:nvGraphicFramePr>
        <p:xfrm>
          <a:off x="423013" y="2043520"/>
          <a:ext cx="4355976" cy="1097280"/>
        </p:xfrm>
        <a:graphic>
          <a:graphicData uri="http://schemas.openxmlformats.org/drawingml/2006/table">
            <a:tbl>
              <a:tblPr firstRow="1" firstCol="1" bandRow="1">
                <a:tableStyleId>{5C22544A-7EE6-4342-B048-85BDC9FD1C3A}</a:tableStyleId>
              </a:tblPr>
              <a:tblGrid>
                <a:gridCol w="2177988">
                  <a:extLst>
                    <a:ext uri="{9D8B030D-6E8A-4147-A177-3AD203B41FA5}">
                      <a16:colId xmlns:a16="http://schemas.microsoft.com/office/drawing/2014/main" val="3076654541"/>
                    </a:ext>
                  </a:extLst>
                </a:gridCol>
                <a:gridCol w="2177988">
                  <a:extLst>
                    <a:ext uri="{9D8B030D-6E8A-4147-A177-3AD203B41FA5}">
                      <a16:colId xmlns:a16="http://schemas.microsoft.com/office/drawing/2014/main" val="3728109719"/>
                    </a:ext>
                  </a:extLst>
                </a:gridCol>
              </a:tblGrid>
              <a:tr h="0">
                <a:tc>
                  <a:txBody>
                    <a:bodyPr/>
                    <a:lstStyle/>
                    <a:p>
                      <a:pPr algn="just"/>
                      <a:r>
                        <a:rPr lang="es-ES" sz="1200" kern="100" dirty="0">
                          <a:effectLst/>
                        </a:rPr>
                        <a:t>Tipo de prótesis</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s-ES" sz="1200" kern="100" dirty="0">
                          <a:effectLst/>
                        </a:rPr>
                        <a:t>Porcentaje (%)</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88851473"/>
                  </a:ext>
                </a:extLst>
              </a:tr>
              <a:tr h="0">
                <a:tc>
                  <a:txBody>
                    <a:bodyPr/>
                    <a:lstStyle/>
                    <a:p>
                      <a:pPr algn="just"/>
                      <a:r>
                        <a:rPr lang="es-ES_tradnl" sz="1200" kern="100" dirty="0">
                          <a:effectLst/>
                        </a:rPr>
                        <a:t>En Y</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s-ES_tradnl" sz="1200" kern="100">
                          <a:effectLst/>
                        </a:rPr>
                        <a:t>44.4%</a:t>
                      </a:r>
                      <a:endParaRPr lang="es-ES"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96875757"/>
                  </a:ext>
                </a:extLst>
              </a:tr>
              <a:tr h="0">
                <a:tc>
                  <a:txBody>
                    <a:bodyPr/>
                    <a:lstStyle/>
                    <a:p>
                      <a:pPr algn="just"/>
                      <a:r>
                        <a:rPr lang="es-ES_tradnl" sz="1200" kern="100" dirty="0">
                          <a:effectLst/>
                        </a:rPr>
                        <a:t>Bronquio principal derecho</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s-ES_tradnl" sz="1200" kern="100" dirty="0">
                          <a:effectLst/>
                        </a:rPr>
                        <a:t>31.1%</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79578096"/>
                  </a:ext>
                </a:extLst>
              </a:tr>
              <a:tr h="0">
                <a:tc>
                  <a:txBody>
                    <a:bodyPr/>
                    <a:lstStyle/>
                    <a:p>
                      <a:pPr algn="just"/>
                      <a:r>
                        <a:rPr lang="es-ES_tradnl" sz="1200" kern="100" dirty="0">
                          <a:effectLst/>
                        </a:rPr>
                        <a:t>Traqueales</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s-ES_tradnl" sz="1200" kern="100" dirty="0">
                          <a:effectLst/>
                        </a:rPr>
                        <a:t>11.1%</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64059550"/>
                  </a:ext>
                </a:extLst>
              </a:tr>
              <a:tr h="0">
                <a:tc>
                  <a:txBody>
                    <a:bodyPr/>
                    <a:lstStyle/>
                    <a:p>
                      <a:pPr algn="just"/>
                      <a:r>
                        <a:rPr lang="es-ES_tradnl" sz="1200" kern="100" dirty="0">
                          <a:effectLst/>
                        </a:rPr>
                        <a:t>Bronquio Principal izquierdo</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s-ES_tradnl" sz="1200" kern="100" dirty="0">
                          <a:effectLst/>
                        </a:rPr>
                        <a:t>11.1%</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2205497"/>
                  </a:ext>
                </a:extLst>
              </a:tr>
              <a:tr h="0">
                <a:tc>
                  <a:txBody>
                    <a:bodyPr/>
                    <a:lstStyle/>
                    <a:p>
                      <a:pPr algn="just"/>
                      <a:r>
                        <a:rPr lang="es-ES_tradnl" sz="1200" kern="100" dirty="0">
                          <a:effectLst/>
                        </a:rPr>
                        <a:t>En J</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s-ES_tradnl" sz="1200" kern="100" dirty="0">
                          <a:effectLst/>
                        </a:rPr>
                        <a:t>2.2%</a:t>
                      </a:r>
                      <a:endParaRPr lang="es-ES"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96832961"/>
                  </a:ext>
                </a:extLst>
              </a:tr>
            </a:tbl>
          </a:graphicData>
        </a:graphic>
      </p:graphicFrame>
      <p:sp>
        <p:nvSpPr>
          <p:cNvPr id="2" name="CuadroTexto 1">
            <a:extLst>
              <a:ext uri="{FF2B5EF4-FFF2-40B4-BE49-F238E27FC236}">
                <a16:creationId xmlns:a16="http://schemas.microsoft.com/office/drawing/2014/main" id="{4C1E1FAF-7B7C-5452-AA5B-3874316EFF96}"/>
              </a:ext>
            </a:extLst>
          </p:cNvPr>
          <p:cNvSpPr txBox="1"/>
          <p:nvPr/>
        </p:nvSpPr>
        <p:spPr>
          <a:xfrm>
            <a:off x="0" y="3554891"/>
            <a:ext cx="8541655" cy="156966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s-ES" sz="1000" b="0" i="0" dirty="0">
                <a:solidFill>
                  <a:srgbClr val="222222"/>
                </a:solidFill>
                <a:effectLst/>
                <a:latin typeface="Arial" panose="020B0604020202020204" pitchFamily="34" charset="0"/>
                <a:cs typeface="Arial" panose="020B0604020202020204" pitchFamily="34" charset="0"/>
              </a:rPr>
              <a:t>-</a:t>
            </a:r>
            <a:r>
              <a:rPr lang="es-ES" sz="1200" b="0" i="0" dirty="0">
                <a:solidFill>
                  <a:srgbClr val="222222"/>
                </a:solidFill>
                <a:effectLst/>
                <a:latin typeface="Arial" panose="020B0604020202020204" pitchFamily="34" charset="0"/>
                <a:cs typeface="Arial" panose="020B0604020202020204" pitchFamily="34" charset="0"/>
              </a:rPr>
              <a:t>Las prótesis traqueobronquiales puede ser parte del tratamiento paliativo en pacientes oncológicos, ayudando a mantener la vía aérea permeable en casos de estenosis.</a:t>
            </a:r>
          </a:p>
          <a:p>
            <a:r>
              <a:rPr lang="es-ES" sz="1200" b="0" i="0" dirty="0">
                <a:solidFill>
                  <a:srgbClr val="222222"/>
                </a:solidFill>
                <a:effectLst/>
                <a:latin typeface="Arial" panose="020B0604020202020204" pitchFamily="34" charset="0"/>
                <a:cs typeface="Arial" panose="020B0604020202020204" pitchFamily="34" charset="0"/>
              </a:rPr>
              <a:t>-Las complicaciones más comunes tras la implantación de prótesis traqueobronquiales incluyeron acumulo de secreciones y la infiltración tumoral distal a la prótesis.</a:t>
            </a:r>
          </a:p>
          <a:p>
            <a:r>
              <a:rPr lang="es-ES" sz="1200" b="0" i="0" dirty="0">
                <a:solidFill>
                  <a:srgbClr val="222222"/>
                </a:solidFill>
                <a:effectLst/>
                <a:latin typeface="Arial" panose="020B0604020202020204" pitchFamily="34" charset="0"/>
                <a:cs typeface="Arial" panose="020B0604020202020204" pitchFamily="34" charset="0"/>
              </a:rPr>
              <a:t>-La implantación de prótesis permitió que el tratamiento dirigido hiciera efecto en determinados pacientes logrando la retirada en 7 de los casos por la disminución de la estenosis. Aunque la mayoría  de los pacientes se encontraban en etapas avanzadas de su enfermedad un 27,3% sobrevivió más de tres meses y un paciente alcanzó mas de un año de supervivencia</a:t>
            </a:r>
            <a:r>
              <a:rPr lang="es-ES" sz="1000" b="0" i="0" dirty="0">
                <a:solidFill>
                  <a:srgbClr val="222222"/>
                </a:solidFill>
                <a:effectLst/>
                <a:latin typeface="Arial" panose="020B0604020202020204" pitchFamily="34" charset="0"/>
                <a:cs typeface="Arial" panose="020B0604020202020204" pitchFamily="34" charset="0"/>
              </a:rPr>
              <a:t>.</a:t>
            </a:r>
            <a:endParaRPr lang="es-ES" dirty="0">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6BAF1FF1-13F5-F4A7-6C5F-323B40AAC86E}"/>
              </a:ext>
            </a:extLst>
          </p:cNvPr>
          <p:cNvSpPr txBox="1"/>
          <p:nvPr/>
        </p:nvSpPr>
        <p:spPr>
          <a:xfrm>
            <a:off x="3275856" y="3272789"/>
            <a:ext cx="1632178" cy="307777"/>
          </a:xfrm>
          <a:prstGeom prst="rect">
            <a:avLst/>
          </a:prstGeom>
          <a:noFill/>
        </p:spPr>
        <p:txBody>
          <a:bodyPr wrap="none" rtlCol="0">
            <a:spAutoFit/>
          </a:bodyPr>
          <a:lstStyle/>
          <a:p>
            <a:r>
              <a:rPr lang="es-ES" sz="1400" b="1" dirty="0">
                <a:latin typeface="Arial" panose="020B0604020202020204" pitchFamily="34" charset="0"/>
                <a:cs typeface="Arial" panose="020B0604020202020204" pitchFamily="34" charset="0"/>
              </a:rPr>
              <a:t>CONCLUSIONES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1219</TotalTime>
  <Words>456</Words>
  <Application>Microsoft Macintosh PowerPoint</Application>
  <PresentationFormat>Presentación en pantalla (16:9)</PresentationFormat>
  <Paragraphs>67</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Times New Roman</vt:lpstr>
      <vt:lpstr>Tema de Office</vt:lpstr>
      <vt:lpstr> EVALUACIÓN DESCRIPTIVA DE LA IMPLANTACIÓN Y COMPLICACIONES DE PRÓTESIS TRAQUEOBRONQUIALES: EXPERIENCIA DE UN CENTRO.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Alexander Jimenez</cp:lastModifiedBy>
  <cp:revision>7</cp:revision>
  <dcterms:created xsi:type="dcterms:W3CDTF">2024-02-05T13:08:18Z</dcterms:created>
  <dcterms:modified xsi:type="dcterms:W3CDTF">2025-02-25T12:26:54Z</dcterms:modified>
</cp:coreProperties>
</file>