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65" r:id="rId4"/>
    <p:sldId id="261" r:id="rId5"/>
    <p:sldId id="266" r:id="rId6"/>
    <p:sldId id="263" r:id="rId7"/>
    <p:sldId id="268" r:id="rId8"/>
    <p:sldId id="267" r:id="rId9"/>
    <p:sldId id="269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842"/>
    <a:srgbClr val="01572A"/>
    <a:srgbClr val="F5801F"/>
    <a:srgbClr val="C196EE"/>
    <a:srgbClr val="029147"/>
    <a:srgbClr val="F79646"/>
    <a:srgbClr val="D7BAF4"/>
    <a:srgbClr val="CAD3E4"/>
    <a:srgbClr val="BFCADF"/>
    <a:srgbClr val="A386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54" autoAdjust="0"/>
  </p:normalViewPr>
  <p:slideViewPr>
    <p:cSldViewPr>
      <p:cViewPr varScale="1">
        <p:scale>
          <a:sx n="94" d="100"/>
          <a:sy n="94" d="100"/>
        </p:scale>
        <p:origin x="1206" y="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65B7F-4252-41CA-9F78-EEC2B540627A}" type="datetimeFigureOut">
              <a:rPr lang="es-CR" smtClean="0"/>
              <a:t>27/2/2025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ED232-BD95-40C1-A422-6A84665A78BF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12328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3622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04784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93484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56555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CFCEE-55B4-A407-7AF2-783E045E4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E029E6B-6966-2042-614B-7CAC9CFAC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A9E87C5-3C99-4F4E-C5F8-392AD786D0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AB5B05-8C05-192B-65CB-9F7EAF981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55633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07185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E73DD-2986-FBE8-02AE-09D4F4F98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84D7CED-FFC7-3B70-A607-4A670C493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0DD2AB-14E5-6FA3-832A-50FB80326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BD0EDA0-BA56-3A79-8F07-EA0014C1F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ED232-BD95-40C1-A422-6A84665A78BF}" type="slidenum">
              <a:rPr lang="es-CR" smtClean="0"/>
              <a:t>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3632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Subtítulo">
            <a:extLst>
              <a:ext uri="{FF2B5EF4-FFF2-40B4-BE49-F238E27FC236}">
                <a16:creationId xmlns:a16="http://schemas.microsoft.com/office/drawing/2014/main" id="{96DBF440-89B4-08CC-27DD-091356BEB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852" y="3651870"/>
            <a:ext cx="8064896" cy="792088"/>
          </a:xfrm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softEdge rad="31750"/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l"/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D.C. Echavarría Kashmiri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Muñoz Sánchez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A. León Lloreda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Polonio González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J.F. Medina </a:t>
            </a:r>
            <a:r>
              <a:rPr lang="es-E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Gallardo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M. Ferrer Galván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A. Romero Falcón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M.V. Maestre Sánchez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F.J. Álvarez Gutiérrez </a:t>
            </a:r>
            <a:r>
              <a:rPr lang="es-ES" sz="13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l"/>
            <a:endParaRPr lang="es-ES" sz="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(1)Hospital Universitario Virgen del Rocío</a:t>
            </a:r>
          </a:p>
          <a:p>
            <a:pPr algn="l"/>
            <a:endParaRPr lang="es-ES" sz="1200" b="1" dirty="0">
              <a:solidFill>
                <a:schemeClr val="tx1"/>
              </a:solidFill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EB599DE-1CD9-07FE-C050-8DDF6114A515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38F7336A-61DB-6E60-926E-D489FB145BD2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765D773-4E85-3744-6490-FFD39086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52" y="145351"/>
              <a:ext cx="1152128" cy="837339"/>
            </a:xfrm>
            <a:prstGeom prst="rect">
              <a:avLst/>
            </a:prstGeom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97144858-4290-530C-321B-1937BDE17AE7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B28EEAED-BE74-EDCB-6898-02CD5F0DFB9A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10E348A-790F-C9BF-627F-FF6C4BD40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01893A52-4ACE-FB33-70D0-AB750B6B8C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11560" y="1300746"/>
            <a:ext cx="792088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R" altLang="es-CR" sz="3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ANÁLISIS DE LA EFECTIVIDAD Y MOTIVOS DE RETIRADA DE TEZEPELUMAB EN PACIENTES CON ASMA GRAVE NO CONTROLADA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05A45-E21F-8A5C-E099-CB698D2C9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52D952B-2B56-BD71-4B3C-670DAEAED36C}"/>
              </a:ext>
            </a:extLst>
          </p:cNvPr>
          <p:cNvSpPr txBox="1"/>
          <p:nvPr/>
        </p:nvSpPr>
        <p:spPr>
          <a:xfrm>
            <a:off x="461040" y="1563638"/>
            <a:ext cx="46715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Tezepelumab, un anticuerpo monoclonal dirigido contra la </a:t>
            </a:r>
            <a:r>
              <a:rPr kumimoji="0" lang="es-CR" altLang="es-C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linfopoyetina</a:t>
            </a:r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estromal tímica (TSLP), se ha consolidado como una opción terapéutica para el asma grave no controlada (AGNC).</a:t>
            </a:r>
          </a:p>
          <a:p>
            <a:endParaRPr kumimoji="0" lang="es-CR" altLang="es-C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Ensayos clínicos han demostrado su eficacia</a:t>
            </a:r>
          </a:p>
          <a:p>
            <a:pPr marL="285750" indent="-285750">
              <a:buFontTx/>
              <a:buChar char="-"/>
            </a:pPr>
            <a:r>
              <a:rPr lang="es-CR" altLang="es-CR" dirty="0">
                <a:latin typeface="Arial" panose="020B0604020202020204" pitchFamily="34" charset="0"/>
              </a:rPr>
              <a:t>R</a:t>
            </a:r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educiendo exacerbaciones</a:t>
            </a:r>
          </a:p>
          <a:p>
            <a:pPr marL="285750" indent="-285750">
              <a:buFontTx/>
              <a:buChar char="-"/>
            </a:pPr>
            <a:r>
              <a:rPr lang="es-CR" altLang="es-CR" dirty="0">
                <a:latin typeface="Arial" panose="020B0604020202020204" pitchFamily="34" charset="0"/>
              </a:rPr>
              <a:t>M</a:t>
            </a:r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ejorando función pulmonar</a:t>
            </a:r>
          </a:p>
          <a:p>
            <a:pPr marL="285750" indent="-285750">
              <a:buFontTx/>
              <a:buChar char="-"/>
            </a:pPr>
            <a:r>
              <a:rPr lang="es-CR" altLang="es-CR" dirty="0">
                <a:latin typeface="Arial" panose="020B0604020202020204" pitchFamily="34" charset="0"/>
              </a:rPr>
              <a:t>C</a:t>
            </a:r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ontrol de síntomas. </a:t>
            </a:r>
            <a:endParaRPr lang="es-C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Therapeutic Targeting of TSLP in Asthma and COPD">
            <a:extLst>
              <a:ext uri="{FF2B5EF4-FFF2-40B4-BE49-F238E27FC236}">
                <a16:creationId xmlns:a16="http://schemas.microsoft.com/office/drawing/2014/main" id="{5D987C24-CB1D-6073-161B-B7D2B58C8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63638"/>
            <a:ext cx="3149153" cy="269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E615E18-0C8E-429C-E98A-A44686C2751C}"/>
              </a:ext>
            </a:extLst>
          </p:cNvPr>
          <p:cNvSpPr txBox="1">
            <a:spLocks/>
          </p:cNvSpPr>
          <p:nvPr/>
        </p:nvSpPr>
        <p:spPr>
          <a:xfrm>
            <a:off x="453440" y="31222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5F1689-4A33-80C9-49C4-08F3D1DD1F46}"/>
              </a:ext>
            </a:extLst>
          </p:cNvPr>
          <p:cNvSpPr txBox="1"/>
          <p:nvPr/>
        </p:nvSpPr>
        <p:spPr>
          <a:xfrm>
            <a:off x="-22448" y="4958834"/>
            <a:ext cx="7729116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500" i="1" dirty="0">
                <a:latin typeface="Arial" panose="020B0604020202020204" pitchFamily="34" charset="0"/>
                <a:cs typeface="Arial" panose="020B0604020202020204" pitchFamily="34" charset="0"/>
              </a:rPr>
              <a:t>Imagen: https://bpsbioscience.com/therapeutic-targeting-of-tslp-in-asthma-and-copd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DBF270D6-53C9-39E4-36A8-A12A6CC37D5D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E8083769-49F0-EDE2-2052-BC03C8989A4F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4F4898A-F2F2-8156-4FF2-4A3939ACE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993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A899F5-6EE0-9591-78D7-7B8426DDB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591" y="2571750"/>
            <a:ext cx="5760640" cy="205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s-CR" altLang="es-C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Objetivos:</a:t>
            </a:r>
          </a:p>
          <a:p>
            <a:pPr marL="514350" indent="-514350">
              <a:buAutoNum type="arabicPeriod"/>
            </a:pPr>
            <a:r>
              <a:rPr kumimoji="0" lang="es-CR" altLang="es-CR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Evaluar la efectividad de Tezepelumab en pacientes con asma grave no controlada.</a:t>
            </a:r>
          </a:p>
          <a:p>
            <a:pPr marL="514350" indent="-514350">
              <a:buAutoNum type="arabicPeriod"/>
            </a:pPr>
            <a:endParaRPr kumimoji="0" lang="es-CR" altLang="es-CR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es-CR" altLang="es-CR" sz="1900" dirty="0">
                <a:latin typeface="Arial" panose="020B0604020202020204" pitchFamily="34" charset="0"/>
              </a:rPr>
              <a:t>A</a:t>
            </a:r>
            <a:r>
              <a:rPr kumimoji="0" lang="es-CR" altLang="es-CR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nalizar los motivos de retirada del tratamiento.</a:t>
            </a:r>
          </a:p>
          <a:p>
            <a:endParaRPr lang="es-CR" dirty="0"/>
          </a:p>
        </p:txBody>
      </p:sp>
      <p:pic>
        <p:nvPicPr>
          <p:cNvPr id="5" name="Gráfico 4" descr="Portapapeles con relleno sólido">
            <a:extLst>
              <a:ext uri="{FF2B5EF4-FFF2-40B4-BE49-F238E27FC236}">
                <a16:creationId xmlns:a16="http://schemas.microsoft.com/office/drawing/2014/main" id="{8F9C0B7A-CA4B-D1F5-7C47-F64D49F53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368" y="3814530"/>
            <a:ext cx="792088" cy="792088"/>
          </a:xfrm>
          <a:prstGeom prst="rect">
            <a:avLst/>
          </a:prstGeom>
        </p:spPr>
      </p:pic>
      <p:pic>
        <p:nvPicPr>
          <p:cNvPr id="7" name="Gráfico 6" descr="Medicina con relleno sólido">
            <a:extLst>
              <a:ext uri="{FF2B5EF4-FFF2-40B4-BE49-F238E27FC236}">
                <a16:creationId xmlns:a16="http://schemas.microsoft.com/office/drawing/2014/main" id="{B73AE291-3571-755A-B382-B61476DF51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0212" y="2787774"/>
            <a:ext cx="914400" cy="9144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6D1F6859-87E4-7321-C0CB-DF3F60DFC39E}"/>
              </a:ext>
            </a:extLst>
          </p:cNvPr>
          <p:cNvSpPr txBox="1">
            <a:spLocks/>
          </p:cNvSpPr>
          <p:nvPr/>
        </p:nvSpPr>
        <p:spPr>
          <a:xfrm>
            <a:off x="1115616" y="1826048"/>
            <a:ext cx="7666232" cy="428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CR" altLang="es-CR" sz="2000" dirty="0">
                <a:latin typeface="Arial" panose="020B0604020202020204" pitchFamily="34" charset="0"/>
              </a:rPr>
              <a:t>Evidencia en la práctica habitual sigue siendo limitada. 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419E964-D77E-5375-44C3-7E151C5E3FF4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72B134D-E9A4-D16C-2827-C71E9D8B8B82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2AB859B1-AC47-A659-EF44-DD102C3AD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  <p:sp>
        <p:nvSpPr>
          <p:cNvPr id="20" name="Título 1">
            <a:extLst>
              <a:ext uri="{FF2B5EF4-FFF2-40B4-BE49-F238E27FC236}">
                <a16:creationId xmlns:a16="http://schemas.microsoft.com/office/drawing/2014/main" id="{FCAFC7D6-5C6A-F690-83DE-96E9C13BE51B}"/>
              </a:ext>
            </a:extLst>
          </p:cNvPr>
          <p:cNvSpPr txBox="1">
            <a:spLocks/>
          </p:cNvSpPr>
          <p:nvPr/>
        </p:nvSpPr>
        <p:spPr>
          <a:xfrm>
            <a:off x="453440" y="31222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114288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30DA9-D6B8-B92F-F444-A8500DABF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9E6C350-92D3-5306-9AA8-FBC0EDA9B65F}"/>
              </a:ext>
            </a:extLst>
          </p:cNvPr>
          <p:cNvSpPr txBox="1"/>
          <p:nvPr/>
        </p:nvSpPr>
        <p:spPr>
          <a:xfrm>
            <a:off x="430560" y="1601352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kumimoji="0" lang="es-CR" altLang="es-C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Estudio observacional retrospectivo </a:t>
            </a:r>
          </a:p>
          <a:p>
            <a:pPr marL="285750" indent="-285750">
              <a:buFontTx/>
              <a:buChar char="-"/>
            </a:pPr>
            <a:r>
              <a:rPr lang="es-CR" altLang="es-CR" sz="1600" dirty="0">
                <a:latin typeface="Arial" panose="020B0604020202020204" pitchFamily="34" charset="0"/>
              </a:rPr>
              <a:t>Pa</a:t>
            </a:r>
            <a:r>
              <a:rPr kumimoji="0" lang="es-CR" altLang="es-C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cientes tratados con </a:t>
            </a:r>
            <a:r>
              <a:rPr lang="es-CR" altLang="es-CR" sz="1600" dirty="0">
                <a:latin typeface="Arial" panose="020B0604020202020204" pitchFamily="34" charset="0"/>
              </a:rPr>
              <a:t>T</a:t>
            </a:r>
            <a:r>
              <a:rPr kumimoji="0" lang="es-CR" altLang="es-C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ezepelumab Octubre-2023 hasta Noviembre-2024 en la Unidad de Asma</a:t>
            </a:r>
            <a:r>
              <a:rPr lang="es-CR" altLang="es-CR" sz="1600" dirty="0">
                <a:latin typeface="Arial" panose="020B0604020202020204" pitchFamily="34" charset="0"/>
              </a:rPr>
              <a:t> de nuestro centro</a:t>
            </a:r>
            <a:endParaRPr kumimoji="0" lang="es-CR" altLang="es-C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3EDA40C-BF1A-A91C-083C-5D58FEF0E288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C95D5EE-40A2-9C10-AD9D-5AFA48408ADF}"/>
              </a:ext>
            </a:extLst>
          </p:cNvPr>
          <p:cNvSpPr/>
          <p:nvPr/>
        </p:nvSpPr>
        <p:spPr>
          <a:xfrm>
            <a:off x="430560" y="3304539"/>
            <a:ext cx="936104" cy="782042"/>
          </a:xfrm>
          <a:prstGeom prst="rect">
            <a:avLst/>
          </a:prstGeom>
          <a:solidFill>
            <a:srgbClr val="02914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Visita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Basal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E3528AE-44C9-288F-0C3A-14C66D657035}"/>
              </a:ext>
            </a:extLst>
          </p:cNvPr>
          <p:cNvSpPr/>
          <p:nvPr/>
        </p:nvSpPr>
        <p:spPr>
          <a:xfrm>
            <a:off x="2090949" y="3105734"/>
            <a:ext cx="1760970" cy="323563"/>
          </a:xfrm>
          <a:prstGeom prst="rect">
            <a:avLst/>
          </a:prstGeom>
          <a:solidFill>
            <a:srgbClr val="A386D3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Datos clínicos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F342DC0-BEFF-32AD-C406-9B2EEFA62E35}"/>
              </a:ext>
            </a:extLst>
          </p:cNvPr>
          <p:cNvSpPr/>
          <p:nvPr/>
        </p:nvSpPr>
        <p:spPr>
          <a:xfrm>
            <a:off x="2090948" y="3537108"/>
            <a:ext cx="1760971" cy="316904"/>
          </a:xfrm>
          <a:prstGeom prst="rect">
            <a:avLst/>
          </a:prstGeom>
          <a:solidFill>
            <a:srgbClr val="A386D3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Datos funcionales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F9A03E6-95D1-4628-66E8-D5421C0EE014}"/>
              </a:ext>
            </a:extLst>
          </p:cNvPr>
          <p:cNvSpPr/>
          <p:nvPr/>
        </p:nvSpPr>
        <p:spPr>
          <a:xfrm>
            <a:off x="2090948" y="3990752"/>
            <a:ext cx="1760972" cy="316904"/>
          </a:xfrm>
          <a:prstGeom prst="rect">
            <a:avLst/>
          </a:prstGeom>
          <a:solidFill>
            <a:srgbClr val="A386D3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Datos inflamatorios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541D014-498F-28A9-1C39-1BC9AF95C139}"/>
              </a:ext>
            </a:extLst>
          </p:cNvPr>
          <p:cNvCxnSpPr>
            <a:cxnSpLocks/>
          </p:cNvCxnSpPr>
          <p:nvPr/>
        </p:nvCxnSpPr>
        <p:spPr>
          <a:xfrm flipV="1">
            <a:off x="1399847" y="3304539"/>
            <a:ext cx="651873" cy="232569"/>
          </a:xfrm>
          <a:prstGeom prst="straightConnector1">
            <a:avLst/>
          </a:prstGeom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84B1A31B-8669-FD7F-1C7C-8C606922A8F4}"/>
              </a:ext>
            </a:extLst>
          </p:cNvPr>
          <p:cNvCxnSpPr>
            <a:cxnSpLocks/>
          </p:cNvCxnSpPr>
          <p:nvPr/>
        </p:nvCxnSpPr>
        <p:spPr>
          <a:xfrm>
            <a:off x="1399847" y="3891562"/>
            <a:ext cx="651873" cy="257642"/>
          </a:xfrm>
          <a:prstGeom prst="straightConnector1">
            <a:avLst/>
          </a:prstGeom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6D1CAF9-1F0A-D459-3A88-8369FEEFE660}"/>
              </a:ext>
            </a:extLst>
          </p:cNvPr>
          <p:cNvCxnSpPr>
            <a:cxnSpLocks/>
          </p:cNvCxnSpPr>
          <p:nvPr/>
        </p:nvCxnSpPr>
        <p:spPr>
          <a:xfrm>
            <a:off x="1405892" y="3695560"/>
            <a:ext cx="645828" cy="0"/>
          </a:xfrm>
          <a:prstGeom prst="straightConnector1">
            <a:avLst/>
          </a:prstGeom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9E374E07-7B8A-4553-463C-E28EE91997AA}"/>
              </a:ext>
            </a:extLst>
          </p:cNvPr>
          <p:cNvSpPr/>
          <p:nvPr/>
        </p:nvSpPr>
        <p:spPr>
          <a:xfrm>
            <a:off x="4787912" y="1314407"/>
            <a:ext cx="1039949" cy="857250"/>
          </a:xfrm>
          <a:prstGeom prst="rect">
            <a:avLst/>
          </a:prstGeom>
          <a:solidFill>
            <a:srgbClr val="029147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Visita </a:t>
            </a:r>
          </a:p>
          <a:p>
            <a:pPr algn="ctr"/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1 y 2</a:t>
            </a:r>
          </a:p>
          <a:p>
            <a:pPr algn="ctr"/>
            <a:r>
              <a:rPr lang="es-CR" sz="1050" dirty="0">
                <a:latin typeface="Arial" panose="020B0604020202020204" pitchFamily="34" charset="0"/>
                <a:cs typeface="Arial" panose="020B0604020202020204" pitchFamily="34" charset="0"/>
              </a:rPr>
              <a:t>(6-12 meses)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ADCB88A-595C-C9AE-BA8A-B982C7B59E3D}"/>
              </a:ext>
            </a:extLst>
          </p:cNvPr>
          <p:cNvSpPr/>
          <p:nvPr/>
        </p:nvSpPr>
        <p:spPr>
          <a:xfrm>
            <a:off x="6232137" y="1462113"/>
            <a:ext cx="1039950" cy="561837"/>
          </a:xfrm>
          <a:prstGeom prst="rect">
            <a:avLst/>
          </a:prstGeom>
          <a:solidFill>
            <a:srgbClr val="A386D3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R" sz="1400" dirty="0">
                <a:latin typeface="Arial" panose="020B0604020202020204" pitchFamily="34" charset="0"/>
                <a:cs typeface="Arial" panose="020B0604020202020204" pitchFamily="34" charset="0"/>
              </a:rPr>
              <a:t>Valoración variables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B6B552E-9A7F-E4DA-AFF9-754FE551C6CF}"/>
              </a:ext>
            </a:extLst>
          </p:cNvPr>
          <p:cNvSpPr/>
          <p:nvPr/>
        </p:nvSpPr>
        <p:spPr>
          <a:xfrm>
            <a:off x="7662452" y="1475772"/>
            <a:ext cx="1039950" cy="561837"/>
          </a:xfrm>
          <a:prstGeom prst="rect">
            <a:avLst/>
          </a:prstGeom>
          <a:solidFill>
            <a:srgbClr val="F5801F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b="1" dirty="0">
                <a:latin typeface="Arial" panose="020B0604020202020204" pitchFamily="34" charset="0"/>
                <a:cs typeface="Arial" panose="020B0604020202020204" pitchFamily="34" charset="0"/>
              </a:rPr>
              <a:t>Escala EXACTO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F59173D7-9A9A-0827-D2B3-ECE139D0A150}"/>
              </a:ext>
            </a:extLst>
          </p:cNvPr>
          <p:cNvCxnSpPr>
            <a:cxnSpLocks/>
          </p:cNvCxnSpPr>
          <p:nvPr/>
        </p:nvCxnSpPr>
        <p:spPr>
          <a:xfrm>
            <a:off x="5848928" y="1743031"/>
            <a:ext cx="353151" cy="0"/>
          </a:xfrm>
          <a:prstGeom prst="straightConnector1">
            <a:avLst/>
          </a:prstGeom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443C3833-BA96-6E93-3A72-CAC2AFC0DBAA}"/>
              </a:ext>
            </a:extLst>
          </p:cNvPr>
          <p:cNvCxnSpPr>
            <a:cxnSpLocks/>
          </p:cNvCxnSpPr>
          <p:nvPr/>
        </p:nvCxnSpPr>
        <p:spPr>
          <a:xfrm>
            <a:off x="7293154" y="1756691"/>
            <a:ext cx="353151" cy="0"/>
          </a:xfrm>
          <a:prstGeom prst="straightConnector1">
            <a:avLst/>
          </a:prstGeom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C0FB1B2-7AF7-F1A1-83BE-571053F33478}"/>
              </a:ext>
            </a:extLst>
          </p:cNvPr>
          <p:cNvSpPr txBox="1"/>
          <p:nvPr/>
        </p:nvSpPr>
        <p:spPr>
          <a:xfrm>
            <a:off x="-56741" y="4919973"/>
            <a:ext cx="920074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600" i="1" dirty="0">
                <a:latin typeface="Arial" panose="020B0604020202020204" pitchFamily="34" charset="0"/>
                <a:cs typeface="Arial" panose="020B0604020202020204" pitchFamily="34" charset="0"/>
              </a:rPr>
              <a:t>Tabla exacto: https://www.elsevier.es/en-revista-open-respiratory-archives-11-articulo-documento-consenso-asma-grave-adultos--S2659663622000388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B1F86978-CE65-5804-776D-445882037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2499000"/>
            <a:ext cx="4763911" cy="2031251"/>
          </a:xfrm>
          <a:prstGeom prst="rect">
            <a:avLst/>
          </a:prstGeom>
        </p:spPr>
      </p:pic>
      <p:grpSp>
        <p:nvGrpSpPr>
          <p:cNvPr id="35" name="Grupo 34">
            <a:extLst>
              <a:ext uri="{FF2B5EF4-FFF2-40B4-BE49-F238E27FC236}">
                <a16:creationId xmlns:a16="http://schemas.microsoft.com/office/drawing/2014/main" id="{A6BD89B1-D4BE-DF5E-8C12-B7C8F16E8DDC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4934D080-5A23-5406-791A-D59A1B1C8777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0462FA57-7D61-768E-600B-A5E66A290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9715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C9FA8-7777-DF66-9C2D-7BCE90965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304CE57-0A32-7EB7-47EA-1CAD8E2965E2}"/>
              </a:ext>
            </a:extLst>
          </p:cNvPr>
          <p:cNvSpPr txBox="1"/>
          <p:nvPr/>
        </p:nvSpPr>
        <p:spPr>
          <a:xfrm>
            <a:off x="395536" y="1707654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 registraron los motivos de retirada del tratamiento en los casos correspondientes. </a:t>
            </a:r>
          </a:p>
          <a:p>
            <a:pPr marL="285750" indent="-285750">
              <a:buFontTx/>
              <a:buChar char="-"/>
            </a:pPr>
            <a:r>
              <a:rPr kumimoji="0" lang="es-CR" altLang="es-C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 análisis estadísticos incluyeron: </a:t>
            </a:r>
          </a:p>
          <a:p>
            <a:pPr marL="285750" indent="-285750">
              <a:buFontTx/>
              <a:buChar char="-"/>
            </a:pPr>
            <a:endParaRPr kumimoji="0" lang="es-CR" altLang="es-C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800100" lvl="1" indent="-342900">
              <a:buAutoNum type="arabicPeriod"/>
            </a:pPr>
            <a:r>
              <a:rPr lang="es-CR" altLang="es-CR" dirty="0">
                <a:latin typeface="Arial" panose="020B0604020202020204" pitchFamily="34" charset="0"/>
              </a:rPr>
              <a:t>P</a:t>
            </a:r>
            <a:r>
              <a:rPr kumimoji="0" lang="es-CR" altLang="es-C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ruebas descriptivas (medias, desviación estándar y frecuencias)</a:t>
            </a:r>
          </a:p>
          <a:p>
            <a:pPr marL="800100" lvl="1" indent="-342900">
              <a:buAutoNum type="arabicPeriod"/>
            </a:pPr>
            <a:r>
              <a:rPr lang="es-CR" altLang="es-CR" dirty="0">
                <a:latin typeface="Arial" panose="020B0604020202020204" pitchFamily="34" charset="0"/>
              </a:rPr>
              <a:t>A</a:t>
            </a:r>
            <a:r>
              <a:rPr kumimoji="0" lang="es-CR" altLang="es-C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nálisis bivariantes (chi-cuadrado y t-</a:t>
            </a:r>
            <a:r>
              <a:rPr kumimoji="0" lang="es-CR" altLang="es-C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</a:t>
            </a:r>
            <a:r>
              <a:rPr kumimoji="0" lang="es-CR" altLang="es-C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para explorar las diferencias en los pacientes con respuesta buena+completa.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2C67FF2-91E1-F911-2D22-796AF01EAD4D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B73F8C2-2C9A-476C-5CDF-39641888C65B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E35683CC-124E-1A78-D4DB-DA3F757DE7E0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05B2D76D-4EF5-3393-F2EA-7B41C04EE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084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1B298-3B63-2782-E6AF-B5533123B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14091E5-9801-B394-7DC5-AB97E0824127}"/>
              </a:ext>
            </a:extLst>
          </p:cNvPr>
          <p:cNvSpPr/>
          <p:nvPr/>
        </p:nvSpPr>
        <p:spPr>
          <a:xfrm>
            <a:off x="2543080" y="1275606"/>
            <a:ext cx="3102013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Pacientes con Tezepelumab (n=54)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24771DF-4C19-B382-F301-DEB7BE03FC5A}"/>
              </a:ext>
            </a:extLst>
          </p:cNvPr>
          <p:cNvSpPr/>
          <p:nvPr/>
        </p:nvSpPr>
        <p:spPr>
          <a:xfrm>
            <a:off x="2843808" y="2510298"/>
            <a:ext cx="2549257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Pacientes incluidos (n=41)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DCC09EE-7242-A31B-B312-D884C8B91F3F}"/>
              </a:ext>
            </a:extLst>
          </p:cNvPr>
          <p:cNvSpPr/>
          <p:nvPr/>
        </p:nvSpPr>
        <p:spPr>
          <a:xfrm>
            <a:off x="6084168" y="1660019"/>
            <a:ext cx="2549258" cy="92478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Excluidos (n=13)</a:t>
            </a:r>
            <a:endParaRPr lang="es-CR" sz="1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FontTx/>
              <a:buChar char="-"/>
            </a:pPr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incompletos (n=3)</a:t>
            </a:r>
          </a:p>
          <a:p>
            <a:pPr marL="180975" indent="-180975">
              <a:buFontTx/>
              <a:buChar char="-"/>
            </a:pPr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retirado (n=10)</a:t>
            </a:r>
          </a:p>
          <a:p>
            <a:pPr marL="180975" indent="-180975">
              <a:buFontTx/>
              <a:buChar char="-"/>
            </a:pPr>
            <a:endParaRPr lang="es-C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837C2EA-D659-F3E0-32E4-7A53CA391A0F}"/>
              </a:ext>
            </a:extLst>
          </p:cNvPr>
          <p:cNvSpPr/>
          <p:nvPr/>
        </p:nvSpPr>
        <p:spPr>
          <a:xfrm>
            <a:off x="1155009" y="3435846"/>
            <a:ext cx="1901184" cy="7999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respuesta (n=4)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0C8902B-3C9F-AD2A-8374-FD9F10192EBA}"/>
              </a:ext>
            </a:extLst>
          </p:cNvPr>
          <p:cNvSpPr/>
          <p:nvPr/>
        </p:nvSpPr>
        <p:spPr>
          <a:xfrm>
            <a:off x="3281741" y="3443810"/>
            <a:ext cx="1870850" cy="7999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Respuesta Parcial (n=22)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76B45B5-C55D-818B-ADA9-23C9738E5BF2}"/>
              </a:ext>
            </a:extLst>
          </p:cNvPr>
          <p:cNvSpPr/>
          <p:nvPr/>
        </p:nvSpPr>
        <p:spPr>
          <a:xfrm>
            <a:off x="5393065" y="3443810"/>
            <a:ext cx="2232247" cy="7999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Respuesta Buena/Completa (n=15)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C82ADA67-D3CF-9F2E-A387-74D348984E6D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4094087" y="1644938"/>
            <a:ext cx="0" cy="86535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71B494EB-CB50-452F-9E35-B96280E77800}"/>
              </a:ext>
            </a:extLst>
          </p:cNvPr>
          <p:cNvCxnSpPr>
            <a:cxnSpLocks/>
          </p:cNvCxnSpPr>
          <p:nvPr/>
        </p:nvCxnSpPr>
        <p:spPr>
          <a:xfrm>
            <a:off x="4094086" y="2879630"/>
            <a:ext cx="0" cy="5641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0D37EC5C-2BE4-88D5-7D9A-53B2D7323FFE}"/>
              </a:ext>
            </a:extLst>
          </p:cNvPr>
          <p:cNvCxnSpPr>
            <a:cxnSpLocks/>
          </p:cNvCxnSpPr>
          <p:nvPr/>
        </p:nvCxnSpPr>
        <p:spPr>
          <a:xfrm>
            <a:off x="4094087" y="2067694"/>
            <a:ext cx="199008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CF2ECEBC-17C8-7212-6FE4-213FFE114FB4}"/>
              </a:ext>
            </a:extLst>
          </p:cNvPr>
          <p:cNvCxnSpPr>
            <a:cxnSpLocks/>
          </p:cNvCxnSpPr>
          <p:nvPr/>
        </p:nvCxnSpPr>
        <p:spPr>
          <a:xfrm>
            <a:off x="2195736" y="3157738"/>
            <a:ext cx="0" cy="2781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3120BB3F-6671-DF19-C6AD-10DF620E1869}"/>
              </a:ext>
            </a:extLst>
          </p:cNvPr>
          <p:cNvCxnSpPr>
            <a:cxnSpLocks/>
          </p:cNvCxnSpPr>
          <p:nvPr/>
        </p:nvCxnSpPr>
        <p:spPr>
          <a:xfrm>
            <a:off x="6478853" y="3165702"/>
            <a:ext cx="0" cy="2701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BE366791-EF72-8030-B5D0-1103BD146AC5}"/>
              </a:ext>
            </a:extLst>
          </p:cNvPr>
          <p:cNvCxnSpPr>
            <a:cxnSpLocks/>
          </p:cNvCxnSpPr>
          <p:nvPr/>
        </p:nvCxnSpPr>
        <p:spPr>
          <a:xfrm flipV="1">
            <a:off x="2207816" y="3149774"/>
            <a:ext cx="4271037" cy="1592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ítulo 1">
            <a:extLst>
              <a:ext uri="{FF2B5EF4-FFF2-40B4-BE49-F238E27FC236}">
                <a16:creationId xmlns:a16="http://schemas.microsoft.com/office/drawing/2014/main" id="{ACF5C956-1796-7C04-37AE-13886C9C738A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6408ECE-F023-929B-58CE-CE7D008249D0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CEEC3BA1-6E5A-19B2-FE05-E50E85E2A119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6237D21-5E17-79BB-D5BB-09C74D1D3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520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F2C93-E5CC-B870-12C9-E5F1EAA96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ítulo 1">
            <a:extLst>
              <a:ext uri="{FF2B5EF4-FFF2-40B4-BE49-F238E27FC236}">
                <a16:creationId xmlns:a16="http://schemas.microsoft.com/office/drawing/2014/main" id="{8446701A-2345-EED3-8B80-CAF91CF0FD4D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8" name="Imagen 7" descr="Tabla&#10;&#10;El contenido generado por IA puede ser incorrecto.">
            <a:extLst>
              <a:ext uri="{FF2B5EF4-FFF2-40B4-BE49-F238E27FC236}">
                <a16:creationId xmlns:a16="http://schemas.microsoft.com/office/drawing/2014/main" id="{03D63D24-B7A0-D79B-8FB5-7BB21719B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59" y="1897107"/>
            <a:ext cx="5458077" cy="173152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785ED80-573B-8AF0-9797-87D3A3FAF7F7}"/>
              </a:ext>
            </a:extLst>
          </p:cNvPr>
          <p:cNvSpPr txBox="1"/>
          <p:nvPr/>
        </p:nvSpPr>
        <p:spPr>
          <a:xfrm>
            <a:off x="-8736" y="4820335"/>
            <a:ext cx="9144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R" sz="500" i="1" dirty="0">
                <a:latin typeface="Arial" panose="020B0604020202020204" pitchFamily="34" charset="0"/>
                <a:cs typeface="Arial" panose="020B0604020202020204" pitchFamily="34" charset="0"/>
              </a:rPr>
              <a:t>Imagen 1: /https://www.google.com/url?sa=i&amp;url=https%3A%2F%2Fwww.vecteezy.com%2Fvector-art%2F9319491-flu-disease-and-symptom-on-kid-boy-character-vector-illustration&amp;psig=AOvVaw23rBpuutVL72MzXNneaKa8&amp;ust=1740845854702000&amp;source=images&amp;cd=vfe&amp;opi=89978449&amp;ved=0 CBkQjhxqFwoTCMDhi67i5osDFQAAAAAdAAAAABAE</a:t>
            </a:r>
          </a:p>
          <a:p>
            <a:r>
              <a:rPr lang="es-CR" sz="500" i="1" dirty="0">
                <a:latin typeface="Arial" panose="020B0604020202020204" pitchFamily="34" charset="0"/>
                <a:cs typeface="Arial" panose="020B0604020202020204" pitchFamily="34" charset="0"/>
              </a:rPr>
              <a:t>Imagen 2: https://www.google.com/url?sa=i&amp;url=https%3A%2F%2Fwww.istockphoto.com%2Fes%2Filustraciones%2Furticaria&amp;psig=AOvVaw2hQDCejhTZSr7WsiMyr4e6&amp;ust=1740845803981000&amp;source=images&amp;cd= </a:t>
            </a:r>
            <a:r>
              <a:rPr lang="es-CR" sz="500" i="1" dirty="0" err="1">
                <a:latin typeface="Arial" panose="020B0604020202020204" pitchFamily="34" charset="0"/>
                <a:cs typeface="Arial" panose="020B0604020202020204" pitchFamily="34" charset="0"/>
              </a:rPr>
              <a:t>vfe&amp;opi</a:t>
            </a:r>
            <a:r>
              <a:rPr lang="es-CR" sz="500" i="1" dirty="0">
                <a:latin typeface="Arial" panose="020B0604020202020204" pitchFamily="34" charset="0"/>
                <a:cs typeface="Arial" panose="020B0604020202020204" pitchFamily="34" charset="0"/>
              </a:rPr>
              <a:t>=89978449&amp;ved=0CBYQjRxqFwoTCPiJ-5Xi5osDFQAAAAAdAAAAABAE</a:t>
            </a:r>
          </a:p>
        </p:txBody>
      </p:sp>
      <p:pic>
        <p:nvPicPr>
          <p:cNvPr id="2054" name="Picture 6" descr="Flu disease and symptom on kid boy character vector illustration 9319491  Vector Art at Vecteezy">
            <a:extLst>
              <a:ext uri="{FF2B5EF4-FFF2-40B4-BE49-F238E27FC236}">
                <a16:creationId xmlns:a16="http://schemas.microsoft.com/office/drawing/2014/main" id="{0D1BA636-6AE7-666B-A113-9BABFD064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11407" r="11414" b="12994"/>
          <a:stretch/>
        </p:blipFill>
        <p:spPr bwMode="auto">
          <a:xfrm>
            <a:off x="7049325" y="1905455"/>
            <a:ext cx="1028318" cy="106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55439459-1B01-CA7D-3138-1B470A6D269A}"/>
              </a:ext>
            </a:extLst>
          </p:cNvPr>
          <p:cNvGrpSpPr/>
          <p:nvPr/>
        </p:nvGrpSpPr>
        <p:grpSpPr>
          <a:xfrm>
            <a:off x="7049325" y="3232939"/>
            <a:ext cx="1368152" cy="728702"/>
            <a:chOff x="6444208" y="3363839"/>
            <a:chExt cx="1656184" cy="1008112"/>
          </a:xfrm>
        </p:grpSpPr>
        <p:pic>
          <p:nvPicPr>
            <p:cNvPr id="2052" name="Picture 4" descr="950+ Urticaria Ilustraciones de Stock, gráficos vectoriales libres de  derechos y clip art - iStock | Alergia, Ronchas, Rascar">
              <a:extLst>
                <a:ext uri="{FF2B5EF4-FFF2-40B4-BE49-F238E27FC236}">
                  <a16:creationId xmlns:a16="http://schemas.microsoft.com/office/drawing/2014/main" id="{5F94B2DF-8CE5-3094-6A92-5E48713A20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6" t="11509" r="7930" b="7930"/>
            <a:stretch/>
          </p:blipFill>
          <p:spPr bwMode="auto">
            <a:xfrm>
              <a:off x="6444208" y="3363839"/>
              <a:ext cx="1656184" cy="1008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5DD79D7E-DFAB-4593-CC71-AFF7303A3B57}"/>
                </a:ext>
              </a:extLst>
            </p:cNvPr>
            <p:cNvSpPr/>
            <p:nvPr/>
          </p:nvSpPr>
          <p:spPr>
            <a:xfrm>
              <a:off x="7236296" y="3363839"/>
              <a:ext cx="792088" cy="2323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</p:grp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6724FEC6-90AF-3BED-0D97-FB9BCC12DC03}"/>
              </a:ext>
            </a:extLst>
          </p:cNvPr>
          <p:cNvCxnSpPr>
            <a:cxnSpLocks/>
          </p:cNvCxnSpPr>
          <p:nvPr/>
        </p:nvCxnSpPr>
        <p:spPr>
          <a:xfrm flipV="1">
            <a:off x="6007322" y="2500695"/>
            <a:ext cx="1042003" cy="3866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EF8AC7C4-2CC4-A5B1-03AD-8FE5A63BAE86}"/>
              </a:ext>
            </a:extLst>
          </p:cNvPr>
          <p:cNvCxnSpPr>
            <a:cxnSpLocks/>
          </p:cNvCxnSpPr>
          <p:nvPr/>
        </p:nvCxnSpPr>
        <p:spPr>
          <a:xfrm>
            <a:off x="6007322" y="2960579"/>
            <a:ext cx="1012950" cy="4798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8C0C496-C47F-9FAD-3DAD-52C62E436D30}"/>
              </a:ext>
            </a:extLst>
          </p:cNvPr>
          <p:cNvSpPr txBox="1"/>
          <p:nvPr/>
        </p:nvSpPr>
        <p:spPr>
          <a:xfrm>
            <a:off x="7861619" y="1897107"/>
            <a:ext cx="245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8D5F7C5-E317-8646-963D-86A95A6E4531}"/>
              </a:ext>
            </a:extLst>
          </p:cNvPr>
          <p:cNvSpPr txBox="1"/>
          <p:nvPr/>
        </p:nvSpPr>
        <p:spPr>
          <a:xfrm>
            <a:off x="8287363" y="3232939"/>
            <a:ext cx="245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1034EECA-08FA-2F09-E179-F6D8D2B5A9BD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FDC65041-AD12-7357-0219-E42A795A495A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D02D4133-0B56-6F5B-12B7-3BAAE186F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930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FC28705-210D-43A4-94F9-E844A538A1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430105"/>
              </p:ext>
            </p:extLst>
          </p:nvPr>
        </p:nvGraphicFramePr>
        <p:xfrm>
          <a:off x="277788" y="1753173"/>
          <a:ext cx="3915991" cy="2586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9385">
                  <a:extLst>
                    <a:ext uri="{9D8B030D-6E8A-4147-A177-3AD203B41FA5}">
                      <a16:colId xmlns:a16="http://schemas.microsoft.com/office/drawing/2014/main" val="2375192757"/>
                    </a:ext>
                  </a:extLst>
                </a:gridCol>
                <a:gridCol w="1094926">
                  <a:extLst>
                    <a:ext uri="{9D8B030D-6E8A-4147-A177-3AD203B41FA5}">
                      <a16:colId xmlns:a16="http://schemas.microsoft.com/office/drawing/2014/main" val="1470822921"/>
                    </a:ext>
                  </a:extLst>
                </a:gridCol>
                <a:gridCol w="1294454">
                  <a:extLst>
                    <a:ext uri="{9D8B030D-6E8A-4147-A177-3AD203B41FA5}">
                      <a16:colId xmlns:a16="http://schemas.microsoft.com/office/drawing/2014/main" val="4025606458"/>
                    </a:ext>
                  </a:extLst>
                </a:gridCol>
                <a:gridCol w="647226">
                  <a:extLst>
                    <a:ext uri="{9D8B030D-6E8A-4147-A177-3AD203B41FA5}">
                      <a16:colId xmlns:a16="http://schemas.microsoft.com/office/drawing/2014/main" val="2810128842"/>
                    </a:ext>
                  </a:extLst>
                </a:gridCol>
              </a:tblGrid>
              <a:tr h="202956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Respuesta / Parcial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Buena + Completa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p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94759"/>
                  </a:ext>
                </a:extLst>
              </a:tr>
              <a:tr h="1043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Hombres: 10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Hombres: 6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0.923*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296685"/>
                  </a:ext>
                </a:extLst>
              </a:tr>
              <a:tr h="104303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Mujeres: 16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Mujeres: 9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92470"/>
                  </a:ext>
                </a:extLst>
              </a:tr>
              <a:tr h="10430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</a:t>
                      </a:r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13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</a:t>
                      </a:r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0.012**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842603"/>
                  </a:ext>
                </a:extLst>
              </a:tr>
              <a:tr h="202956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Comienzo Asma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</a:t>
                      </a:r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17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</a:t>
                      </a:r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17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0.011**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489061"/>
                  </a:ext>
                </a:extLst>
              </a:tr>
              <a:tr h="10430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Tabaco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Nunca: 13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Nunca: 6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0.236*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664826"/>
                  </a:ext>
                </a:extLst>
              </a:tr>
              <a:tr h="104303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Exfumador: 10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Exfumador: 9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00858"/>
                  </a:ext>
                </a:extLst>
              </a:tr>
              <a:tr h="104303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Fumador: 3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Fumador: 0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73961"/>
                  </a:ext>
                </a:extLst>
              </a:tr>
              <a:tr h="10430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Asma-EPOC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0.781*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302414"/>
                  </a:ext>
                </a:extLst>
              </a:tr>
              <a:tr h="10430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Atopia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0.837*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020726"/>
                  </a:ext>
                </a:extLst>
              </a:tr>
              <a:tr h="13349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Poliposis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0.261*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529628"/>
                  </a:ext>
                </a:extLst>
              </a:tr>
              <a:tr h="10430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Rinitis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0.026*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407539"/>
                  </a:ext>
                </a:extLst>
              </a:tr>
              <a:tr h="10430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ERGE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0.213*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871133"/>
                  </a:ext>
                </a:extLst>
              </a:tr>
              <a:tr h="10430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0.591*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866119"/>
                  </a:ext>
                </a:extLst>
              </a:tr>
              <a:tr h="202956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Dermatitis Atópica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0.251*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857" marR="7857" marT="7857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917785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B01ED380-0AD3-4F16-F3DB-CD9CA4E38860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B0B2775-9C90-1607-D5C3-935273483126}"/>
              </a:ext>
            </a:extLst>
          </p:cNvPr>
          <p:cNvSpPr txBox="1"/>
          <p:nvPr/>
        </p:nvSpPr>
        <p:spPr>
          <a:xfrm>
            <a:off x="179512" y="1537729"/>
            <a:ext cx="395853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s-CR" sz="800" b="1" u="sng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Tabla 1: Variables con respecto a características y antecedentes del paciente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B42A43ED-23D7-1816-12CA-89C595A130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784952"/>
              </p:ext>
            </p:extLst>
          </p:nvPr>
        </p:nvGraphicFramePr>
        <p:xfrm>
          <a:off x="4587363" y="1425098"/>
          <a:ext cx="4024000" cy="1163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8541">
                  <a:extLst>
                    <a:ext uri="{9D8B030D-6E8A-4147-A177-3AD203B41FA5}">
                      <a16:colId xmlns:a16="http://schemas.microsoft.com/office/drawing/2014/main" val="268837071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534097382"/>
                    </a:ext>
                  </a:extLst>
                </a:gridCol>
                <a:gridCol w="1258270">
                  <a:extLst>
                    <a:ext uri="{9D8B030D-6E8A-4147-A177-3AD203B41FA5}">
                      <a16:colId xmlns:a16="http://schemas.microsoft.com/office/drawing/2014/main" val="3764583073"/>
                    </a:ext>
                  </a:extLst>
                </a:gridCol>
                <a:gridCol w="619077">
                  <a:extLst>
                    <a:ext uri="{9D8B030D-6E8A-4147-A177-3AD203B41FA5}">
                      <a16:colId xmlns:a16="http://schemas.microsoft.com/office/drawing/2014/main" val="3674229365"/>
                    </a:ext>
                  </a:extLst>
                </a:gridCol>
              </a:tblGrid>
              <a:tr h="117870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Respuesta / Parcial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Buena + Completa</a:t>
                      </a:r>
                      <a:endParaRPr lang="es-CR" sz="900" b="1" i="0" u="none" strike="noStrike" cap="all" baseline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p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887905"/>
                  </a:ext>
                </a:extLst>
              </a:tr>
              <a:tr h="6091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Naive</a:t>
                      </a:r>
                      <a:endParaRPr lang="es-C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s-C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s-C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0.008*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812973"/>
                  </a:ext>
                </a:extLst>
              </a:tr>
              <a:tr h="6091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GCO previos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0.115*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471922"/>
                  </a:ext>
                </a:extLst>
              </a:tr>
              <a:tr h="6091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Dosis ICS (mg)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± 980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1960 ± 885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0.848**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997409"/>
                  </a:ext>
                </a:extLst>
              </a:tr>
              <a:tr h="6091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Dosis GCO (mg)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± 20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0.370**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640142"/>
                  </a:ext>
                </a:extLst>
              </a:tr>
              <a:tr h="6091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Ciclos GCS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± 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± 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0.373**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883931"/>
                  </a:ext>
                </a:extLst>
              </a:tr>
              <a:tr h="6091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Agudizaciones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± 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± 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0.448**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667916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8906F859-263E-1FC4-95E6-A60855355F13}"/>
              </a:ext>
            </a:extLst>
          </p:cNvPr>
          <p:cNvSpPr txBox="1"/>
          <p:nvPr/>
        </p:nvSpPr>
        <p:spPr>
          <a:xfrm>
            <a:off x="-1206" y="4799021"/>
            <a:ext cx="86880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s-CR" sz="8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*: p valor chi-cuadrado **: p valor t-</a:t>
            </a:r>
            <a:r>
              <a:rPr lang="es-CR" sz="80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es-CR" sz="8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AOS: Apnea Obstructiva del sueño, ERGE: Enfermedad por Reflujo Gastroesofágico. EPOC: Enfermedad pulmonar obstructiva crónica,       ICS: Corticoide inhalado, GCO: Corticoide oral, GCS: Corticoide sistémico. </a:t>
            </a:r>
            <a:r>
              <a:rPr lang="es-CR" sz="80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Naive</a:t>
            </a:r>
            <a:r>
              <a:rPr lang="es-CR" sz="8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Pacientes sin tratamiento con monoclonal previo</a:t>
            </a:r>
            <a:endParaRPr lang="es-CR" sz="1800" b="0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E3970C7D-34B7-4ACF-133D-A096F9A54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291025"/>
              </p:ext>
            </p:extLst>
          </p:nvPr>
        </p:nvGraphicFramePr>
        <p:xfrm>
          <a:off x="4583687" y="2893050"/>
          <a:ext cx="4025900" cy="1752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4117393314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968282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7570472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584600314"/>
                    </a:ext>
                  </a:extLst>
                </a:gridCol>
              </a:tblGrid>
              <a:tr h="163091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CR" sz="900" b="1" i="0" u="none" strike="noStrike" cap="all" baseline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Respuesta / Parcial</a:t>
                      </a:r>
                      <a:endParaRPr lang="es-CR" sz="900" b="1" i="0" u="none" strike="noStrike" cap="all" baseline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Buena + Completa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cap="all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p</a:t>
                      </a:r>
                      <a:endParaRPr lang="es-CR" sz="9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935273"/>
                  </a:ext>
                </a:extLst>
              </a:tr>
              <a:tr h="9895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</a:t>
                      </a:r>
                      <a:r>
                        <a:rPr lang="es-CR" sz="900" u="none" strike="noStrike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59.46 ±19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61.93 ± 15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0.672**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068454"/>
                  </a:ext>
                </a:extLst>
              </a:tr>
              <a:tr h="9895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Mejor FEV</a:t>
                      </a:r>
                      <a:r>
                        <a:rPr lang="es-CR" sz="900" u="none" strike="noStrike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(%)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78.7 ±19.7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79.6 ± 18.8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0.885**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357114"/>
                  </a:ext>
                </a:extLst>
              </a:tr>
              <a:tr h="8379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Reversibilidad (%)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39.5 ±11.4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± 3.2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0.828**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9638679"/>
                  </a:ext>
                </a:extLst>
              </a:tr>
              <a:tr h="8379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%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71.9 ±16.5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± 11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0.239**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808895"/>
                  </a:ext>
                </a:extLst>
              </a:tr>
              <a:tr h="8379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 ±3.2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± 2.9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0.620**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181962"/>
                  </a:ext>
                </a:extLst>
              </a:tr>
              <a:tr h="158333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Eosinofilia basal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120.4 ±11.3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248.7 ± 25.8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0.035**</a:t>
                      </a:r>
                      <a:endParaRPr lang="es-C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210941"/>
                  </a:ext>
                </a:extLst>
              </a:tr>
              <a:tr h="225625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Eosinofilia máxima histórica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340.4 ±168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554 ±87.9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0.367**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756347"/>
                  </a:ext>
                </a:extLst>
              </a:tr>
              <a:tr h="8379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203.1 ±337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481 ±78.7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0.246**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853796"/>
                  </a:ext>
                </a:extLst>
              </a:tr>
              <a:tr h="83798"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FENO</a:t>
                      </a:r>
                      <a:endParaRPr lang="es-C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18.8 ±12.4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21.5 ±16.7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R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0.570**</a:t>
                      </a:r>
                      <a:endParaRPr lang="es-C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4314210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FD4D54FD-2FCB-FAB4-A43B-BF187D6825F4}"/>
              </a:ext>
            </a:extLst>
          </p:cNvPr>
          <p:cNvSpPr txBox="1"/>
          <p:nvPr/>
        </p:nvSpPr>
        <p:spPr>
          <a:xfrm>
            <a:off x="4499992" y="2677606"/>
            <a:ext cx="42691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s-CR" sz="800" b="1" u="sng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Tabla 3: Variables con respecto a datos funcionales y analíticos del paciente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3000B82-EA69-9C28-DC9F-D5FF7DE56B49}"/>
              </a:ext>
            </a:extLst>
          </p:cNvPr>
          <p:cNvSpPr txBox="1"/>
          <p:nvPr/>
        </p:nvSpPr>
        <p:spPr>
          <a:xfrm>
            <a:off x="4501768" y="1200617"/>
            <a:ext cx="346004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s-CR" sz="800" b="1" u="sng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Tabla 2: Variables con respecto al tratamiento del paciente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6FC6E03-994E-85B0-D72B-42BFF07E3E7D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E5CCDE19-347C-76D5-E4C3-623B518470F8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CB9256A8-9A41-829A-B117-E011E0C63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7796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A0030-ECD6-E3F3-9172-42A6A3ED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FAFD583-2249-D36C-EF7E-9454D5ABBF12}"/>
              </a:ext>
            </a:extLst>
          </p:cNvPr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R" sz="3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B7784A-F175-C87D-C836-7A51697E3CF4}"/>
              </a:ext>
            </a:extLst>
          </p:cNvPr>
          <p:cNvSpPr txBox="1"/>
          <p:nvPr/>
        </p:nvSpPr>
        <p:spPr>
          <a:xfrm>
            <a:off x="597886" y="1506413"/>
            <a:ext cx="7571184" cy="792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altLang="es-CR" sz="15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ezepelumab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fue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retirado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18.5% de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casos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principalmente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falta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respuesta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efectos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adversos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lvl="1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kumimoji="0" lang="en-US" altLang="es-CR" sz="15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ACB328B-0C0B-F7BC-A92E-209F1F5096BB}"/>
              </a:ext>
            </a:extLst>
          </p:cNvPr>
          <p:cNvSpPr txBox="1"/>
          <p:nvPr/>
        </p:nvSpPr>
        <p:spPr>
          <a:xfrm>
            <a:off x="357640" y="2150093"/>
            <a:ext cx="846283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1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 36.5% de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mostró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respuesta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buena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completa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asociada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s-CR" sz="15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significativamente</a:t>
            </a:r>
            <a:r>
              <a:rPr kumimoji="0" lang="en-US" altLang="es-CR" sz="1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con: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A35D9C6F-139B-97C1-4422-0E7B282A34B1}"/>
              </a:ext>
            </a:extLst>
          </p:cNvPr>
          <p:cNvSpPr/>
          <p:nvPr/>
        </p:nvSpPr>
        <p:spPr>
          <a:xfrm>
            <a:off x="814086" y="3992274"/>
            <a:ext cx="2002956" cy="648072"/>
          </a:xfrm>
          <a:prstGeom prst="roundRect">
            <a:avLst/>
          </a:prstGeom>
          <a:solidFill>
            <a:srgbClr val="C196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Ausencia de Rinitis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F023865-BF8B-78D0-D39F-48D245C35289}"/>
              </a:ext>
            </a:extLst>
          </p:cNvPr>
          <p:cNvSpPr/>
          <p:nvPr/>
        </p:nvSpPr>
        <p:spPr>
          <a:xfrm>
            <a:off x="5981826" y="3992274"/>
            <a:ext cx="1996504" cy="648072"/>
          </a:xfrm>
          <a:prstGeom prst="roundRect">
            <a:avLst/>
          </a:prstGeom>
          <a:solidFill>
            <a:srgbClr val="028842"/>
          </a:solidFill>
          <a:ln>
            <a:solidFill>
              <a:srgbClr val="0157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Mayor edad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EFAE6CD-DD77-C0B4-5D94-D38AAB95A8E0}"/>
              </a:ext>
            </a:extLst>
          </p:cNvPr>
          <p:cNvSpPr/>
          <p:nvPr/>
        </p:nvSpPr>
        <p:spPr>
          <a:xfrm>
            <a:off x="814086" y="2942438"/>
            <a:ext cx="2007840" cy="648072"/>
          </a:xfrm>
          <a:prstGeom prst="roundRect">
            <a:avLst/>
          </a:prstGeom>
          <a:solidFill>
            <a:srgbClr val="C196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Inicio tardío del asma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4A73768A-AED5-DF18-2C9F-3534E7F26F8F}"/>
              </a:ext>
            </a:extLst>
          </p:cNvPr>
          <p:cNvSpPr/>
          <p:nvPr/>
        </p:nvSpPr>
        <p:spPr>
          <a:xfrm>
            <a:off x="3379558" y="3385802"/>
            <a:ext cx="2007840" cy="800472"/>
          </a:xfrm>
          <a:prstGeom prst="roundRect">
            <a:avLst/>
          </a:prstGeom>
          <a:solidFill>
            <a:srgbClr val="F5801F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Eosinofilia basal al inicio de tratamiento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A85E176F-9E1A-BE72-0FBD-F3C91E117A76}"/>
              </a:ext>
            </a:extLst>
          </p:cNvPr>
          <p:cNvSpPr/>
          <p:nvPr/>
        </p:nvSpPr>
        <p:spPr>
          <a:xfrm>
            <a:off x="5945030" y="2790038"/>
            <a:ext cx="2007840" cy="800472"/>
          </a:xfrm>
          <a:prstGeom prst="roundRect">
            <a:avLst/>
          </a:prstGeom>
          <a:solidFill>
            <a:srgbClr val="028842"/>
          </a:solidFill>
          <a:ln>
            <a:solidFill>
              <a:srgbClr val="0157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Ausencia de monoclonales previos (</a:t>
            </a:r>
            <a:r>
              <a:rPr lang="es-C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naive</a:t>
            </a:r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47A983D-E753-51BA-A589-D3A0645122E4}"/>
              </a:ext>
            </a:extLst>
          </p:cNvPr>
          <p:cNvGrpSpPr/>
          <p:nvPr/>
        </p:nvGrpSpPr>
        <p:grpSpPr>
          <a:xfrm>
            <a:off x="0" y="0"/>
            <a:ext cx="1907704" cy="1343469"/>
            <a:chOff x="0" y="0"/>
            <a:chExt cx="1907704" cy="1343469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57C9DC7-D8CB-56A5-6AF6-11DC4274E662}"/>
                </a:ext>
              </a:extLst>
            </p:cNvPr>
            <p:cNvSpPr/>
            <p:nvPr/>
          </p:nvSpPr>
          <p:spPr>
            <a:xfrm>
              <a:off x="0" y="0"/>
              <a:ext cx="1907704" cy="13434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R"/>
            </a:p>
          </p:txBody>
        </p:sp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621DE557-4840-4DB8-AB67-E022D31C8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52" y="145351"/>
              <a:ext cx="1494420" cy="1086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862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888</Words>
  <Application>Microsoft Office PowerPoint</Application>
  <PresentationFormat>Presentación en pantalla (16:9)</PresentationFormat>
  <Paragraphs>194</Paragraphs>
  <Slides>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Tema de Office</vt:lpstr>
      <vt:lpstr>ANÁLISIS DE LA EFECTIVIDAD Y MOTIVOS DE RETIRADA DE TEZEPELUMAB EN PACIENTES CON ASMA GRAVE NO CONTROLADA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David Echavarria Kashmiri</cp:lastModifiedBy>
  <cp:revision>8</cp:revision>
  <dcterms:created xsi:type="dcterms:W3CDTF">2024-02-05T13:08:18Z</dcterms:created>
  <dcterms:modified xsi:type="dcterms:W3CDTF">2025-02-28T19:28:07Z</dcterms:modified>
</cp:coreProperties>
</file>