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658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071670" y="357172"/>
            <a:ext cx="6272202" cy="673891"/>
          </a:xfrm>
        </p:spPr>
        <p:txBody>
          <a:bodyPr>
            <a:normAutofit fontScale="90000"/>
          </a:bodyPr>
          <a:lstStyle/>
          <a:p>
            <a:r>
              <a:rPr lang="es-ES" sz="2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2200" b="1" dirty="0" smtClean="0">
                <a:latin typeface="Arial" pitchFamily="34" charset="0"/>
                <a:cs typeface="Arial" pitchFamily="34" charset="0"/>
              </a:rPr>
            </a:br>
            <a:r>
              <a:rPr lang="es-ES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Diferencias el en perfil de pacientes revisados en consulta de EPOC a lo largo de un año.</a:t>
            </a:r>
            <a:br>
              <a:rPr lang="es-ES" sz="2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M. </a:t>
            </a:r>
            <a:r>
              <a:rPr lang="es-ES" sz="1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Gandulfo</a:t>
            </a:r>
            <a:r>
              <a:rPr lang="es-ES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Lara, S. González, J. Domínguez Caro, A. Rodríguez Cabrera, M. Pérez Ortega, A. Ruiz Reina. </a:t>
            </a:r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dirty="0" smtClean="0"/>
              <a:t/>
            </a:r>
            <a:br>
              <a:rPr lang="es-ES" sz="2000" dirty="0" smtClean="0"/>
            </a:b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44" y="1214428"/>
            <a:ext cx="8643998" cy="3643338"/>
          </a:xfrm>
        </p:spPr>
        <p:txBody>
          <a:bodyPr>
            <a:normAutofit fontScale="70000" lnSpcReduction="20000"/>
          </a:bodyPr>
          <a:lstStyle/>
          <a:p>
            <a:pPr algn="l"/>
            <a:endParaRPr lang="es-ES" sz="19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</a:p>
          <a:p>
            <a:pPr algn="l"/>
            <a:endParaRPr lang="es-ES" sz="19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EPOC </a:t>
            </a:r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  <a:sym typeface="Wingdings" pitchFamily="2" charset="2"/>
              </a:rPr>
              <a:t> </a:t>
            </a:r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causas más frecuentes de muerte e invalidez (TABACO principal agente etiológico). El seguimiento es esencial para evaluar el grado de control de los pacientes para un adecuado control de las agudizaciones. </a:t>
            </a:r>
          </a:p>
          <a:p>
            <a:pPr algn="l"/>
            <a:endParaRPr lang="es-ES" sz="19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OBJETIVOS </a:t>
            </a:r>
          </a:p>
          <a:p>
            <a:pPr algn="l"/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Estudiar las principales diferencias en características epidemiológicas, clínicas, y funcionales, así como los diferentes tipos de tratamientos empleados en los pacientes revisados en consulta de EPOC en 1 año. </a:t>
            </a:r>
            <a:b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s-ES" sz="190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l"/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MATERIAL Y MÉTODOS </a:t>
            </a:r>
          </a:p>
          <a:p>
            <a:pPr algn="l"/>
            <a:r>
              <a:rPr lang="es-ES" sz="1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Análisis descriptivo observacional retrospectivo </a:t>
            </a:r>
          </a:p>
          <a:p>
            <a:pPr algn="l"/>
            <a:endParaRPr lang="es-ES" sz="1100" dirty="0" smtClean="0"/>
          </a:p>
          <a:p>
            <a:pPr algn="l"/>
            <a:endParaRPr lang="es-ES" sz="1100" dirty="0" smtClean="0"/>
          </a:p>
          <a:p>
            <a:pPr algn="l"/>
            <a:endParaRPr lang="es-ES" sz="800" dirty="0" smtClean="0"/>
          </a:p>
          <a:p>
            <a:pPr algn="l"/>
            <a:endParaRPr lang="es-ES" sz="1100" dirty="0" smtClean="0"/>
          </a:p>
          <a:p>
            <a:pPr algn="l"/>
            <a:endParaRPr lang="es-ES" sz="1100" dirty="0" smtClean="0"/>
          </a:p>
          <a:p>
            <a:pPr algn="l"/>
            <a:endParaRPr lang="es-ES" sz="1100" dirty="0" smtClean="0"/>
          </a:p>
          <a:p>
            <a:r>
              <a:rPr lang="es-ES" sz="1100" dirty="0" smtClean="0"/>
              <a:t/>
            </a:r>
            <a:br>
              <a:rPr lang="es-ES" sz="1100" dirty="0" smtClean="0"/>
            </a:br>
            <a:r>
              <a:rPr lang="es-ES" sz="1100" dirty="0" smtClean="0"/>
              <a:t/>
            </a:r>
            <a:br>
              <a:rPr lang="es-ES" sz="1100" dirty="0" smtClean="0"/>
            </a:br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EPO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08" y="3643320"/>
            <a:ext cx="1214446" cy="1214446"/>
          </a:xfrm>
          <a:prstGeom prst="rect">
            <a:avLst/>
          </a:prstGeom>
        </p:spPr>
      </p:pic>
      <p:sp>
        <p:nvSpPr>
          <p:cNvPr id="5" name="4 Flecha derecha"/>
          <p:cNvSpPr/>
          <p:nvPr/>
        </p:nvSpPr>
        <p:spPr>
          <a:xfrm>
            <a:off x="1643042" y="3643320"/>
            <a:ext cx="1500198" cy="57150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Hospital Juan Ramón Jiménez</a:t>
            </a:r>
            <a:endParaRPr lang="es-ES" sz="9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5 Flecha derecha"/>
          <p:cNvSpPr/>
          <p:nvPr/>
        </p:nvSpPr>
        <p:spPr>
          <a:xfrm>
            <a:off x="1643042" y="4286262"/>
            <a:ext cx="1500198" cy="57150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Diciembre 2022- Diciembre 2023</a:t>
            </a:r>
            <a:endParaRPr lang="es-ES" sz="9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6 Imagen" descr="epoc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3786196"/>
            <a:ext cx="785818" cy="78581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4143372" y="4000510"/>
            <a:ext cx="1143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200 pacientes</a:t>
            </a:r>
            <a:endParaRPr lang="es-ES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8 Cerrar llave"/>
          <p:cNvSpPr/>
          <p:nvPr/>
        </p:nvSpPr>
        <p:spPr>
          <a:xfrm>
            <a:off x="4929190" y="3500444"/>
            <a:ext cx="1000132" cy="1285884"/>
          </a:xfrm>
          <a:prstGeom prst="rightBrac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6000760" y="3429006"/>
            <a:ext cx="2643206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Características epidemiológicas</a:t>
            </a:r>
          </a:p>
          <a:p>
            <a:endParaRPr lang="es-ES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Clínicas</a:t>
            </a:r>
          </a:p>
          <a:p>
            <a:endParaRPr lang="es-ES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Funcionales</a:t>
            </a:r>
          </a:p>
          <a:p>
            <a:endParaRPr lang="es-ES" sz="13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Tx/>
              <a:buChar char="-"/>
            </a:pPr>
            <a:r>
              <a:rPr lang="es-ES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Tratamientos realizados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214282" y="1428742"/>
            <a:ext cx="1571636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214282" y="2357436"/>
            <a:ext cx="1143008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214282" y="3071816"/>
            <a:ext cx="2143140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44" y="3571864"/>
            <a:ext cx="8429684" cy="157163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</a:p>
          <a:p>
            <a:pPr algn="l">
              <a:buFontTx/>
              <a:buChar char="-"/>
            </a:pPr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La mayor parte de los pacientes EPOC son al menos grado moderado y </a:t>
            </a:r>
            <a:r>
              <a:rPr lang="es-ES" sz="14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agudizadores</a:t>
            </a:r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</a:p>
          <a:p>
            <a:pPr algn="l">
              <a:buFontTx/>
              <a:buChar char="-"/>
            </a:pPr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La mayoría con triple terapia están con un único dispositivo en concordancia con la guía GOLD. </a:t>
            </a:r>
          </a:p>
          <a:p>
            <a:pPr algn="l">
              <a:buFontTx/>
              <a:buChar char="-"/>
            </a:pPr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&gt;80% de los pacientes están correctamente vacunados con respecto a las recomendaciones  de tratamiento no farmacológico de la guía GOLD. </a:t>
            </a:r>
          </a:p>
          <a:p>
            <a:pPr algn="l"/>
            <a:r>
              <a:rPr lang="es-ES" sz="14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Mayor conocimiento por parte de la población y promover tanto la actividad física y la rehabilitación respiratoria por los beneficios clínicos demostrados. </a:t>
            </a:r>
          </a:p>
          <a:p>
            <a:pPr algn="l">
              <a:buFontTx/>
              <a:buChar char="-"/>
            </a:pPr>
            <a:endParaRPr lang="es-ES" sz="1600" dirty="0" smtClean="0"/>
          </a:p>
          <a:p>
            <a:pPr algn="l">
              <a:buFontTx/>
              <a:buChar char="-"/>
            </a:pPr>
            <a:endParaRPr lang="es-ES" sz="1600" dirty="0" smtClean="0"/>
          </a:p>
          <a:p>
            <a:pPr algn="l">
              <a:buFontTx/>
              <a:buChar char="-"/>
            </a:pPr>
            <a:endParaRPr lang="es-ES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4282" y="3571882"/>
            <a:ext cx="1428760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785918" y="214296"/>
          <a:ext cx="2857524" cy="1357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1"/>
                <a:gridCol w="714381"/>
                <a:gridCol w="714381"/>
                <a:gridCol w="714381"/>
              </a:tblGrid>
              <a:tr h="407197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Características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%</a:t>
                      </a:r>
                      <a:endParaRPr lang="es-ES" sz="800" dirty="0"/>
                    </a:p>
                  </a:txBody>
                  <a:tcPr/>
                </a:tc>
              </a:tr>
              <a:tr h="237531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SEXO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Hombre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192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82’9%</a:t>
                      </a:r>
                      <a:endParaRPr lang="es-ES" sz="800" dirty="0"/>
                    </a:p>
                  </a:txBody>
                  <a:tcPr/>
                </a:tc>
              </a:tr>
              <a:tr h="237531">
                <a:tc>
                  <a:txBody>
                    <a:bodyPr/>
                    <a:lstStyle/>
                    <a:p>
                      <a:endParaRPr lang="es-E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Mujer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34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17’1%</a:t>
                      </a:r>
                      <a:endParaRPr lang="es-ES" sz="800" dirty="0"/>
                    </a:p>
                  </a:txBody>
                  <a:tcPr/>
                </a:tc>
              </a:tr>
              <a:tr h="237531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TABACO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Fumador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62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30’8%</a:t>
                      </a:r>
                      <a:endParaRPr lang="es-ES" sz="800" dirty="0"/>
                    </a:p>
                  </a:txBody>
                  <a:tcPr/>
                </a:tc>
              </a:tr>
              <a:tr h="237531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err="1" smtClean="0"/>
                        <a:t>Exfumador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138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69’2%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/>
        </p:nvGraphicFramePr>
        <p:xfrm>
          <a:off x="214282" y="1714494"/>
          <a:ext cx="4071965" cy="1714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393"/>
                <a:gridCol w="814393"/>
                <a:gridCol w="814393"/>
                <a:gridCol w="814393"/>
                <a:gridCol w="814393"/>
              </a:tblGrid>
              <a:tr h="260196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Resultados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%</a:t>
                      </a:r>
                      <a:endParaRPr lang="es-ES" sz="800" dirty="0"/>
                    </a:p>
                  </a:txBody>
                  <a:tcPr/>
                </a:tc>
              </a:tr>
              <a:tr h="260196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GOLD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GOLD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6%</a:t>
                      </a:r>
                      <a:endParaRPr lang="es-ES" sz="800" dirty="0"/>
                    </a:p>
                  </a:txBody>
                  <a:tcPr/>
                </a:tc>
              </a:tr>
              <a:tr h="260196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GOLD B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89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44’5%</a:t>
                      </a:r>
                      <a:endParaRPr lang="es-ES" sz="800" dirty="0"/>
                    </a:p>
                  </a:txBody>
                  <a:tcPr/>
                </a:tc>
              </a:tr>
              <a:tr h="264849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GOLD</a:t>
                      </a:r>
                      <a:r>
                        <a:rPr lang="es-ES" sz="800" baseline="0" dirty="0" smtClean="0"/>
                        <a:t> E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99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49’5%</a:t>
                      </a:r>
                      <a:endParaRPr lang="es-ES" sz="800" dirty="0"/>
                    </a:p>
                  </a:txBody>
                  <a:tcPr/>
                </a:tc>
              </a:tr>
              <a:tr h="4088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err="1" smtClean="0"/>
                        <a:t>GesEPOC</a:t>
                      </a:r>
                      <a:endParaRPr lang="es-ES" sz="800" dirty="0" smtClean="0"/>
                    </a:p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Alto</a:t>
                      </a:r>
                      <a:r>
                        <a:rPr lang="es-ES" sz="800" baseline="0" dirty="0" smtClean="0"/>
                        <a:t> riesgo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179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89’5%</a:t>
                      </a:r>
                      <a:endParaRPr lang="es-ES" sz="800" dirty="0"/>
                    </a:p>
                  </a:txBody>
                  <a:tcPr/>
                </a:tc>
              </a:tr>
              <a:tr h="260196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Bajo</a:t>
                      </a:r>
                      <a:r>
                        <a:rPr lang="es-ES" sz="800" baseline="0" dirty="0" smtClean="0"/>
                        <a:t> riesgo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21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10’5%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4714876" y="714360"/>
          <a:ext cx="4357720" cy="2849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9430"/>
                <a:gridCol w="1089430"/>
                <a:gridCol w="1089430"/>
                <a:gridCol w="1089430"/>
              </a:tblGrid>
              <a:tr h="271666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Resultados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%</a:t>
                      </a:r>
                      <a:endParaRPr lang="es-ES" sz="800" dirty="0"/>
                    </a:p>
                  </a:txBody>
                  <a:tcPr/>
                </a:tc>
              </a:tr>
              <a:tr h="271666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SÍNTOMAS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Controlados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105’6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52’8%</a:t>
                      </a:r>
                      <a:endParaRPr lang="es-ES" sz="800" dirty="0"/>
                    </a:p>
                  </a:txBody>
                  <a:tcPr/>
                </a:tc>
              </a:tr>
              <a:tr h="271666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No controlados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94’4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47’2%</a:t>
                      </a:r>
                      <a:endParaRPr lang="es-ES" sz="800" dirty="0"/>
                    </a:p>
                  </a:txBody>
                  <a:tcPr/>
                </a:tc>
              </a:tr>
              <a:tr h="271666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CAT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&lt;10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26’2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13’1%</a:t>
                      </a:r>
                      <a:endParaRPr lang="es-ES" sz="800" dirty="0"/>
                    </a:p>
                  </a:txBody>
                  <a:tcPr/>
                </a:tc>
              </a:tr>
              <a:tr h="271666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&gt;10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173’8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86’9%</a:t>
                      </a:r>
                      <a:endParaRPr lang="es-ES" sz="800" dirty="0"/>
                    </a:p>
                  </a:txBody>
                  <a:tcPr/>
                </a:tc>
              </a:tr>
              <a:tr h="271666"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VA CUNACIÓN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&gt;80%</a:t>
                      </a:r>
                      <a:endParaRPr lang="es-ES" sz="800" dirty="0"/>
                    </a:p>
                  </a:txBody>
                  <a:tcPr/>
                </a:tc>
              </a:tr>
              <a:tr h="4066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dirty="0" smtClean="0"/>
                        <a:t>TRATAMIENTO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Triple</a:t>
                      </a:r>
                      <a:r>
                        <a:rPr lang="es-ES" sz="800" baseline="0" dirty="0" smtClean="0"/>
                        <a:t> terapia cerrada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99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49’5%</a:t>
                      </a:r>
                      <a:endParaRPr lang="es-ES" sz="800" dirty="0"/>
                    </a:p>
                  </a:txBody>
                  <a:tcPr/>
                </a:tc>
              </a:tr>
              <a:tr h="406631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Triple</a:t>
                      </a:r>
                      <a:r>
                        <a:rPr lang="es-ES" sz="800" baseline="0" dirty="0" smtClean="0"/>
                        <a:t> terapia abierta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45’2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22’6%</a:t>
                      </a:r>
                      <a:endParaRPr lang="es-ES" sz="800" dirty="0"/>
                    </a:p>
                  </a:txBody>
                  <a:tcPr/>
                </a:tc>
              </a:tr>
              <a:tr h="406631">
                <a:tc>
                  <a:txBody>
                    <a:bodyPr/>
                    <a:lstStyle/>
                    <a:p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Doble </a:t>
                      </a:r>
                      <a:r>
                        <a:rPr lang="es-ES" sz="800" dirty="0" err="1" smtClean="0"/>
                        <a:t>broncodilatación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55’8</a:t>
                      </a:r>
                      <a:endParaRPr lang="es-E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 smtClean="0"/>
                        <a:t>27’9%</a:t>
                      </a:r>
                      <a:endParaRPr lang="es-ES" sz="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157</Words>
  <Application>Microsoft Office PowerPoint</Application>
  <PresentationFormat>Presentación en pantalla (16:9)</PresentationFormat>
  <Paragraphs>101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 Diferencias el en perfil de pacientes revisados en consulta de EPOC a lo largo de un año. M. Gandulfo Lara, S. González, J. Domínguez Caro, A. Rodríguez Cabrera, M. Pérez Ortega, A. Ruiz Reina.  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José Gandulfo Guisado</cp:lastModifiedBy>
  <cp:revision>20</cp:revision>
  <dcterms:created xsi:type="dcterms:W3CDTF">2024-02-05T13:08:18Z</dcterms:created>
  <dcterms:modified xsi:type="dcterms:W3CDTF">2025-03-01T12:21:40Z</dcterms:modified>
</cp:coreProperties>
</file>