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1186" y="293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23/02/2025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23/02/2025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23/02/2025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23/02/2025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23/02/2025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23/02/2025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23/02/2025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23/02/2025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23/02/2025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23/02/2025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23/02/2025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23/02/2025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uadroTexto 22">
            <a:extLst>
              <a:ext uri="{FF2B5EF4-FFF2-40B4-BE49-F238E27FC236}">
                <a16:creationId xmlns:a16="http://schemas.microsoft.com/office/drawing/2014/main" id="{59DEDA1F-C59A-A2E1-20AE-5026C49445C7}"/>
              </a:ext>
            </a:extLst>
          </p:cNvPr>
          <p:cNvSpPr txBox="1"/>
          <p:nvPr/>
        </p:nvSpPr>
        <p:spPr>
          <a:xfrm>
            <a:off x="4848218" y="1979958"/>
            <a:ext cx="3972254" cy="26776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Tipo de estudio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Observacional y retrospectivo.</a:t>
            </a:r>
          </a:p>
          <a:p>
            <a:pPr algn="just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Muestra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93 pacientes de la cohorte "EPOC AGUDIZA".</a:t>
            </a:r>
          </a:p>
          <a:p>
            <a:pPr algn="just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Análisis estadístico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Se analizaron variables sociodemográficas, clínicas, diagnósticas y terapéuticas, utilizando frecuencias absolutas y relativas (cualitativas), media y desviación (cuantitativas) y chi-cuadrado (p).</a:t>
            </a:r>
          </a:p>
          <a:p>
            <a:pPr algn="just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979712" y="339502"/>
            <a:ext cx="6840760" cy="757907"/>
          </a:xfrm>
          <a:solidFill>
            <a:schemeClr val="accent3">
              <a:lumMod val="40000"/>
              <a:lumOff val="60000"/>
            </a:schemeClr>
          </a:solidFill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Mortalidad hospitalaria por exacerbación grave de EPOC: análisis de una cohorte de seguimiento a tres años.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0A77956-754D-D577-0B09-F61947F273A3}"/>
              </a:ext>
            </a:extLst>
          </p:cNvPr>
          <p:cNvSpPr txBox="1"/>
          <p:nvPr/>
        </p:nvSpPr>
        <p:spPr>
          <a:xfrm>
            <a:off x="1979712" y="1096322"/>
            <a:ext cx="684076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HN" sz="900" dirty="0"/>
              <a:t>C. P. Batres Erazo</a:t>
            </a:r>
            <a:r>
              <a:rPr lang="es-HN" sz="900" baseline="30000" dirty="0"/>
              <a:t>1</a:t>
            </a:r>
            <a:r>
              <a:rPr lang="es-HN" sz="900" dirty="0"/>
              <a:t>, Z. F. Donoso Correa</a:t>
            </a:r>
            <a:r>
              <a:rPr lang="es-HN" sz="900" baseline="30000" dirty="0"/>
              <a:t>1</a:t>
            </a:r>
            <a:r>
              <a:rPr lang="es-HN" sz="900" dirty="0"/>
              <a:t>, F. R. Guzmán Ruíz</a:t>
            </a:r>
            <a:r>
              <a:rPr lang="es-HN" sz="900" baseline="30000" dirty="0"/>
              <a:t>1</a:t>
            </a:r>
            <a:r>
              <a:rPr lang="es-HN" sz="900" dirty="0"/>
              <a:t>, L. Simón Alonso</a:t>
            </a:r>
            <a:r>
              <a:rPr lang="es-HN" sz="900" baseline="30000" dirty="0"/>
              <a:t>1</a:t>
            </a:r>
            <a:r>
              <a:rPr lang="es-HN" sz="900" dirty="0"/>
              <a:t>, G. J. Ayestas Moreno</a:t>
            </a:r>
            <a:r>
              <a:rPr lang="es-HN" sz="900" baseline="30000" dirty="0"/>
              <a:t>2</a:t>
            </a:r>
            <a:r>
              <a:rPr lang="es-HN" sz="900" dirty="0"/>
              <a:t>, J. A. Riesco Miranda</a:t>
            </a:r>
            <a:r>
              <a:rPr lang="es-HN" sz="900" baseline="30000" dirty="0"/>
              <a:t>1</a:t>
            </a:r>
            <a:r>
              <a:rPr lang="es-HN" sz="900" dirty="0"/>
              <a:t>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F115F2C-097F-7A9B-87CA-268415490982}"/>
              </a:ext>
            </a:extLst>
          </p:cNvPr>
          <p:cNvSpPr txBox="1"/>
          <p:nvPr/>
        </p:nvSpPr>
        <p:spPr>
          <a:xfrm>
            <a:off x="1907704" y="1241560"/>
            <a:ext cx="705678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HN" sz="900" dirty="0"/>
              <a:t>1. Servicio de Neumología, Complejo Hospitalario Universitario de Cáceres. 2. Servicio de Geriatría, Complejo Hospitalario Universitario de Cáceres.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6EFDB4D-0A2F-2474-87EC-B994D55C3D29}"/>
              </a:ext>
            </a:extLst>
          </p:cNvPr>
          <p:cNvSpPr txBox="1"/>
          <p:nvPr/>
        </p:nvSpPr>
        <p:spPr>
          <a:xfrm>
            <a:off x="455730" y="1986974"/>
            <a:ext cx="3972254" cy="1169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La gravedad del síndrome de agudización de EPOC (SAE) está vinculada a un aumento del riesgo de mortalidad, tanto durante como después de un ingreso hospitalario, influido por diversos factores pronósticos.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CBE59F9-C8C9-CAC8-DCD8-97CCC5E3D820}"/>
              </a:ext>
            </a:extLst>
          </p:cNvPr>
          <p:cNvSpPr txBox="1"/>
          <p:nvPr/>
        </p:nvSpPr>
        <p:spPr>
          <a:xfrm>
            <a:off x="455731" y="1556898"/>
            <a:ext cx="1884022" cy="338554"/>
          </a:xfrm>
          <a:prstGeom prst="rect">
            <a:avLst/>
          </a:prstGeom>
          <a:noFill/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HN" sz="1600" dirty="0"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1911AD4-C1DC-84B7-5C31-D161EFBDBC90}"/>
              </a:ext>
            </a:extLst>
          </p:cNvPr>
          <p:cNvSpPr txBox="1"/>
          <p:nvPr/>
        </p:nvSpPr>
        <p:spPr>
          <a:xfrm>
            <a:off x="455730" y="3908056"/>
            <a:ext cx="3990617" cy="7386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Evaluar la mortalidad y los factores asociados al SAE, en pacientes hospitalizados por SAE grave.</a:t>
            </a:r>
            <a:endParaRPr lang="es-HN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AD08C83-48BD-5D37-817C-3CC25122B26C}"/>
              </a:ext>
            </a:extLst>
          </p:cNvPr>
          <p:cNvSpPr txBox="1"/>
          <p:nvPr/>
        </p:nvSpPr>
        <p:spPr>
          <a:xfrm>
            <a:off x="455730" y="3412119"/>
            <a:ext cx="1884023" cy="369332"/>
          </a:xfrm>
          <a:prstGeom prst="rect">
            <a:avLst/>
          </a:prstGeom>
          <a:noFill/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HN" sz="1600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r>
              <a:rPr lang="es-HN" dirty="0"/>
              <a:t> 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50C91200-8F7F-6144-CDCA-896329467969}"/>
              </a:ext>
            </a:extLst>
          </p:cNvPr>
          <p:cNvSpPr txBox="1"/>
          <p:nvPr/>
        </p:nvSpPr>
        <p:spPr>
          <a:xfrm>
            <a:off x="4849734" y="1556898"/>
            <a:ext cx="2122486" cy="338554"/>
          </a:xfrm>
          <a:prstGeom prst="rect">
            <a:avLst/>
          </a:prstGeom>
          <a:noFill/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HN" sz="1600" dirty="0"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BB9AB496-AB8B-907F-A7F8-6747DAD21C09}"/>
              </a:ext>
            </a:extLst>
          </p:cNvPr>
          <p:cNvSpPr/>
          <p:nvPr/>
        </p:nvSpPr>
        <p:spPr>
          <a:xfrm>
            <a:off x="6012160" y="1678055"/>
            <a:ext cx="2707383" cy="2952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HN"/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86E442EC-AF64-DA21-6858-CB02E5F756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1863076"/>
              </p:ext>
            </p:extLst>
          </p:nvPr>
        </p:nvGraphicFramePr>
        <p:xfrm>
          <a:off x="395536" y="1635646"/>
          <a:ext cx="5393690" cy="317969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512168">
                  <a:extLst>
                    <a:ext uri="{9D8B030D-6E8A-4147-A177-3AD203B41FA5}">
                      <a16:colId xmlns:a16="http://schemas.microsoft.com/office/drawing/2014/main" val="2599050094"/>
                    </a:ext>
                  </a:extLst>
                </a:gridCol>
                <a:gridCol w="1184042">
                  <a:extLst>
                    <a:ext uri="{9D8B030D-6E8A-4147-A177-3AD203B41FA5}">
                      <a16:colId xmlns:a16="http://schemas.microsoft.com/office/drawing/2014/main" val="4208670158"/>
                    </a:ext>
                  </a:extLst>
                </a:gridCol>
                <a:gridCol w="1348740">
                  <a:extLst>
                    <a:ext uri="{9D8B030D-6E8A-4147-A177-3AD203B41FA5}">
                      <a16:colId xmlns:a16="http://schemas.microsoft.com/office/drawing/2014/main" val="1839707940"/>
                    </a:ext>
                  </a:extLst>
                </a:gridCol>
                <a:gridCol w="1348740">
                  <a:extLst>
                    <a:ext uri="{9D8B030D-6E8A-4147-A177-3AD203B41FA5}">
                      <a16:colId xmlns:a16="http://schemas.microsoft.com/office/drawing/2014/main" val="401266963"/>
                    </a:ext>
                  </a:extLst>
                </a:gridCol>
              </a:tblGrid>
              <a:tr h="21297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200" b="1" kern="1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200" b="1" kern="1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200" b="1" kern="1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200" b="1" kern="1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255009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200" b="1" kern="1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Sexo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Hombres 71%.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Mujeres 29%.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Hombres 94.4%.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Mujeres 5.6%.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Hombres 100%.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543581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200" b="1" kern="1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Media de edad por  sexo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2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Hombres 80 años.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2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Mujeres 73.5 años.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Hombres 75.9 años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Mujeres 69 años.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2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Hombres 74.8 años.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474054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200" b="1" kern="1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Necesidad de VMNI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100%.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33%.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33%.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744159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200" b="1" kern="1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Descompensación cardiaca al ingreso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14%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72%.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33%.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628254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200" b="1" kern="1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Ausencia de vacunación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Antigripal 14%.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Covid 29 %.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2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Antigripal 61%.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Covid 61%</a:t>
                      </a:r>
                      <a:endParaRPr lang="es-ES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2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Antigripal 58%.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s-ES" sz="12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Covid</a:t>
                      </a:r>
                      <a:r>
                        <a:rPr lang="es-ES" sz="12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58%.</a:t>
                      </a:r>
                      <a:endParaRPr lang="es-ES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73720888"/>
                  </a:ext>
                </a:extLst>
              </a:tr>
            </a:tbl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7F90C05E-0122-94A8-4A4C-C6008EE8D34B}"/>
              </a:ext>
            </a:extLst>
          </p:cNvPr>
          <p:cNvSpPr txBox="1"/>
          <p:nvPr/>
        </p:nvSpPr>
        <p:spPr>
          <a:xfrm>
            <a:off x="298870" y="1050871"/>
            <a:ext cx="55870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HN" dirty="0"/>
          </a:p>
          <a:p>
            <a:r>
              <a:rPr lang="es-HN" sz="1400" dirty="0">
                <a:latin typeface="Arial" panose="020B0604020202020204" pitchFamily="34" charset="0"/>
                <a:cs typeface="Arial" panose="020B0604020202020204" pitchFamily="34" charset="0"/>
              </a:rPr>
              <a:t>Tabla 1. Variables estadísticamente significativas asociadas a exitus.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FD98E8F-836F-902F-2EA6-AF2719534EF4}"/>
              </a:ext>
            </a:extLst>
          </p:cNvPr>
          <p:cNvSpPr txBox="1"/>
          <p:nvPr/>
        </p:nvSpPr>
        <p:spPr>
          <a:xfrm>
            <a:off x="6012160" y="1707654"/>
            <a:ext cx="2646427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1. La mortalidad acumulada a los tres años durante los ingresos hospitalarios por SAE se acerca al 50 %.</a:t>
            </a:r>
          </a:p>
          <a:p>
            <a:pPr algn="just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2. El perfil del paciente corresponde a un varón de edad avanzada, exfumador, 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agudizador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no eosinofílico, no vacunado y que presenta una agudización de predominio infecciosa con insuficiencia cardíaca que necesita VMNI.</a:t>
            </a:r>
          </a:p>
          <a:p>
            <a:endParaRPr lang="es-ES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C5F8FBA-E9D9-8ACF-7CA7-DABBA894A829}"/>
              </a:ext>
            </a:extLst>
          </p:cNvPr>
          <p:cNvSpPr txBox="1"/>
          <p:nvPr/>
        </p:nvSpPr>
        <p:spPr>
          <a:xfrm>
            <a:off x="3203848" y="671693"/>
            <a:ext cx="367240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HN" dirty="0"/>
              <a:t>RESULTADOS Y CONCLUSIONES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343</Words>
  <Application>Microsoft Office PowerPoint</Application>
  <PresentationFormat>Presentación en pantalla (16:9)</PresentationFormat>
  <Paragraphs>52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Mortalidad hospitalaria por exacerbación grave de EPOC: análisis de una cohorte de seguimiento a tres años.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Cinthya Paola Batres Erazo</cp:lastModifiedBy>
  <cp:revision>4</cp:revision>
  <dcterms:created xsi:type="dcterms:W3CDTF">2024-02-05T13:08:18Z</dcterms:created>
  <dcterms:modified xsi:type="dcterms:W3CDTF">2025-02-23T20:16:59Z</dcterms:modified>
</cp:coreProperties>
</file>