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9" roundtripDataSignature="AMtx7mgj1MImWyP0D3bv+GpqqzV0NIBs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4A5C6C4-6D36-438B-9904-58374A8715A0}">
  <a:tblStyle styleId="{44A5C6C4-6D36-438B-9904-58374A8715A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4E8E8"/>
          </a:solidFill>
        </a:fill>
      </a:tcStyle>
    </a:wholeTbl>
    <a:band1H>
      <a:tcTxStyle b="off" i="off"/>
      <a:tcStyle>
        <a:fill>
          <a:solidFill>
            <a:srgbClr val="E8CFCF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E8CFCF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2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2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2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2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6" name="Google Shape;26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7" name="Google Shape;27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" name="Google Shape;33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4" name="Google Shape;34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5" name="Google Shape;35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6" name="Google Shape;36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" name="Google Shape;51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2" name="Google Shape;52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"/>
          <p:cNvSpPr txBox="1"/>
          <p:nvPr/>
        </p:nvSpPr>
        <p:spPr>
          <a:xfrm>
            <a:off x="1919529" y="177675"/>
            <a:ext cx="7101900" cy="1252200"/>
          </a:xfrm>
          <a:prstGeom prst="rect">
            <a:avLst/>
          </a:prstGeom>
          <a:solidFill>
            <a:srgbClr val="D0E0E3"/>
          </a:solidFill>
          <a:ln cap="flat" cmpd="sng" w="28575">
            <a:solidFill>
              <a:srgbClr val="45818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s-E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="0" i="0" lang="es-E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 e</a:t>
            </a:r>
            <a:r>
              <a:rPr b="1" i="0" lang="es-E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="0" i="0" lang="es-E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cesivo de </a:t>
            </a:r>
            <a:r>
              <a:rPr b="1" i="0" lang="es-E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SAB</a:t>
            </a:r>
            <a:r>
              <a:rPr b="0" i="0" lang="es-E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en </a:t>
            </a:r>
            <a:r>
              <a:rPr b="1" i="0" lang="es-E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s-E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tención primaria.</a:t>
            </a:r>
            <a:r>
              <a:rPr b="1" i="0" lang="es-E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s-E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"ESTUDIO UXSABA”</a:t>
            </a:r>
            <a:endParaRPr b="1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Barea Jiménez, M.G. Hurtado Gañan, J. Díez Sierra, A.S. Valido Morales, A.P .Gómez-Bastero Fernández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UGC Neumología. Hospital Universitario Virgen Macarena.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"/>
          <p:cNvSpPr txBox="1"/>
          <p:nvPr/>
        </p:nvSpPr>
        <p:spPr>
          <a:xfrm>
            <a:off x="222303" y="1482978"/>
            <a:ext cx="1380300" cy="371400"/>
          </a:xfrm>
          <a:prstGeom prst="rect">
            <a:avLst/>
          </a:prstGeom>
          <a:solidFill>
            <a:srgbClr val="76A5A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b="1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"/>
          <p:cNvSpPr txBox="1"/>
          <p:nvPr/>
        </p:nvSpPr>
        <p:spPr>
          <a:xfrm>
            <a:off x="222366" y="1857080"/>
            <a:ext cx="3859440" cy="14588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 uso excesivo de betaadrenérgicos de acción corta (SABA) ha aumentado tanto en asma como EPOC y se traduce en mal control de la enfermedad, ineficiencia del gasto farmacéutico y aumento de la mortalidad. Se define como </a:t>
            </a:r>
            <a:r>
              <a:rPr b="1" i="0" lang="es-E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≥12 cartuchos/año</a:t>
            </a:r>
            <a:r>
              <a:rPr b="0" i="0" lang="es-E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Aumenta la emisión de gases de efecto invernadero y la huella de carbono. </a:t>
            </a:r>
            <a:endParaRPr b="0" i="0" sz="1200" u="none" cap="none" strike="sng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"/>
          <p:cNvSpPr txBox="1"/>
          <p:nvPr/>
        </p:nvSpPr>
        <p:spPr>
          <a:xfrm>
            <a:off x="222366" y="3318611"/>
            <a:ext cx="1380192" cy="394683"/>
          </a:xfrm>
          <a:prstGeom prst="rect">
            <a:avLst/>
          </a:prstGeom>
          <a:solidFill>
            <a:srgbClr val="76A5A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METODOLOGÍA</a:t>
            </a:r>
            <a:endParaRPr b="1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"/>
          <p:cNvSpPr txBox="1"/>
          <p:nvPr/>
        </p:nvSpPr>
        <p:spPr>
          <a:xfrm>
            <a:off x="222367" y="3743138"/>
            <a:ext cx="3859440" cy="14588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Estudio observacional descriptivo transversal de aquellos pacientes con ≥12 inhaladores de SABA entre junio 2023 y junio 2024 que residían en dos poblaciones rurales de nuestra área sanitaria en el marco de un proyecto piloto. Se obtuvieron los datos a través de la prescripción en Receta XXI. 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3" name="Google Shape;83;p1"/>
          <p:cNvGraphicFramePr/>
          <p:nvPr/>
        </p:nvGraphicFramePr>
        <p:xfrm>
          <a:off x="4284480" y="1671366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{44A5C6C4-6D36-438B-9904-58374A8715A0}</a:tableStyleId>
              </a:tblPr>
              <a:tblGrid>
                <a:gridCol w="2551250"/>
                <a:gridCol w="1624850"/>
              </a:tblGrid>
              <a:tr h="297425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" sz="1200" u="none" cap="none" strike="noStrike">
                          <a:solidFill>
                            <a:srgbClr val="2222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Características basales (n=41)</a:t>
                      </a:r>
                      <a:endParaRPr sz="1200" u="none" cap="none" strike="noStrike">
                        <a:solidFill>
                          <a:srgbClr val="2222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 hMerge="1"/>
              </a:tr>
              <a:tr h="26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Sexo femenino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51% 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6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Edad (años)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55,3 ±15,2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6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Charlson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2,4 ±1,9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52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Dispensación SABA (nº cartuchos)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15,4 ±7,6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6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Polifarmacia (&gt;15)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14,6%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6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Eosinófilos (células/mcL)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238,9 ±169,7 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267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Espirometría previa (n=5)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12,2%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</a:tr>
              <a:tr h="286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FEv1 (mL/%) (n=5)</a:t>
                      </a:r>
                      <a:endParaRPr b="0"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1890 ±10,35 / 67,98 ±33,17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</a:tr>
              <a:tr h="286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IPA (paquetes-año) (n=13)</a:t>
                      </a:r>
                      <a:endParaRPr b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" sz="1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45,1 ±46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5A6BD"/>
                    </a:solidFill>
                  </a:tcPr>
                </a:tc>
              </a:tr>
            </a:tbl>
          </a:graphicData>
        </a:graphic>
      </p:graphicFrame>
      <p:sp>
        <p:nvSpPr>
          <p:cNvPr id="84" name="Google Shape;84;p1"/>
          <p:cNvSpPr txBox="1"/>
          <p:nvPr/>
        </p:nvSpPr>
        <p:spPr>
          <a:xfrm>
            <a:off x="4252519" y="4620591"/>
            <a:ext cx="21870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1" lang="es-ES" sz="9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Tabla 1.</a:t>
            </a:r>
            <a:r>
              <a:rPr b="0" i="0" lang="es-E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Media</a:t>
            </a:r>
            <a:r>
              <a:rPr b="0" i="0" lang="es-E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± DS</a:t>
            </a:r>
            <a:r>
              <a:rPr b="0" i="0" lang="es-ES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 b="20638" l="110972" r="-14468" t="11134"/>
          <a:stretch/>
        </p:blipFill>
        <p:spPr>
          <a:xfrm>
            <a:off x="6015523" y="2350025"/>
            <a:ext cx="1448448" cy="202767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"/>
          <p:cNvSpPr txBox="1"/>
          <p:nvPr/>
        </p:nvSpPr>
        <p:spPr>
          <a:xfrm>
            <a:off x="66012" y="1904216"/>
            <a:ext cx="1380300" cy="371400"/>
          </a:xfrm>
          <a:prstGeom prst="rect">
            <a:avLst/>
          </a:prstGeom>
          <a:solidFill>
            <a:srgbClr val="76A5A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b="1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3603744" y="3541177"/>
            <a:ext cx="1380300" cy="371400"/>
          </a:xfrm>
          <a:prstGeom prst="rect">
            <a:avLst/>
          </a:prstGeom>
          <a:solidFill>
            <a:srgbClr val="76A5A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CONCLUSIONES</a:t>
            </a:r>
            <a:endParaRPr b="1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65988" y="3975121"/>
            <a:ext cx="8455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Char char="•"/>
            </a:pPr>
            <a:r>
              <a:rPr b="0" i="0" lang="es-ES" sz="11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El análisis de las prescripciones de SABA permite identificar pacientes en riesgo de sobreuso y aplicar un programa específico para el estudio y ajuste de la medicación necesaria. 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Char char="•"/>
            </a:pPr>
            <a:r>
              <a:rPr b="0" i="0" lang="es-ES" sz="11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La mayoría de los casos identificados de sobreuso de SABA eran pacientes clasificados como asmáticos sin confirmación diagnóstica ni tratamiento de mantenimiento adecuado. 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Char char="•"/>
            </a:pPr>
            <a:r>
              <a:rPr b="0" i="0" lang="es-ES" sz="11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Este tipo de análisis puede tener un gran impacto en el control clínico de estos pacientes, mejorar la eficiencia del gasto farmacéutico y reducir el impacto medioambiental asociado.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4190375" y="1945488"/>
            <a:ext cx="2322300" cy="2979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54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Diagnóstico registrado (n=24)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5376775" y="928525"/>
            <a:ext cx="1761000" cy="2979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54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s-E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46,3 % </a:t>
            </a:r>
            <a:r>
              <a:rPr b="1" i="0" lang="es-E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asma</a:t>
            </a:r>
            <a:r>
              <a:rPr b="0" i="0" lang="es-E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(19)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5376775" y="2836575"/>
            <a:ext cx="1761000" cy="2979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134F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54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s-E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12,2% </a:t>
            </a:r>
            <a:r>
              <a:rPr b="1" i="0" lang="es-E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EPOC</a:t>
            </a:r>
            <a:r>
              <a:rPr b="0" i="0" lang="es-E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(5)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7463975" y="173575"/>
            <a:ext cx="1448400" cy="4749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s-E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b="0" i="0" lang="es-E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 seguimiento por Neumología + PFR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7470800" y="2171250"/>
            <a:ext cx="1448400" cy="4749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s-E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s-E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en seguimiento por Neumología + PFR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7470675" y="766875"/>
            <a:ext cx="1448400" cy="7386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CI 100% (63% dosis medias) 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LABA 94,7% 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Triple terapia 26,3%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7470675" y="1623875"/>
            <a:ext cx="1448400" cy="3315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15,8% exacerbaciones</a:t>
            </a:r>
            <a:r>
              <a:rPr b="0" i="0" lang="es-E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7470800" y="2784700"/>
            <a:ext cx="1448400" cy="4749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100% LABA 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60% triple terapia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7470800" y="3379925"/>
            <a:ext cx="1448400" cy="4365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0C34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Sin exacerbaciones ni ingresos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7244675" y="183700"/>
            <a:ext cx="119100" cy="17718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7237100" y="2136250"/>
            <a:ext cx="119100" cy="16803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" name="Google Shape;104;p2"/>
          <p:cNvCxnSpPr/>
          <p:nvPr/>
        </p:nvCxnSpPr>
        <p:spPr>
          <a:xfrm flipH="1" rot="10800000">
            <a:off x="5502050" y="1359863"/>
            <a:ext cx="291600" cy="4236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5" name="Google Shape;105;p2"/>
          <p:cNvCxnSpPr/>
          <p:nvPr/>
        </p:nvCxnSpPr>
        <p:spPr>
          <a:xfrm>
            <a:off x="5561050" y="2405388"/>
            <a:ext cx="373200" cy="3327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6" name="Google Shape;106;p2"/>
          <p:cNvSpPr txBox="1"/>
          <p:nvPr/>
        </p:nvSpPr>
        <p:spPr>
          <a:xfrm>
            <a:off x="2627975" y="2644175"/>
            <a:ext cx="1562400" cy="4749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54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Diagnóstico </a:t>
            </a:r>
            <a:r>
              <a:rPr b="1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</a:t>
            </a:r>
            <a: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registrado (</a:t>
            </a:r>
            <a:r>
              <a:rPr b="1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n=17</a:t>
            </a:r>
            <a: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1539975" y="1957775"/>
            <a:ext cx="1325700" cy="2643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t" bIns="91425" lIns="91425" spcFirstLastPara="1" rIns="91425" wrap="square" tIns="54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s-E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Total (n=41)</a:t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/>
          <p:nvPr/>
        </p:nvSpPr>
        <p:spPr>
          <a:xfrm rot="5400000">
            <a:off x="1991900" y="2521650"/>
            <a:ext cx="671400" cy="197400"/>
          </a:xfrm>
          <a:prstGeom prst="bentUpArrow">
            <a:avLst>
              <a:gd fmla="val 25000" name="adj1"/>
              <a:gd fmla="val 25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3025263" y="2038925"/>
            <a:ext cx="984000" cy="102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-790750" y="1455850"/>
            <a:ext cx="4256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2"/>
          <p:cNvPicPr preferRelativeResize="0"/>
          <p:nvPr/>
        </p:nvPicPr>
        <p:blipFill rotWithShape="1">
          <a:blip r:embed="rId4">
            <a:alphaModFix/>
          </a:blip>
          <a:srcRect b="19513" l="41425" r="35017" t="31094"/>
          <a:stretch/>
        </p:blipFill>
        <p:spPr>
          <a:xfrm>
            <a:off x="1903600" y="52600"/>
            <a:ext cx="1562400" cy="1842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"/>
          <p:cNvPicPr preferRelativeResize="0"/>
          <p:nvPr/>
        </p:nvPicPr>
        <p:blipFill rotWithShape="1">
          <a:blip r:embed="rId5">
            <a:alphaModFix/>
          </a:blip>
          <a:srcRect b="18979" l="42215" r="36427" t="36141"/>
          <a:stretch/>
        </p:blipFill>
        <p:spPr>
          <a:xfrm>
            <a:off x="3603750" y="52600"/>
            <a:ext cx="1562400" cy="184673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"/>
          <p:cNvSpPr txBox="1"/>
          <p:nvPr/>
        </p:nvSpPr>
        <p:spPr>
          <a:xfrm>
            <a:off x="2754850" y="928525"/>
            <a:ext cx="513000" cy="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76%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1946325" y="648475"/>
            <a:ext cx="513000" cy="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12%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2241850" y="508125"/>
            <a:ext cx="513000" cy="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12%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 txBox="1"/>
          <p:nvPr/>
        </p:nvSpPr>
        <p:spPr>
          <a:xfrm>
            <a:off x="4530875" y="859213"/>
            <a:ext cx="513000" cy="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46%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3856500" y="1108225"/>
            <a:ext cx="513000" cy="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37%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 txBox="1"/>
          <p:nvPr/>
        </p:nvSpPr>
        <p:spPr>
          <a:xfrm>
            <a:off x="3856500" y="508125"/>
            <a:ext cx="513000" cy="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17%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</cp:coreProperties>
</file>