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730" y="8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25/02/2025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25/02/2025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25/02/2025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25/02/2025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25/02/2025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25/02/2025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25/02/2025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25/02/2025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25/02/2025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25/02/2025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25/02/2025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25/02/2025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259632" y="195486"/>
            <a:ext cx="7772400" cy="504056"/>
          </a:xfrm>
        </p:spPr>
        <p:txBody>
          <a:bodyPr>
            <a:noAutofit/>
          </a:bodyPr>
          <a:lstStyle/>
          <a:p>
            <a:r>
              <a:rPr lang="es-ES" sz="1400" b="1" dirty="0">
                <a:latin typeface="Arial" panose="020B0604020202020204" pitchFamily="34" charset="0"/>
                <a:cs typeface="Arial" panose="020B0604020202020204" pitchFamily="34" charset="0"/>
              </a:rPr>
              <a:t>MEJOR PREDICTOR DE EXACERBACIONES EN PACIENTES CON DIAGNÓSTICO DE EPOC EN EL HOSPITAL JUAN RAMÓN JIMÉNEZ DE HUELVA.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2130624" y="699542"/>
            <a:ext cx="6030416" cy="256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000" dirty="0" smtClean="0">
                <a:solidFill>
                  <a:schemeClr val="tx1">
                    <a:tint val="75000"/>
                  </a:schemeClr>
                </a:solidFill>
              </a:rPr>
              <a:t>S. </a:t>
            </a:r>
            <a:r>
              <a:rPr lang="es-ES" sz="1000" dirty="0">
                <a:solidFill>
                  <a:schemeClr val="tx1">
                    <a:tint val="75000"/>
                  </a:schemeClr>
                </a:solidFill>
              </a:rPr>
              <a:t>González Gutiérrez, </a:t>
            </a:r>
            <a:r>
              <a:rPr lang="es-ES" sz="1000" dirty="0" smtClean="0">
                <a:solidFill>
                  <a:schemeClr val="tx1">
                    <a:tint val="75000"/>
                  </a:schemeClr>
                </a:solidFill>
              </a:rPr>
              <a:t>J. </a:t>
            </a:r>
            <a:r>
              <a:rPr lang="es-ES" sz="1000" dirty="0">
                <a:solidFill>
                  <a:schemeClr val="tx1">
                    <a:tint val="75000"/>
                  </a:schemeClr>
                </a:solidFill>
              </a:rPr>
              <a:t>Domínguez Caro, </a:t>
            </a:r>
            <a:r>
              <a:rPr lang="es-ES" sz="1000" dirty="0" smtClean="0">
                <a:solidFill>
                  <a:schemeClr val="tx1">
                    <a:tint val="75000"/>
                  </a:schemeClr>
                </a:solidFill>
              </a:rPr>
              <a:t>A. </a:t>
            </a:r>
            <a:r>
              <a:rPr lang="es-ES" sz="1000" dirty="0">
                <a:solidFill>
                  <a:schemeClr val="tx1">
                    <a:tint val="75000"/>
                  </a:schemeClr>
                </a:solidFill>
              </a:rPr>
              <a:t>Rodríguez Cabrera, </a:t>
            </a:r>
            <a:r>
              <a:rPr lang="es-ES" sz="1000" dirty="0" smtClean="0">
                <a:solidFill>
                  <a:schemeClr val="tx1">
                    <a:tint val="75000"/>
                  </a:schemeClr>
                </a:solidFill>
              </a:rPr>
              <a:t>M. </a:t>
            </a:r>
            <a:r>
              <a:rPr lang="es-ES" sz="1000" dirty="0">
                <a:solidFill>
                  <a:schemeClr val="tx1">
                    <a:tint val="75000"/>
                  </a:schemeClr>
                </a:solidFill>
              </a:rPr>
              <a:t>Gandulfo Lara, </a:t>
            </a:r>
            <a:r>
              <a:rPr lang="es-ES" sz="1000" dirty="0" smtClean="0">
                <a:solidFill>
                  <a:schemeClr val="tx1">
                    <a:tint val="75000"/>
                  </a:schemeClr>
                </a:solidFill>
              </a:rPr>
              <a:t>M. Pérez </a:t>
            </a:r>
            <a:r>
              <a:rPr lang="es-ES" sz="1000" dirty="0">
                <a:solidFill>
                  <a:schemeClr val="tx1">
                    <a:tint val="75000"/>
                  </a:schemeClr>
                </a:solidFill>
              </a:rPr>
              <a:t>Ortega, </a:t>
            </a:r>
            <a:r>
              <a:rPr lang="es-ES" sz="1000" dirty="0" smtClean="0">
                <a:solidFill>
                  <a:schemeClr val="tx1">
                    <a:tint val="75000"/>
                  </a:schemeClr>
                </a:solidFill>
              </a:rPr>
              <a:t>A </a:t>
            </a:r>
            <a:r>
              <a:rPr lang="es-ES" sz="1000" dirty="0">
                <a:solidFill>
                  <a:schemeClr val="tx1">
                    <a:tint val="75000"/>
                  </a:schemeClr>
                </a:solidFill>
              </a:rPr>
              <a:t>Ruiz </a:t>
            </a:r>
            <a:r>
              <a:rPr lang="es-ES" sz="1000" dirty="0" smtClean="0">
                <a:solidFill>
                  <a:schemeClr val="tx1">
                    <a:tint val="75000"/>
                  </a:schemeClr>
                </a:solidFill>
              </a:rPr>
              <a:t>Reina</a:t>
            </a:r>
            <a:endParaRPr lang="es-ES" sz="10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276141" y="1491630"/>
            <a:ext cx="1384824" cy="416772"/>
          </a:xfrm>
          <a:prstGeom prst="rect">
            <a:avLst/>
          </a:prstGeom>
          <a:ln w="19050">
            <a:solidFill>
              <a:schemeClr val="accent4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35696" y="1284517"/>
            <a:ext cx="7128792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La EPOC es una enfermedad crónica con una elevada prevalencia y un elevado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infradiagnóstico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siendo la </a:t>
            </a:r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cuarta causa de muerte a nivel mundial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donde las </a:t>
            </a:r>
            <a:r>
              <a:rPr lang="es-E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exacerbaciones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suponen un importante impacto negativo para la enfermedad, tanto por el descenso de la función pulmonar como por el incremento de mortalidad que suponen tras una primera exacerbación. </a:t>
            </a:r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276141" y="2369340"/>
            <a:ext cx="1434358" cy="35884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1835696" y="2423490"/>
            <a:ext cx="7128792" cy="276999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Determinar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la variable con mayor potencia estadística para predecir exacerbaciones.</a:t>
            </a: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276141" y="3906801"/>
            <a:ext cx="1384824" cy="41343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835696" y="3020960"/>
            <a:ext cx="7128792" cy="461665"/>
          </a:xfrm>
          <a:prstGeom prst="rect">
            <a:avLst/>
          </a:prstGeom>
          <a:noFill/>
          <a:ln w="28575"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Se recogió una muestra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200 pacientes con diagnóstico de EPOC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de la consulta monográfica del Hospital Juan Ramón Jiménez de Huelva durante el año 2023. 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1979711" y="3558681"/>
            <a:ext cx="1540265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Análisis </a:t>
            </a:r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de regresión logística univariante</a:t>
            </a:r>
            <a:endParaRPr lang="es-ES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6077" y="4262406"/>
            <a:ext cx="807532" cy="738742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3664773" y="4004956"/>
            <a:ext cx="1326473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Variables clínicas y analíticas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5095580" y="3825033"/>
            <a:ext cx="158417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Grado de disnea</a:t>
            </a:r>
          </a:p>
          <a:p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Exacerbaciones </a:t>
            </a:r>
          </a:p>
          <a:p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Actividad física</a:t>
            </a:r>
          </a:p>
          <a:p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Control </a:t>
            </a:r>
          </a:p>
          <a:p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Eosinofilia</a:t>
            </a:r>
          </a:p>
        </p:txBody>
      </p:sp>
      <p:sp>
        <p:nvSpPr>
          <p:cNvPr id="17" name="Llaves 16"/>
          <p:cNvSpPr/>
          <p:nvPr/>
        </p:nvSpPr>
        <p:spPr>
          <a:xfrm>
            <a:off x="5017763" y="3702802"/>
            <a:ext cx="1154360" cy="1029293"/>
          </a:xfrm>
          <a:prstGeom prst="bracePair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/>
          <p:cNvSpPr txBox="1"/>
          <p:nvPr/>
        </p:nvSpPr>
        <p:spPr>
          <a:xfrm>
            <a:off x="6232465" y="3677630"/>
            <a:ext cx="2261792" cy="1169551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Las variables que alcanzaron la </a:t>
            </a:r>
            <a:r>
              <a:rPr lang="es-ES" sz="1000" b="1" dirty="0">
                <a:latin typeface="Arial" panose="020B0604020202020204" pitchFamily="34" charset="0"/>
                <a:cs typeface="Arial" panose="020B0604020202020204" pitchFamily="34" charset="0"/>
              </a:rPr>
              <a:t>significación estadística con una </a:t>
            </a:r>
            <a:r>
              <a:rPr lang="es-E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p&lt;0,05</a:t>
            </a:r>
            <a:r>
              <a:rPr lang="es-E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fueron </a:t>
            </a:r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las que se 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incluyeron como variables independientes en el </a:t>
            </a:r>
            <a:r>
              <a:rPr lang="es-ES" sz="1000" b="1" dirty="0">
                <a:latin typeface="Arial" panose="020B0604020202020204" pitchFamily="34" charset="0"/>
                <a:cs typeface="Arial" panose="020B0604020202020204" pitchFamily="34" charset="0"/>
              </a:rPr>
              <a:t>análisis de regresión logística multivariante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, estableciendo así el </a:t>
            </a:r>
            <a:r>
              <a:rPr lang="es-ES" sz="1000" b="1" dirty="0">
                <a:latin typeface="Arial" panose="020B0604020202020204" pitchFamily="34" charset="0"/>
                <a:cs typeface="Arial" panose="020B0604020202020204" pitchFamily="34" charset="0"/>
              </a:rPr>
              <a:t>modelo de </a:t>
            </a:r>
            <a:r>
              <a:rPr lang="es-E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regresión.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4211960" y="123478"/>
            <a:ext cx="1434358" cy="35884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900840" y="567968"/>
            <a:ext cx="6408712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Asociación entre las exacerbaciones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y variables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como grado de disnea, actividad física, grado de control y eosinofilia.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043608" y="1235679"/>
            <a:ext cx="3413516" cy="276999"/>
          </a:xfrm>
          <a:prstGeom prst="rect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Modelo de </a:t>
            </a:r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regresión logística multivariante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5105196" y="1235679"/>
            <a:ext cx="1512168" cy="2880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R² de </a:t>
            </a:r>
            <a:r>
              <a:rPr lang="es-E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Nagelkerke</a:t>
            </a:r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6701710" y="1235679"/>
            <a:ext cx="1512168" cy="2880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Valor: 0,26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510435" y="1718724"/>
            <a:ext cx="3096344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Exacerbaciones año previo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” resultó ser el único factor predictor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4831734" y="1705743"/>
            <a:ext cx="3571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β de 1,370 </a:t>
            </a:r>
            <a:endParaRPr lang="es-E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Odds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Ratio (OR) de 3,94 (IC 95%: 2,420-6,403).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56103" y="2363636"/>
            <a:ext cx="8424936" cy="646331"/>
          </a:xfrm>
          <a:prstGeom prst="rect">
            <a:avLst/>
          </a:prstGeom>
          <a:ln w="19050">
            <a:solidFill>
              <a:schemeClr val="accent2"/>
            </a:solidFill>
            <a:prstDash val="dashDot"/>
          </a:ln>
        </p:spPr>
        <p:txBody>
          <a:bodyPr wrap="square">
            <a:spAutoFit/>
          </a:bodyPr>
          <a:lstStyle/>
          <a:p>
            <a:pPr algn="ctr"/>
            <a:r>
              <a:rPr lang="es-ES" sz="1200" kern="0" dirty="0" smtClean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Por </a:t>
            </a:r>
            <a:r>
              <a:rPr lang="es-ES" sz="1200" kern="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cada unidad de aumento de las exacerbaciones en el año previo, la probabilidad de exacerbar al año siguiente se </a:t>
            </a:r>
            <a:r>
              <a:rPr lang="es-ES" sz="1200" b="1" kern="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incrementaba</a:t>
            </a:r>
            <a:r>
              <a:rPr lang="es-ES" sz="1200" kern="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en 3,93 veces </a:t>
            </a:r>
            <a:r>
              <a:rPr lang="es-ES" sz="1200" kern="0" dirty="0" smtClean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más (haber </a:t>
            </a:r>
            <a:r>
              <a:rPr lang="es-ES" sz="1200" kern="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tenido exacerbaciones el año previo estaba asociado a un aumento significativo de experimentar exacerbaciones al año siguiente (con un impacto </a:t>
            </a:r>
            <a:r>
              <a:rPr lang="es-ES" sz="1200" kern="0" dirty="0" smtClean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en </a:t>
            </a:r>
            <a:r>
              <a:rPr lang="es-ES" sz="1200" kern="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el OR de 3.93</a:t>
            </a:r>
            <a:r>
              <a:rPr lang="es-ES" sz="1200" kern="0" dirty="0" smtClean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)).</a:t>
            </a:r>
            <a:endParaRPr lang="es-ES" sz="1200" dirty="0"/>
          </a:p>
        </p:txBody>
      </p:sp>
      <p:sp>
        <p:nvSpPr>
          <p:cNvPr id="12" name="Rectángulo 11"/>
          <p:cNvSpPr/>
          <p:nvPr/>
        </p:nvSpPr>
        <p:spPr>
          <a:xfrm>
            <a:off x="1259633" y="3054714"/>
            <a:ext cx="6882138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No se obtuvieron resultados estadísticamente significativos del resto de variables independientes</a:t>
            </a:r>
            <a:r>
              <a:rPr lang="es-ES" sz="1200" dirty="0" smtClean="0"/>
              <a:t>.</a:t>
            </a:r>
            <a:endParaRPr lang="es-ES" sz="1200" dirty="0"/>
          </a:p>
        </p:txBody>
      </p:sp>
      <p:sp>
        <p:nvSpPr>
          <p:cNvPr id="13" name="Flecha derecha 12"/>
          <p:cNvSpPr/>
          <p:nvPr/>
        </p:nvSpPr>
        <p:spPr>
          <a:xfrm>
            <a:off x="4608004" y="1319421"/>
            <a:ext cx="321135" cy="965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Abrir llave 13"/>
          <p:cNvSpPr/>
          <p:nvPr/>
        </p:nvSpPr>
        <p:spPr>
          <a:xfrm>
            <a:off x="4642618" y="1575285"/>
            <a:ext cx="286521" cy="69162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 Título"/>
          <p:cNvSpPr txBox="1">
            <a:spLocks/>
          </p:cNvSpPr>
          <p:nvPr/>
        </p:nvSpPr>
        <p:spPr>
          <a:xfrm>
            <a:off x="282149" y="3957648"/>
            <a:ext cx="1434358" cy="35884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9050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1881587" y="3631025"/>
            <a:ext cx="6521408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Los antecedentes de exacerbaciones previas es el mejor predictor de exacerbaciones en la EPOC de acuerdo con lo revisado en la literatura científica disponible.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Serían necesarios mayor número de estudios orientados a determinar diferentes variables predictivas para prevenir nuevas exacerbaciones puesto que estas constituyen la principal causa de mortalidad en pacientes EPOC.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</TotalTime>
  <Words>377</Words>
  <Application>Microsoft Office PowerPoint</Application>
  <PresentationFormat>Presentación en pantalla (16:9)</PresentationFormat>
  <Paragraphs>29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Tema de Office</vt:lpstr>
      <vt:lpstr>MEJOR PREDICTOR DE EXACERBACIONES EN PACIENTES CON DIAGNÓSTICO DE EPOC EN EL HOSPITAL JUAN RAMÓN JIMÉNEZ DE HUELVA.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Sara González</cp:lastModifiedBy>
  <cp:revision>10</cp:revision>
  <dcterms:created xsi:type="dcterms:W3CDTF">2024-02-05T13:08:18Z</dcterms:created>
  <dcterms:modified xsi:type="dcterms:W3CDTF">2025-02-25T21:05:38Z</dcterms:modified>
</cp:coreProperties>
</file>