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0"/>
    <p:restoredTop sz="94664"/>
  </p:normalViewPr>
  <p:slideViewPr>
    <p:cSldViewPr>
      <p:cViewPr varScale="1">
        <p:scale>
          <a:sx n="131" d="100"/>
          <a:sy n="131" d="100"/>
        </p:scale>
        <p:origin x="232" y="4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71600" y="51470"/>
            <a:ext cx="7772400" cy="1102519"/>
          </a:xfrm>
        </p:spPr>
        <p:txBody>
          <a:bodyPr>
            <a:noAutofit/>
          </a:bodyPr>
          <a:lstStyle/>
          <a:p>
            <a:r>
              <a:rPr lang="es-ES" sz="2200" b="1" dirty="0"/>
              <a:t>Eficacia y seguridad de </a:t>
            </a:r>
            <a:r>
              <a:rPr lang="es-ES" sz="2200" b="1" dirty="0" err="1"/>
              <a:t>citisina</a:t>
            </a:r>
            <a:r>
              <a:rPr lang="es-ES" sz="2200" b="1" dirty="0"/>
              <a:t> en el tratamiento de fumadores con enfermedad obstructiva de la vía aérea (asma y EPOC)</a:t>
            </a:r>
            <a:br>
              <a:rPr lang="es-ES" sz="2200" b="1" dirty="0"/>
            </a:br>
            <a:endParaRPr lang="es-ES" sz="22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72B084-19A9-9338-51BD-DA15C22C2293}"/>
              </a:ext>
            </a:extLst>
          </p:cNvPr>
          <p:cNvSpPr txBox="1"/>
          <p:nvPr/>
        </p:nvSpPr>
        <p:spPr>
          <a:xfrm>
            <a:off x="2339752" y="771550"/>
            <a:ext cx="6102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00" b="1" i="1" u="none" strike="noStrike" dirty="0">
                <a:solidFill>
                  <a:srgbClr val="000000"/>
                </a:solidFill>
                <a:effectLst/>
              </a:rPr>
              <a:t>Fernando De Los Reyes Guzmán Ruiz</a:t>
            </a:r>
            <a:r>
              <a:rPr lang="es-ES" sz="1000" i="1" u="none" strike="noStrike" dirty="0">
                <a:solidFill>
                  <a:srgbClr val="000000"/>
                </a:solidFill>
                <a:effectLst/>
              </a:rPr>
              <a:t>, Rocío Rodríguez </a:t>
            </a:r>
            <a:r>
              <a:rPr lang="es-ES" sz="1000" i="1" u="none" strike="noStrike" dirty="0" err="1">
                <a:solidFill>
                  <a:srgbClr val="000000"/>
                </a:solidFill>
                <a:effectLst/>
              </a:rPr>
              <a:t>Villamor</a:t>
            </a:r>
            <a:r>
              <a:rPr lang="es-ES" sz="1000" i="1" u="none" strike="noStrike" dirty="0">
                <a:solidFill>
                  <a:srgbClr val="000000"/>
                </a:solidFill>
                <a:effectLst/>
              </a:rPr>
              <a:t>, Zaida Fabiola Donoso Correa, María Dávila Cabanillas, Néstor Vega </a:t>
            </a:r>
            <a:r>
              <a:rPr lang="es-ES" sz="1000" i="1" u="none" strike="noStrike" dirty="0" err="1">
                <a:solidFill>
                  <a:srgbClr val="000000"/>
                </a:solidFill>
                <a:effectLst/>
              </a:rPr>
              <a:t>Dombidau</a:t>
            </a:r>
            <a:r>
              <a:rPr lang="es-ES" sz="1000" i="1" u="none" strike="noStrike" dirty="0">
                <a:solidFill>
                  <a:srgbClr val="000000"/>
                </a:solidFill>
                <a:effectLst/>
              </a:rPr>
              <a:t>, Juan Antonio Riesco Miranda. Complejo Hospitalario Universitario de Cáceres</a:t>
            </a:r>
            <a:endParaRPr lang="es-ES" sz="1000" i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C49864-922C-4496-73E0-945D03B3A2BF}"/>
              </a:ext>
            </a:extLst>
          </p:cNvPr>
          <p:cNvSpPr txBox="1"/>
          <p:nvPr/>
        </p:nvSpPr>
        <p:spPr>
          <a:xfrm>
            <a:off x="88782" y="1365285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kern="0" dirty="0">
                <a:solidFill>
                  <a:srgbClr val="000000"/>
                </a:solidFill>
                <a:effectLst/>
                <a:latin typeface="+mj-lt"/>
                <a:ea typeface="Aptos" panose="020B0004020202020204" pitchFamily="34" charset="0"/>
                <a:cs typeface="Helvetica Neue" panose="02000503000000020004" pitchFamily="2" charset="0"/>
              </a:rPr>
              <a:t>Introducción</a:t>
            </a:r>
            <a:endParaRPr lang="es-ES" dirty="0">
              <a:latin typeface="+mj-lt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2D580A5-C596-929A-02C3-8C4622F22B3A}"/>
              </a:ext>
            </a:extLst>
          </p:cNvPr>
          <p:cNvSpPr txBox="1"/>
          <p:nvPr/>
        </p:nvSpPr>
        <p:spPr>
          <a:xfrm>
            <a:off x="88782" y="2387084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kern="0" dirty="0">
                <a:solidFill>
                  <a:srgbClr val="000000"/>
                </a:solidFill>
                <a:effectLst/>
                <a:latin typeface="+mj-lt"/>
                <a:ea typeface="Aptos" panose="020B0004020202020204" pitchFamily="34" charset="0"/>
                <a:cs typeface="Helvetica Neue" panose="02000503000000020004" pitchFamily="2" charset="0"/>
              </a:rPr>
              <a:t>Material y métodos</a:t>
            </a:r>
            <a:endParaRPr lang="es-ES" dirty="0"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89B53A3-2EC8-13E0-B5DF-27F6B9556A05}"/>
              </a:ext>
            </a:extLst>
          </p:cNvPr>
          <p:cNvSpPr txBox="1"/>
          <p:nvPr/>
        </p:nvSpPr>
        <p:spPr>
          <a:xfrm>
            <a:off x="88782" y="1703160"/>
            <a:ext cx="8712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El tabaquismo impacta negativamente en la evolución de EPOC y asma. La </a:t>
            </a:r>
            <a:r>
              <a:rPr lang="es-ES" sz="1200" dirty="0" err="1"/>
              <a:t>citisina</a:t>
            </a:r>
            <a:r>
              <a:rPr lang="es-ES" sz="1200" dirty="0"/>
              <a:t> ha demostrado eficacia en la población general, pero se desconocen datos en estos pacientes. Nuestro objetivo es evaluar su eficacia y seguridad en fumadores con estas patologías.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324BFB-6277-9646-6B37-050A0BB4C826}"/>
              </a:ext>
            </a:extLst>
          </p:cNvPr>
          <p:cNvSpPr txBox="1"/>
          <p:nvPr/>
        </p:nvSpPr>
        <p:spPr>
          <a:xfrm>
            <a:off x="0" y="2717484"/>
            <a:ext cx="87129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• Tipo de estudio: Retrospectivo, en pacientes fumadores con asma o EPOC.</a:t>
            </a:r>
          </a:p>
          <a:p>
            <a:r>
              <a:rPr lang="es-ES" sz="1200" dirty="0"/>
              <a:t>• Periodo: Septiembre 2023 - junio 2024</a:t>
            </a:r>
          </a:p>
          <a:p>
            <a:r>
              <a:rPr lang="es-ES" sz="1200" dirty="0"/>
              <a:t>• Población: 78 pacientes tratados con </a:t>
            </a:r>
            <a:r>
              <a:rPr lang="es-ES" sz="1200" dirty="0" err="1"/>
              <a:t>citisina</a:t>
            </a:r>
            <a:endParaRPr lang="es-ES" sz="1200" dirty="0"/>
          </a:p>
          <a:p>
            <a:r>
              <a:rPr lang="es-ES" sz="1200" dirty="0"/>
              <a:t>• Evaluación de eficacia: Abstinencia a los 6 meses (con </a:t>
            </a:r>
            <a:r>
              <a:rPr lang="es-ES" sz="1200" dirty="0" err="1"/>
              <a:t>cooximetría</a:t>
            </a:r>
            <a:r>
              <a:rPr lang="es-ES" sz="1200" dirty="0"/>
              <a:t>).</a:t>
            </a:r>
          </a:p>
          <a:p>
            <a:r>
              <a:rPr lang="es-ES" sz="1200" dirty="0"/>
              <a:t>• Evaluación de seguridad: Registro de efectos adversos.</a:t>
            </a:r>
          </a:p>
          <a:p>
            <a:r>
              <a:rPr lang="es-ES" sz="1200" dirty="0"/>
              <a:t>• Análisis estadístico: SPSS.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A10FA8E7-88B2-0059-6667-9D0F070C3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142370"/>
              </p:ext>
            </p:extLst>
          </p:nvPr>
        </p:nvGraphicFramePr>
        <p:xfrm>
          <a:off x="4869399" y="2179837"/>
          <a:ext cx="4271153" cy="2357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103">
                  <a:extLst>
                    <a:ext uri="{9D8B030D-6E8A-4147-A177-3AD203B41FA5}">
                      <a16:colId xmlns:a16="http://schemas.microsoft.com/office/drawing/2014/main" val="1880162646"/>
                    </a:ext>
                  </a:extLst>
                </a:gridCol>
                <a:gridCol w="1107025">
                  <a:extLst>
                    <a:ext uri="{9D8B030D-6E8A-4147-A177-3AD203B41FA5}">
                      <a16:colId xmlns:a16="http://schemas.microsoft.com/office/drawing/2014/main" val="3550142212"/>
                    </a:ext>
                  </a:extLst>
                </a:gridCol>
                <a:gridCol w="1107025">
                  <a:extLst>
                    <a:ext uri="{9D8B030D-6E8A-4147-A177-3AD203B41FA5}">
                      <a16:colId xmlns:a16="http://schemas.microsoft.com/office/drawing/2014/main" val="162544130"/>
                    </a:ext>
                  </a:extLst>
                </a:gridCol>
              </a:tblGrid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Característica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EPOC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ASMA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2583941834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Edad (años)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63.7 (DE: 6.8)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46.0 (DE: 9.8)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666233515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Edad de inicio del tabaquismo (años)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16.2 (DE: 5.4)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17.0 (DE: 2.8)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391876691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Consumo de cigarrillos por día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19.7 (DE: 13.0)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16.5 (DE: 6.9)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3875492512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Índice paquete-año (IPA)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48.3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20.8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44106853"/>
                  </a:ext>
                </a:extLst>
              </a:tr>
              <a:tr h="412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Intentos previos de abandono del tabaco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91.3% de los p.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85.7% de los p.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634372887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Test de recompensa negativo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47.8%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50.0%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2058213336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Dependencia (Fagerström)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7.3 (DE: 1.6)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M: 7.4 (DE: 1.4)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2616529091"/>
                  </a:ext>
                </a:extLst>
              </a:tr>
              <a:tr h="241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Dependencia muy alta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>
                          <a:effectLst/>
                        </a:rPr>
                        <a:t>34.78%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000" kern="0" dirty="0">
                          <a:effectLst/>
                        </a:rPr>
                        <a:t>42.86%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/>
                </a:tc>
                <a:extLst>
                  <a:ext uri="{0D108BD9-81ED-4DB2-BD59-A6C34878D82A}">
                    <a16:rowId xmlns:a16="http://schemas.microsoft.com/office/drawing/2014/main" val="11898712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446AA77-6215-4BCA-F5A3-D7679F09DC7E}"/>
              </a:ext>
            </a:extLst>
          </p:cNvPr>
          <p:cNvSpPr txBox="1"/>
          <p:nvPr/>
        </p:nvSpPr>
        <p:spPr>
          <a:xfrm>
            <a:off x="79171" y="3738919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kern="0" dirty="0">
                <a:solidFill>
                  <a:srgbClr val="000000"/>
                </a:solidFill>
                <a:latin typeface="+mj-lt"/>
                <a:cs typeface="Helvetica Neue" panose="02000503000000020004" pitchFamily="2" charset="0"/>
              </a:rPr>
              <a:t>Conclusiones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8EBA258-D625-7ADD-40C9-9151945DD61D}"/>
              </a:ext>
            </a:extLst>
          </p:cNvPr>
          <p:cNvSpPr txBox="1"/>
          <p:nvPr/>
        </p:nvSpPr>
        <p:spPr>
          <a:xfrm>
            <a:off x="107504" y="4108251"/>
            <a:ext cx="871296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/>
              <a:t>1. La </a:t>
            </a:r>
            <a:r>
              <a:rPr lang="es-ES" sz="1400" dirty="0" err="1"/>
              <a:t>citisina</a:t>
            </a:r>
            <a:r>
              <a:rPr lang="es-ES" sz="1400" dirty="0"/>
              <a:t> es un tratamiento eficaz y seguro en fumadores con EPOC y asma.</a:t>
            </a:r>
          </a:p>
          <a:p>
            <a:r>
              <a:rPr lang="es-ES" sz="1400" dirty="0"/>
              <a:t>2. Las diferencias en las características diagnósticas del tabaquismo en ambos grupos pueden influir en el riesgo de recaída, requiriendo protocolos de seguimiento específicos para cada perfil.</a:t>
            </a:r>
          </a:p>
          <a:p>
            <a:r>
              <a:rPr lang="es-ES" sz="1400" dirty="0"/>
              <a:t>3. Factores como comorbilidad psiquiátrica o alta dependencia pueden condicionar el éxito del tratamiento.</a:t>
            </a:r>
          </a:p>
          <a:p>
            <a:pPr algn="just"/>
            <a:endParaRPr lang="es-ES" sz="1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E35106-712E-6164-1D36-FDC60201D589}"/>
              </a:ext>
            </a:extLst>
          </p:cNvPr>
          <p:cNvSpPr txBox="1"/>
          <p:nvPr/>
        </p:nvSpPr>
        <p:spPr>
          <a:xfrm>
            <a:off x="79171" y="1326943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kern="0" dirty="0">
                <a:solidFill>
                  <a:srgbClr val="000000"/>
                </a:solidFill>
                <a:latin typeface="+mj-lt"/>
                <a:cs typeface="Helvetica Neue" panose="02000503000000020004" pitchFamily="2" charset="0"/>
              </a:rPr>
              <a:t>Resultados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026153-D251-E6CA-43D4-4656634D8627}"/>
              </a:ext>
            </a:extLst>
          </p:cNvPr>
          <p:cNvSpPr txBox="1"/>
          <p:nvPr/>
        </p:nvSpPr>
        <p:spPr>
          <a:xfrm>
            <a:off x="1979712" y="1542923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kern="0" dirty="0">
                <a:solidFill>
                  <a:srgbClr val="000000"/>
                </a:solidFill>
                <a:latin typeface="+mj-lt"/>
                <a:cs typeface="Helvetica Neue" panose="02000503000000020004" pitchFamily="2" charset="0"/>
              </a:rPr>
              <a:t>Eficacia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3735AD9-B36A-C263-3FA8-C63D09AD5EF1}"/>
              </a:ext>
            </a:extLst>
          </p:cNvPr>
          <p:cNvSpPr txBox="1"/>
          <p:nvPr/>
        </p:nvSpPr>
        <p:spPr>
          <a:xfrm>
            <a:off x="6394508" y="1542923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kern="0" dirty="0">
                <a:solidFill>
                  <a:srgbClr val="000000"/>
                </a:solidFill>
                <a:latin typeface="+mj-lt"/>
                <a:cs typeface="Helvetica Neue" panose="02000503000000020004" pitchFamily="2" charset="0"/>
              </a:rPr>
              <a:t>Seguridad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590EA6D-89A4-FD2F-C9B8-2A045CB1B07D}"/>
              </a:ext>
            </a:extLst>
          </p:cNvPr>
          <p:cNvSpPr txBox="1"/>
          <p:nvPr/>
        </p:nvSpPr>
        <p:spPr>
          <a:xfrm>
            <a:off x="107504" y="1933035"/>
            <a:ext cx="496855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El 83 % (30 p.) </a:t>
            </a:r>
            <a:r>
              <a:rPr lang="es-ES" sz="1400" b="1" dirty="0"/>
              <a:t>completó </a:t>
            </a:r>
            <a:r>
              <a:rPr lang="es-ES" sz="1400" dirty="0"/>
              <a:t>el período de tratamiento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</a:t>
            </a:r>
            <a:r>
              <a:rPr lang="es-ES" sz="1400" b="1" dirty="0"/>
              <a:t>eficacia</a:t>
            </a:r>
            <a:r>
              <a:rPr lang="es-ES" sz="1400" dirty="0"/>
              <a:t> del tratamiento a los 6 meses fue del 47 % (44 % en p. EPOC y 50 % en p. con asma)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 err="1"/>
              <a:t>Fagerström</a:t>
            </a:r>
            <a:r>
              <a:rPr lang="es-ES" sz="1400" dirty="0"/>
              <a:t> está significativamente asociado con el éxito en la abstinencia (p&lt;0.05)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/>
              <a:t>Comorbilidad</a:t>
            </a:r>
            <a:r>
              <a:rPr lang="es-ES" sz="1400" dirty="0"/>
              <a:t> psiquiátrica se asoció a menor probabilidad de eficacia.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BC433C0-B1C7-48A1-5949-51820E0E69DD}"/>
              </a:ext>
            </a:extLst>
          </p:cNvPr>
          <p:cNvSpPr txBox="1"/>
          <p:nvPr/>
        </p:nvSpPr>
        <p:spPr>
          <a:xfrm>
            <a:off x="5238424" y="1912255"/>
            <a:ext cx="343863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El 25 % (9 p). refirió algún tipo de </a:t>
            </a:r>
            <a:r>
              <a:rPr lang="es-ES" sz="1400" b="1" dirty="0"/>
              <a:t>efecto adverso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mayoría de EA fueron </a:t>
            </a:r>
            <a:r>
              <a:rPr lang="es-ES" sz="1400" b="1" dirty="0"/>
              <a:t>leves</a:t>
            </a:r>
            <a:r>
              <a:rPr lang="es-ES" sz="1400" dirty="0"/>
              <a:t>, predominando los digestivos e insomnio.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 8,5 % restante de abandonos fue por </a:t>
            </a:r>
            <a:r>
              <a:rPr lang="es-ES" sz="14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otras causas </a:t>
            </a:r>
            <a:r>
              <a:rPr lang="es-ES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que nada tenían que ver con la seguridad.</a:t>
            </a:r>
            <a:r>
              <a:rPr lang="es-ES" sz="1400" dirty="0"/>
              <a:t> </a:t>
            </a:r>
          </a:p>
        </p:txBody>
      </p:sp>
      <p:pic>
        <p:nvPicPr>
          <p:cNvPr id="4" name="Imagen 3" descr="Interfaz de usuario gráfica, Diagrama, Aplicación&#10;&#10;El contenido generado por IA puede ser incorrecto.">
            <a:extLst>
              <a:ext uri="{FF2B5EF4-FFF2-40B4-BE49-F238E27FC236}">
                <a16:creationId xmlns:a16="http://schemas.microsoft.com/office/drawing/2014/main" id="{B133D432-763C-3194-F8E6-9D63731DC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-2748"/>
            <a:ext cx="6840429" cy="14073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475</Words>
  <Application>Microsoft Macintosh PowerPoint</Application>
  <PresentationFormat>Presentación en pantalla (16:9)</PresentationFormat>
  <Paragraphs>52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Eficacia y seguridad de citisina en el tratamiento de fumadores con enfermedad obstructiva de la vía aérea (asma y EPOC)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Fernando Guzmán Ruiz</cp:lastModifiedBy>
  <cp:revision>6</cp:revision>
  <dcterms:created xsi:type="dcterms:W3CDTF">2024-02-05T13:08:18Z</dcterms:created>
  <dcterms:modified xsi:type="dcterms:W3CDTF">2025-03-03T11:02:43Z</dcterms:modified>
</cp:coreProperties>
</file>