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5BACFB-5830-4EA7-B93B-D9668BB7752B}" v="31" dt="2025-02-25T21:05:03.8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162" y="20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na Canalejo" userId="a6e4562a45aebeb9" providerId="LiveId" clId="{B55BACFB-5830-4EA7-B93B-D9668BB7752B}"/>
    <pc:docChg chg="undo custSel modSld">
      <pc:chgData name="Luna Canalejo" userId="a6e4562a45aebeb9" providerId="LiveId" clId="{B55BACFB-5830-4EA7-B93B-D9668BB7752B}" dt="2025-02-25T21:09:15.670" v="1044" actId="14100"/>
      <pc:docMkLst>
        <pc:docMk/>
      </pc:docMkLst>
      <pc:sldChg chg="addSp delSp modSp mod">
        <pc:chgData name="Luna Canalejo" userId="a6e4562a45aebeb9" providerId="LiveId" clId="{B55BACFB-5830-4EA7-B93B-D9668BB7752B}" dt="2025-02-25T21:09:15.670" v="1044" actId="14100"/>
        <pc:sldMkLst>
          <pc:docMk/>
          <pc:sldMk cId="644709210" sldId="258"/>
        </pc:sldMkLst>
        <pc:spChg chg="mod">
          <ac:chgData name="Luna Canalejo" userId="a6e4562a45aebeb9" providerId="LiveId" clId="{B55BACFB-5830-4EA7-B93B-D9668BB7752B}" dt="2025-02-25T21:05:45.013" v="1005" actId="1076"/>
          <ac:spMkLst>
            <pc:docMk/>
            <pc:sldMk cId="644709210" sldId="258"/>
            <ac:spMk id="2" creationId="{54001698-B8E6-B5FA-C29E-619DAEC41E49}"/>
          </ac:spMkLst>
        </pc:spChg>
        <pc:spChg chg="mod">
          <ac:chgData name="Luna Canalejo" userId="a6e4562a45aebeb9" providerId="LiveId" clId="{B55BACFB-5830-4EA7-B93B-D9668BB7752B}" dt="2025-02-25T21:05:49.788" v="1006" actId="1076"/>
          <ac:spMkLst>
            <pc:docMk/>
            <pc:sldMk cId="644709210" sldId="258"/>
            <ac:spMk id="3" creationId="{164F59A8-7B73-744C-D19F-06E7550E80A9}"/>
          </ac:spMkLst>
        </pc:spChg>
        <pc:spChg chg="mod">
          <ac:chgData name="Luna Canalejo" userId="a6e4562a45aebeb9" providerId="LiveId" clId="{B55BACFB-5830-4EA7-B93B-D9668BB7752B}" dt="2025-02-25T21:08:40.833" v="1037" actId="14100"/>
          <ac:spMkLst>
            <pc:docMk/>
            <pc:sldMk cId="644709210" sldId="258"/>
            <ac:spMk id="10" creationId="{318805C7-4933-7214-8F19-32BE815194AD}"/>
          </ac:spMkLst>
        </pc:spChg>
        <pc:spChg chg="add mod">
          <ac:chgData name="Luna Canalejo" userId="a6e4562a45aebeb9" providerId="LiveId" clId="{B55BACFB-5830-4EA7-B93B-D9668BB7752B}" dt="2025-02-25T21:08:54.989" v="1041" actId="1076"/>
          <ac:spMkLst>
            <pc:docMk/>
            <pc:sldMk cId="644709210" sldId="258"/>
            <ac:spMk id="15" creationId="{5E4009FB-8CB0-01CA-0466-C134B3DB19A6}"/>
          </ac:spMkLst>
        </pc:spChg>
        <pc:spChg chg="add mod">
          <ac:chgData name="Luna Canalejo" userId="a6e4562a45aebeb9" providerId="LiveId" clId="{B55BACFB-5830-4EA7-B93B-D9668BB7752B}" dt="2025-02-25T21:09:04.265" v="1042" actId="1076"/>
          <ac:spMkLst>
            <pc:docMk/>
            <pc:sldMk cId="644709210" sldId="258"/>
            <ac:spMk id="16" creationId="{8091A534-1CF2-0A36-94A2-0B622D2B5549}"/>
          </ac:spMkLst>
        </pc:spChg>
        <pc:graphicFrameChg chg="add del mod modGraphic">
          <ac:chgData name="Luna Canalejo" userId="a6e4562a45aebeb9" providerId="LiveId" clId="{B55BACFB-5830-4EA7-B93B-D9668BB7752B}" dt="2025-02-24T19:10:22.748" v="444" actId="21"/>
          <ac:graphicFrameMkLst>
            <pc:docMk/>
            <pc:sldMk cId="644709210" sldId="258"/>
            <ac:graphicFrameMk id="9" creationId="{E33E3D10-2110-4ED9-5D1B-8C1D9070C347}"/>
          </ac:graphicFrameMkLst>
        </pc:graphicFrameChg>
        <pc:graphicFrameChg chg="add mod">
          <ac:chgData name="Luna Canalejo" userId="a6e4562a45aebeb9" providerId="LiveId" clId="{B55BACFB-5830-4EA7-B93B-D9668BB7752B}" dt="2025-02-24T19:06:58.297" v="410"/>
          <ac:graphicFrameMkLst>
            <pc:docMk/>
            <pc:sldMk cId="644709210" sldId="258"/>
            <ac:graphicFrameMk id="11" creationId="{E33E3D10-2110-4ED9-5D1B-8C1D9070C347}"/>
          </ac:graphicFrameMkLst>
        </pc:graphicFrameChg>
        <pc:graphicFrameChg chg="add mod">
          <ac:chgData name="Luna Canalejo" userId="a6e4562a45aebeb9" providerId="LiveId" clId="{B55BACFB-5830-4EA7-B93B-D9668BB7752B}" dt="2025-02-24T19:10:23.595" v="445"/>
          <ac:graphicFrameMkLst>
            <pc:docMk/>
            <pc:sldMk cId="644709210" sldId="258"/>
            <ac:graphicFrameMk id="13" creationId="{E33E3D10-2110-4ED9-5D1B-8C1D9070C347}"/>
          </ac:graphicFrameMkLst>
        </pc:graphicFrameChg>
        <pc:picChg chg="add mod">
          <ac:chgData name="Luna Canalejo" userId="a6e4562a45aebeb9" providerId="LiveId" clId="{B55BACFB-5830-4EA7-B93B-D9668BB7752B}" dt="2025-02-24T19:07:10.316" v="415" actId="1076"/>
          <ac:picMkLst>
            <pc:docMk/>
            <pc:sldMk cId="644709210" sldId="258"/>
            <ac:picMk id="12" creationId="{282DA1C0-0049-FB44-DFD0-103AC7E8820C}"/>
          </ac:picMkLst>
        </pc:picChg>
        <pc:picChg chg="add mod">
          <ac:chgData name="Luna Canalejo" userId="a6e4562a45aebeb9" providerId="LiveId" clId="{B55BACFB-5830-4EA7-B93B-D9668BB7752B}" dt="2025-02-25T21:09:15.670" v="1044" actId="14100"/>
          <ac:picMkLst>
            <pc:docMk/>
            <pc:sldMk cId="644709210" sldId="258"/>
            <ac:picMk id="14" creationId="{639111F7-26AC-6D7D-8EAB-A2BD05BA4D5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21/02/2025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DF168404-441B-F81B-89C0-F40AFA583E64}"/>
              </a:ext>
            </a:extLst>
          </p:cNvPr>
          <p:cNvSpPr txBox="1"/>
          <p:nvPr/>
        </p:nvSpPr>
        <p:spPr>
          <a:xfrm>
            <a:off x="4264411" y="1522257"/>
            <a:ext cx="4734357" cy="34947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ES" sz="145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ts val="2200"/>
              </a:lnSpc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5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117 pacientes: 55% mujeres, 45% hombres; edad media: 59 ± 11 años.</a:t>
            </a:r>
          </a:p>
          <a:p>
            <a:pPr marL="342900" lvl="0" indent="-342900">
              <a:lnSpc>
                <a:spcPts val="2200"/>
              </a:lnSpc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5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72% presentaban comorbilidades atribuibles al consumo de tabaco (EPOC, asma, eventos cardiovasculares, neoplasias, trastornos psiquiátricos).</a:t>
            </a:r>
          </a:p>
          <a:p>
            <a:pPr marL="342900" lvl="0" indent="-342900">
              <a:lnSpc>
                <a:spcPts val="2200"/>
              </a:lnSpc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5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mitad finalizaron el tratamiento farmacológico propuesto. </a:t>
            </a:r>
          </a:p>
          <a:p>
            <a:pPr marL="342900" lvl="0" indent="-342900">
              <a:lnSpc>
                <a:spcPts val="2200"/>
              </a:lnSpc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5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 35% (40) completaron el seguimiento acudiendo a la revisión a los seis meses, y un 21% (24) permanecieron abstinentes</a:t>
            </a:r>
            <a:r>
              <a:rPr lang="es-ES" sz="15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9672" y="340894"/>
            <a:ext cx="7056784" cy="236562"/>
          </a:xfrm>
        </p:spPr>
        <p:txBody>
          <a:bodyPr>
            <a:normAutofit fontScale="90000"/>
          </a:bodyPr>
          <a:lstStyle/>
          <a:p>
            <a:r>
              <a:rPr lang="es-E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variables predictoras de éxito en el abandono del hábito tabáquico.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07704" y="830887"/>
            <a:ext cx="7272808" cy="46578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s-ES" sz="1400" dirty="0"/>
              <a:t>M.L Canalejo Fernández, M.M Segura Romero, J.C. Lafuente Navarro, Á. Martínez Mesa, E. Cabrera Cesar, J.L Velasco Garrido. Hospital Universitario Virgen de la Victoria.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9E8AA24-FF05-4017-8BA8-F2451E797477}"/>
              </a:ext>
            </a:extLst>
          </p:cNvPr>
          <p:cNvSpPr txBox="1"/>
          <p:nvPr/>
        </p:nvSpPr>
        <p:spPr>
          <a:xfrm>
            <a:off x="145232" y="1491631"/>
            <a:ext cx="4028999" cy="1885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sz="15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tabaco es un factor de riesgo para enfermedades crónicas y una de las principales causas prevenibles de mortalidad y morbilidad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deshabituación tabáquica es un fundamental y depende de factores físicos, psíquicos y ambientales.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F94CAB-7E2C-17E5-5145-4DE3A7ABDA0C}"/>
              </a:ext>
            </a:extLst>
          </p:cNvPr>
          <p:cNvSpPr txBox="1"/>
          <p:nvPr/>
        </p:nvSpPr>
        <p:spPr>
          <a:xfrm>
            <a:off x="145232" y="3600207"/>
            <a:ext cx="4028999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50" dirty="0">
                <a:latin typeface="Arial" panose="020B0604020202020204" pitchFamily="34" charset="0"/>
                <a:cs typeface="Arial" panose="020B0604020202020204" pitchFamily="34" charset="0"/>
              </a:rPr>
              <a:t>Evaluar los factores predictivos de éxito en la cesación tabáquica a seis meses en pacientes de una consulta hospitalaria, considerando variables sociodemográficas, clínicas y psicométricas.</a:t>
            </a:r>
          </a:p>
        </p:txBody>
      </p:sp>
      <p:sp>
        <p:nvSpPr>
          <p:cNvPr id="6" name="Rectángulo: esquinas diagonales redondeadas 5">
            <a:extLst>
              <a:ext uri="{FF2B5EF4-FFF2-40B4-BE49-F238E27FC236}">
                <a16:creationId xmlns:a16="http://schemas.microsoft.com/office/drawing/2014/main" id="{39152A80-9183-16FA-83D9-CE21731D3D82}"/>
              </a:ext>
            </a:extLst>
          </p:cNvPr>
          <p:cNvSpPr/>
          <p:nvPr/>
        </p:nvSpPr>
        <p:spPr>
          <a:xfrm>
            <a:off x="55052" y="1322047"/>
            <a:ext cx="2016223" cy="380132"/>
          </a:xfrm>
          <a:prstGeom prst="round2Diag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Introducción.</a:t>
            </a:r>
          </a:p>
        </p:txBody>
      </p:sp>
      <p:sp>
        <p:nvSpPr>
          <p:cNvPr id="7" name="Rectángulo: esquinas diagonales redondeadas 6">
            <a:extLst>
              <a:ext uri="{FF2B5EF4-FFF2-40B4-BE49-F238E27FC236}">
                <a16:creationId xmlns:a16="http://schemas.microsoft.com/office/drawing/2014/main" id="{6E5B7590-5B78-7C10-5714-EAE628BF374D}"/>
              </a:ext>
            </a:extLst>
          </p:cNvPr>
          <p:cNvSpPr/>
          <p:nvPr/>
        </p:nvSpPr>
        <p:spPr>
          <a:xfrm>
            <a:off x="55052" y="3446101"/>
            <a:ext cx="2428716" cy="380132"/>
          </a:xfrm>
          <a:prstGeom prst="round2Diag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métodos.</a:t>
            </a:r>
          </a:p>
        </p:txBody>
      </p:sp>
      <p:sp>
        <p:nvSpPr>
          <p:cNvPr id="8" name="Rectángulo: esquinas diagonales redondeadas 7">
            <a:extLst>
              <a:ext uri="{FF2B5EF4-FFF2-40B4-BE49-F238E27FC236}">
                <a16:creationId xmlns:a16="http://schemas.microsoft.com/office/drawing/2014/main" id="{A60479A0-5DAF-DDA8-3DB8-BCBE990DB589}"/>
              </a:ext>
            </a:extLst>
          </p:cNvPr>
          <p:cNvSpPr/>
          <p:nvPr/>
        </p:nvSpPr>
        <p:spPr>
          <a:xfrm>
            <a:off x="4278888" y="1322047"/>
            <a:ext cx="2160240" cy="380132"/>
          </a:xfrm>
          <a:prstGeom prst="round2Diag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CEBB5-84DE-3F06-24DA-337EFEA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318805C7-4933-7214-8F19-32BE815194AD}"/>
              </a:ext>
            </a:extLst>
          </p:cNvPr>
          <p:cNvSpPr txBox="1"/>
          <p:nvPr/>
        </p:nvSpPr>
        <p:spPr>
          <a:xfrm>
            <a:off x="155494" y="1342604"/>
            <a:ext cx="3801841" cy="37394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ES" sz="145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45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observó una edad de inicio al consumo de tabaco significativamente mayor en aquellos que dejaron de fumar (24 años ± 8) que en los que continuaron fumando (17 años ± 5), p &lt; 0,05.</a:t>
            </a:r>
          </a:p>
          <a:p>
            <a:pPr marL="342900" lvl="0" indent="-342900"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45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Predominio del refuerzo positivo en el grupo de fumadores activos a los 6 meses, p &lt; 0.05.</a:t>
            </a:r>
          </a:p>
          <a:p>
            <a:pPr marL="342900" lvl="0" indent="-342900"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45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 se observaron diferencias estadísticamente significativas en: consumo diario de cigarrillos, (IPA), nivel de dependencia física (Test de Fagerström), grado de motivación y autoeficacia y cooximetría basal. </a:t>
            </a:r>
            <a:r>
              <a:rPr lang="es-ES" sz="12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(Tabla)</a:t>
            </a:r>
            <a:endParaRPr lang="es-ES" sz="1450" i="1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54001698-B8E6-B5FA-C29E-619DAEC41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672" y="255062"/>
            <a:ext cx="7056784" cy="236562"/>
          </a:xfrm>
        </p:spPr>
        <p:txBody>
          <a:bodyPr>
            <a:no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variables predictoras de éxito en el abandono del hábito tabáquico. </a:t>
            </a: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164F59A8-7B73-744C-D19F-06E7550E8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1192" y="652343"/>
            <a:ext cx="7272808" cy="46578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s-ES" sz="1400" dirty="0"/>
              <a:t>M.L Canalejo Fernández, M.M Segura Romero, J.C. Lafuente Navarro, Á. Martínez Mesa, E. Cabrera Cesar, J.L Velasco Garrido. Hospital Universitario Virgen de la Victoria. </a:t>
            </a:r>
          </a:p>
        </p:txBody>
      </p:sp>
      <p:sp>
        <p:nvSpPr>
          <p:cNvPr id="8" name="Rectángulo: esquinas diagonales redondeadas 7">
            <a:extLst>
              <a:ext uri="{FF2B5EF4-FFF2-40B4-BE49-F238E27FC236}">
                <a16:creationId xmlns:a16="http://schemas.microsoft.com/office/drawing/2014/main" id="{0D03EFF7-9BE9-1AC7-BB77-4A2D50E33218}"/>
              </a:ext>
            </a:extLst>
          </p:cNvPr>
          <p:cNvSpPr/>
          <p:nvPr/>
        </p:nvSpPr>
        <p:spPr>
          <a:xfrm>
            <a:off x="122619" y="1272852"/>
            <a:ext cx="2160240" cy="380132"/>
          </a:xfrm>
          <a:prstGeom prst="round2Diag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39111F7-26AC-6D7D-8EAB-A2BD05BA4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853" y="1063867"/>
            <a:ext cx="4880742" cy="244809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5E4009FB-8CB0-01CA-0466-C134B3DB19A6}"/>
              </a:ext>
            </a:extLst>
          </p:cNvPr>
          <p:cNvSpPr txBox="1"/>
          <p:nvPr/>
        </p:nvSpPr>
        <p:spPr>
          <a:xfrm>
            <a:off x="4093852" y="3577051"/>
            <a:ext cx="4973627" cy="14824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ES" sz="14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450" dirty="0">
                <a:latin typeface="Arial" panose="020B0604020202020204" pitchFamily="34" charset="0"/>
                <a:cs typeface="Arial" panose="020B0604020202020204" pitchFamily="34" charset="0"/>
              </a:rPr>
              <a:t>El inicio temprano del consumo dificulta la cesación, subrayando la necesidad de prevención en población joven. </a:t>
            </a:r>
          </a:p>
          <a:p>
            <a:pPr marL="342900" lvl="0" indent="-342900">
              <a:spcAft>
                <a:spcPts val="2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1450" dirty="0">
                <a:latin typeface="Arial" panose="020B0604020202020204" pitchFamily="34" charset="0"/>
                <a:cs typeface="Arial" panose="020B0604020202020204" pitchFamily="34" charset="0"/>
              </a:rPr>
              <a:t>El refuerzo positivo perpetúa el hábito, confirmando la necesidad de realizar intervenciones individualizadas. </a:t>
            </a:r>
            <a:endParaRPr lang="es-ES" sz="145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: esquinas diagonales redondeadas 15">
            <a:extLst>
              <a:ext uri="{FF2B5EF4-FFF2-40B4-BE49-F238E27FC236}">
                <a16:creationId xmlns:a16="http://schemas.microsoft.com/office/drawing/2014/main" id="{8091A534-1CF2-0A36-94A2-0B622D2B5549}"/>
              </a:ext>
            </a:extLst>
          </p:cNvPr>
          <p:cNvSpPr/>
          <p:nvPr/>
        </p:nvSpPr>
        <p:spPr>
          <a:xfrm>
            <a:off x="3994485" y="3511961"/>
            <a:ext cx="1946669" cy="382787"/>
          </a:xfrm>
          <a:prstGeom prst="round2Diag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Conclusiones.</a:t>
            </a:r>
          </a:p>
        </p:txBody>
      </p:sp>
    </p:spTree>
    <p:extLst>
      <p:ext uri="{BB962C8B-B14F-4D97-AF65-F5344CB8AC3E}">
        <p14:creationId xmlns:p14="http://schemas.microsoft.com/office/powerpoint/2010/main" val="6447092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6305</TotalTime>
  <Words>394</Words>
  <Application>Microsoft Office PowerPoint</Application>
  <PresentationFormat>Presentación en pantalla (16:9)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Symbol</vt:lpstr>
      <vt:lpstr>Tahoma</vt:lpstr>
      <vt:lpstr>Tema de Office</vt:lpstr>
      <vt:lpstr>Análisis de variables predictoras de éxito en el abandono del hábito tabáquico. </vt:lpstr>
      <vt:lpstr>Análisis de variables predictoras de éxito en el abandono del hábito tabáquico.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 Canalejo</cp:lastModifiedBy>
  <cp:revision>3</cp:revision>
  <dcterms:created xsi:type="dcterms:W3CDTF">2024-02-05T13:08:18Z</dcterms:created>
  <dcterms:modified xsi:type="dcterms:W3CDTF">2025-02-25T21:09:22Z</dcterms:modified>
</cp:coreProperties>
</file>