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1" d="100"/>
          <a:sy n="91" d="100"/>
        </p:scale>
        <p:origin x="-786" y="-9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027086-E832-44F1-8E8A-B18926F58093}" type="datetimeFigureOut">
              <a:rPr lang="es-ES" smtClean="0"/>
              <a:pPr/>
              <a:t>02/03/2025</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7704A-9645-4ECA-B67D-817FF8752436}"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3AA7704A-9645-4ECA-B67D-817FF8752436}" type="slidenum">
              <a:rPr lang="es-ES" smtClean="0"/>
              <a:pPr/>
              <a:t>2</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28794" y="214296"/>
            <a:ext cx="7215206" cy="1102519"/>
          </a:xfrm>
        </p:spPr>
        <p:txBody>
          <a:bodyPr>
            <a:normAutofit fontScale="90000"/>
          </a:bodyPr>
          <a:lstStyle/>
          <a:p>
            <a:r>
              <a:rPr lang="es-ES" sz="2200" dirty="0">
                <a:solidFill>
                  <a:schemeClr val="accent1"/>
                </a:solidFill>
                <a:latin typeface="Arial" pitchFamily="34" charset="0"/>
                <a:cs typeface="Arial" pitchFamily="34" charset="0"/>
              </a:rPr>
              <a:t>DESCRIPCIÓN DE PACIENTES EN SEGUIMIENTO TELEFÓNICO EN CONSULTA DE DESHABITUACIÓN TABÁQUICA TRATADOS CON CITISINA </a:t>
            </a:r>
            <a:r>
              <a:rPr lang="es-ES" dirty="0">
                <a:latin typeface="Arial" pitchFamily="34" charset="0"/>
                <a:cs typeface="Arial" pitchFamily="34" charset="0"/>
              </a:rPr>
              <a:t/>
            </a:r>
            <a:br>
              <a:rPr lang="es-ES" dirty="0">
                <a:latin typeface="Arial" pitchFamily="34" charset="0"/>
                <a:cs typeface="Arial" pitchFamily="34" charset="0"/>
              </a:rPr>
            </a:br>
            <a:r>
              <a:rPr lang="es-ES" sz="1100" dirty="0">
                <a:latin typeface="Arial" pitchFamily="34" charset="0"/>
                <a:cs typeface="Arial" pitchFamily="34" charset="0"/>
              </a:rPr>
              <a:t>J.M. Ruiz Amat. E. Solana Martínez, M. Fernández Granja, J. López Martínez, E. Martínez </a:t>
            </a:r>
            <a:r>
              <a:rPr lang="es-ES" sz="1100" dirty="0" err="1">
                <a:latin typeface="Arial" pitchFamily="34" charset="0"/>
                <a:cs typeface="Arial" pitchFamily="34" charset="0"/>
              </a:rPr>
              <a:t>Orenes</a:t>
            </a:r>
            <a:r>
              <a:rPr lang="es-ES" sz="1100" dirty="0">
                <a:latin typeface="Arial" pitchFamily="34" charset="0"/>
                <a:cs typeface="Arial" pitchFamily="34" charset="0"/>
              </a:rPr>
              <a:t>, L. Fernández Mula, J. Alcántara Fructuoso, F. J. Ruiz López</a:t>
            </a:r>
          </a:p>
        </p:txBody>
      </p:sp>
      <p:sp>
        <p:nvSpPr>
          <p:cNvPr id="3" name="2 Subtítulo"/>
          <p:cNvSpPr>
            <a:spLocks noGrp="1"/>
          </p:cNvSpPr>
          <p:nvPr>
            <p:ph type="subTitle" idx="1"/>
          </p:nvPr>
        </p:nvSpPr>
        <p:spPr/>
        <p:txBody>
          <a:bodyPr/>
          <a:lstStyle/>
          <a:p>
            <a:r>
              <a:rPr lang="es-ES" dirty="0"/>
              <a:t>    </a:t>
            </a:r>
          </a:p>
        </p:txBody>
      </p:sp>
      <p:sp>
        <p:nvSpPr>
          <p:cNvPr id="4" name="3 CuadroTexto"/>
          <p:cNvSpPr txBox="1"/>
          <p:nvPr/>
        </p:nvSpPr>
        <p:spPr>
          <a:xfrm>
            <a:off x="214282" y="1571618"/>
            <a:ext cx="5786478" cy="3293209"/>
          </a:xfrm>
          <a:prstGeom prst="rect">
            <a:avLst/>
          </a:prstGeom>
          <a:noFill/>
        </p:spPr>
        <p:txBody>
          <a:bodyPr wrap="square" rtlCol="0">
            <a:spAutoFit/>
          </a:bodyPr>
          <a:lstStyle/>
          <a:p>
            <a:pPr algn="ctr"/>
            <a:r>
              <a:rPr lang="es-ES" sz="1600" dirty="0">
                <a:solidFill>
                  <a:schemeClr val="accent1"/>
                </a:solidFill>
                <a:latin typeface="Arial" pitchFamily="34" charset="0"/>
                <a:cs typeface="Arial" pitchFamily="34" charset="0"/>
              </a:rPr>
              <a:t>Introducción</a:t>
            </a:r>
          </a:p>
          <a:p>
            <a:pPr algn="just"/>
            <a:r>
              <a:rPr lang="es-ES" sz="1600" dirty="0">
                <a:latin typeface="Arial" pitchFamily="34" charset="0"/>
                <a:cs typeface="Arial" pitchFamily="34" charset="0"/>
              </a:rPr>
              <a:t>Objetivo principal: conocer la efectividad de la </a:t>
            </a:r>
            <a:r>
              <a:rPr lang="es-ES" sz="1600" dirty="0" err="1">
                <a:latin typeface="Arial" pitchFamily="34" charset="0"/>
                <a:cs typeface="Arial" pitchFamily="34" charset="0"/>
              </a:rPr>
              <a:t>citisina</a:t>
            </a:r>
            <a:r>
              <a:rPr lang="es-ES" sz="1600" dirty="0">
                <a:latin typeface="Arial" pitchFamily="34" charset="0"/>
                <a:cs typeface="Arial" pitchFamily="34" charset="0"/>
              </a:rPr>
              <a:t> en un programa de deshabituación tabáquica de seguimiento telefónico.</a:t>
            </a:r>
          </a:p>
          <a:p>
            <a:pPr algn="just"/>
            <a:endParaRPr lang="es-ES" sz="1600" b="1" dirty="0">
              <a:latin typeface="Arial" pitchFamily="34" charset="0"/>
              <a:cs typeface="Arial" pitchFamily="34" charset="0"/>
            </a:endParaRPr>
          </a:p>
          <a:p>
            <a:pPr algn="ctr"/>
            <a:r>
              <a:rPr lang="es-ES" sz="1600" dirty="0">
                <a:solidFill>
                  <a:schemeClr val="accent1"/>
                </a:solidFill>
                <a:latin typeface="Arial" pitchFamily="34" charset="0"/>
                <a:cs typeface="Arial" pitchFamily="34" charset="0"/>
              </a:rPr>
              <a:t>Material y métodos</a:t>
            </a:r>
          </a:p>
          <a:p>
            <a:pPr algn="just"/>
            <a:r>
              <a:rPr lang="es-ES" sz="1600" dirty="0">
                <a:latin typeface="Arial" pitchFamily="34" charset="0"/>
                <a:cs typeface="Arial" pitchFamily="34" charset="0"/>
              </a:rPr>
              <a:t>-    </a:t>
            </a:r>
            <a:r>
              <a:rPr lang="es-ES" sz="1600" dirty="0" smtClean="0">
                <a:latin typeface="Arial" pitchFamily="34" charset="0"/>
                <a:cs typeface="Arial" pitchFamily="34" charset="0"/>
              </a:rPr>
              <a:t>Estudio </a:t>
            </a:r>
            <a:r>
              <a:rPr lang="es-ES" sz="1600" dirty="0">
                <a:latin typeface="Arial" pitchFamily="34" charset="0"/>
                <a:cs typeface="Arial" pitchFamily="34" charset="0"/>
              </a:rPr>
              <a:t>observacional y retrospectivo. </a:t>
            </a:r>
          </a:p>
          <a:p>
            <a:pPr marL="285750" indent="-285750" algn="just">
              <a:buFontTx/>
              <a:buChar char="-"/>
            </a:pPr>
            <a:r>
              <a:rPr lang="es-ES" sz="1600" dirty="0">
                <a:latin typeface="Arial" pitchFamily="34" charset="0"/>
                <a:cs typeface="Arial" pitchFamily="34" charset="0"/>
              </a:rPr>
              <a:t>Se reclutan 68 pacientes entre enero-octubre de 2023 a los que se prescribió </a:t>
            </a:r>
            <a:r>
              <a:rPr lang="es-ES" sz="1600" dirty="0" err="1">
                <a:latin typeface="Arial" pitchFamily="34" charset="0"/>
                <a:cs typeface="Arial" pitchFamily="34" charset="0"/>
              </a:rPr>
              <a:t>citisina</a:t>
            </a:r>
            <a:r>
              <a:rPr lang="es-ES" sz="1600" dirty="0">
                <a:latin typeface="Arial" pitchFamily="34" charset="0"/>
                <a:cs typeface="Arial" pitchFamily="34" charset="0"/>
              </a:rPr>
              <a:t>.</a:t>
            </a:r>
          </a:p>
          <a:p>
            <a:pPr marL="285750" indent="-285750" algn="just">
              <a:buFontTx/>
              <a:buChar char="-"/>
            </a:pPr>
            <a:r>
              <a:rPr lang="es-ES" sz="1600" dirty="0">
                <a:latin typeface="Arial" pitchFamily="34" charset="0"/>
                <a:cs typeface="Arial" pitchFamily="34" charset="0"/>
              </a:rPr>
              <a:t>Primera visita presencial. </a:t>
            </a:r>
          </a:p>
          <a:p>
            <a:pPr marL="285750" indent="-285750" algn="just">
              <a:buFontTx/>
              <a:buChar char="-"/>
            </a:pPr>
            <a:r>
              <a:rPr lang="es-ES" sz="1600" dirty="0">
                <a:latin typeface="Arial" pitchFamily="34" charset="0"/>
                <a:cs typeface="Arial" pitchFamily="34" charset="0"/>
              </a:rPr>
              <a:t>Telefónica: la primera semana de inicio, 1 mes, 3 meses, 6 meses y 12 meses.</a:t>
            </a:r>
          </a:p>
          <a:p>
            <a:pPr marL="285750" indent="-285750" algn="just">
              <a:buFontTx/>
              <a:buChar char="-"/>
            </a:pPr>
            <a:r>
              <a:rPr lang="es-ES" sz="1600" dirty="0">
                <a:latin typeface="Arial" pitchFamily="34" charset="0"/>
                <a:cs typeface="Arial" pitchFamily="34" charset="0"/>
              </a:rPr>
              <a:t>Seguimiento durante 1 año. </a:t>
            </a:r>
          </a:p>
        </p:txBody>
      </p:sp>
      <p:graphicFrame>
        <p:nvGraphicFramePr>
          <p:cNvPr id="5" name="4 Tabla"/>
          <p:cNvGraphicFramePr>
            <a:graphicFrameLocks noGrp="1"/>
          </p:cNvGraphicFramePr>
          <p:nvPr/>
        </p:nvGraphicFramePr>
        <p:xfrm>
          <a:off x="6143636" y="1857370"/>
          <a:ext cx="2669540" cy="2654300"/>
        </p:xfrm>
        <a:graphic>
          <a:graphicData uri="http://schemas.openxmlformats.org/drawingml/2006/table">
            <a:tbl>
              <a:tblPr>
                <a:tableStyleId>{69CF1AB2-1976-4502-BF36-3FF5EA218861}</a:tableStyleId>
              </a:tblPr>
              <a:tblGrid>
                <a:gridCol w="1679575">
                  <a:extLst>
                    <a:ext uri="{9D8B030D-6E8A-4147-A177-3AD203B41FA5}">
                      <a16:colId xmlns:a16="http://schemas.microsoft.com/office/drawing/2014/main" xmlns="" val="20000"/>
                    </a:ext>
                  </a:extLst>
                </a:gridCol>
                <a:gridCol w="989965">
                  <a:extLst>
                    <a:ext uri="{9D8B030D-6E8A-4147-A177-3AD203B41FA5}">
                      <a16:colId xmlns:a16="http://schemas.microsoft.com/office/drawing/2014/main" xmlns="" val="20001"/>
                    </a:ext>
                  </a:extLst>
                </a:gridCol>
              </a:tblGrid>
              <a:tr h="265430">
                <a:tc>
                  <a:txBody>
                    <a:bodyPr/>
                    <a:lstStyle/>
                    <a:p>
                      <a:pPr algn="l">
                        <a:lnSpc>
                          <a:spcPct val="107000"/>
                        </a:lnSpc>
                        <a:spcAft>
                          <a:spcPts val="0"/>
                        </a:spcAft>
                      </a:pPr>
                      <a:r>
                        <a:rPr lang="es-ES" sz="1000" kern="0" dirty="0"/>
                        <a:t>Edad</a:t>
                      </a:r>
                      <a:endParaRPr lang="es-ES" sz="1100" kern="100" dirty="0">
                        <a:latin typeface="Aptos"/>
                        <a:ea typeface="Aptos"/>
                        <a:cs typeface="Times New Roman"/>
                      </a:endParaRPr>
                    </a:p>
                  </a:txBody>
                  <a:tcPr marL="68580" marR="68580" marT="0" marB="0"/>
                </a:tc>
                <a:tc>
                  <a:txBody>
                    <a:bodyPr/>
                    <a:lstStyle/>
                    <a:p>
                      <a:pPr algn="r">
                        <a:lnSpc>
                          <a:spcPct val="107000"/>
                        </a:lnSpc>
                        <a:spcAft>
                          <a:spcPts val="0"/>
                        </a:spcAft>
                      </a:pPr>
                      <a:r>
                        <a:rPr lang="es-ES" sz="1000" kern="0"/>
                        <a:t>57,47±9,8</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0"/>
                  </a:ext>
                </a:extLst>
              </a:tr>
              <a:tr h="265430">
                <a:tc>
                  <a:txBody>
                    <a:bodyPr/>
                    <a:lstStyle/>
                    <a:p>
                      <a:pPr algn="l">
                        <a:lnSpc>
                          <a:spcPct val="107000"/>
                        </a:lnSpc>
                        <a:spcAft>
                          <a:spcPts val="0"/>
                        </a:spcAft>
                      </a:pPr>
                      <a:r>
                        <a:rPr lang="es-ES" sz="1000" kern="0" dirty="0"/>
                        <a:t>Edad de inicio</a:t>
                      </a:r>
                      <a:endParaRPr lang="es-ES" sz="1100" kern="100" dirty="0">
                        <a:latin typeface="Aptos"/>
                        <a:ea typeface="Aptos"/>
                        <a:cs typeface="Times New Roman"/>
                      </a:endParaRPr>
                    </a:p>
                  </a:txBody>
                  <a:tcPr marL="68580" marR="68580" marT="0" marB="0"/>
                </a:tc>
                <a:tc>
                  <a:txBody>
                    <a:bodyPr/>
                    <a:lstStyle/>
                    <a:p>
                      <a:pPr algn="r">
                        <a:lnSpc>
                          <a:spcPct val="107000"/>
                        </a:lnSpc>
                        <a:spcAft>
                          <a:spcPts val="0"/>
                        </a:spcAft>
                      </a:pPr>
                      <a:r>
                        <a:rPr lang="es-ES" sz="1000" kern="0"/>
                        <a:t>16,3±4,7</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1"/>
                  </a:ext>
                </a:extLst>
              </a:tr>
              <a:tr h="265430">
                <a:tc>
                  <a:txBody>
                    <a:bodyPr/>
                    <a:lstStyle/>
                    <a:p>
                      <a:pPr algn="l">
                        <a:lnSpc>
                          <a:spcPct val="107000"/>
                        </a:lnSpc>
                        <a:spcAft>
                          <a:spcPts val="0"/>
                        </a:spcAft>
                      </a:pPr>
                      <a:r>
                        <a:rPr lang="es-ES" sz="1000" kern="0" dirty="0"/>
                        <a:t>Consumo acumulado (CA)</a:t>
                      </a:r>
                      <a:endParaRPr lang="es-ES" sz="1100" kern="100" dirty="0">
                        <a:latin typeface="Aptos"/>
                        <a:ea typeface="Aptos"/>
                        <a:cs typeface="Times New Roman"/>
                      </a:endParaRPr>
                    </a:p>
                  </a:txBody>
                  <a:tcPr marL="68580" marR="68580" marT="0" marB="0"/>
                </a:tc>
                <a:tc>
                  <a:txBody>
                    <a:bodyPr/>
                    <a:lstStyle/>
                    <a:p>
                      <a:pPr algn="r">
                        <a:lnSpc>
                          <a:spcPct val="107000"/>
                        </a:lnSpc>
                        <a:spcAft>
                          <a:spcPts val="0"/>
                        </a:spcAft>
                      </a:pPr>
                      <a:r>
                        <a:rPr lang="es-ES" sz="1000" kern="0"/>
                        <a:t>47,1±26,5</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2"/>
                  </a:ext>
                </a:extLst>
              </a:tr>
              <a:tr h="265430">
                <a:tc>
                  <a:txBody>
                    <a:bodyPr/>
                    <a:lstStyle/>
                    <a:p>
                      <a:pPr algn="l">
                        <a:lnSpc>
                          <a:spcPct val="107000"/>
                        </a:lnSpc>
                        <a:spcAft>
                          <a:spcPts val="0"/>
                        </a:spcAft>
                      </a:pPr>
                      <a:r>
                        <a:rPr lang="es-ES" sz="1000" kern="0"/>
                        <a:t>Nº cigarrillos</a:t>
                      </a:r>
                      <a:endParaRPr lang="es-ES" sz="1100" kern="100">
                        <a:latin typeface="Aptos"/>
                        <a:ea typeface="Aptos"/>
                        <a:cs typeface="Times New Roman"/>
                      </a:endParaRPr>
                    </a:p>
                  </a:txBody>
                  <a:tcPr marL="68580" marR="68580" marT="0" marB="0"/>
                </a:tc>
                <a:tc>
                  <a:txBody>
                    <a:bodyPr/>
                    <a:lstStyle/>
                    <a:p>
                      <a:pPr algn="r">
                        <a:lnSpc>
                          <a:spcPct val="107000"/>
                        </a:lnSpc>
                        <a:spcAft>
                          <a:spcPts val="0"/>
                        </a:spcAft>
                      </a:pPr>
                      <a:r>
                        <a:rPr lang="es-ES" sz="1000" kern="0"/>
                        <a:t> 21,68±10,5</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3"/>
                  </a:ext>
                </a:extLst>
              </a:tr>
              <a:tr h="265430">
                <a:tc>
                  <a:txBody>
                    <a:bodyPr/>
                    <a:lstStyle/>
                    <a:p>
                      <a:pPr algn="l">
                        <a:lnSpc>
                          <a:spcPct val="107000"/>
                        </a:lnSpc>
                        <a:spcAft>
                          <a:spcPts val="0"/>
                        </a:spcAft>
                      </a:pPr>
                      <a:r>
                        <a:rPr lang="es-ES" sz="1000" kern="0"/>
                        <a:t>Fagerstrom</a:t>
                      </a:r>
                      <a:endParaRPr lang="es-ES" sz="1100" kern="100">
                        <a:latin typeface="Aptos"/>
                        <a:ea typeface="Aptos"/>
                        <a:cs typeface="Times New Roman"/>
                      </a:endParaRPr>
                    </a:p>
                  </a:txBody>
                  <a:tcPr marL="68580" marR="68580" marT="0" marB="0"/>
                </a:tc>
                <a:tc>
                  <a:txBody>
                    <a:bodyPr/>
                    <a:lstStyle/>
                    <a:p>
                      <a:pPr algn="r">
                        <a:lnSpc>
                          <a:spcPct val="107000"/>
                        </a:lnSpc>
                        <a:spcAft>
                          <a:spcPts val="0"/>
                        </a:spcAft>
                      </a:pPr>
                      <a:r>
                        <a:rPr lang="es-ES" sz="1000" kern="0"/>
                        <a:t>5,81±1,9</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4"/>
                  </a:ext>
                </a:extLst>
              </a:tr>
              <a:tr h="265430">
                <a:tc>
                  <a:txBody>
                    <a:bodyPr/>
                    <a:lstStyle/>
                    <a:p>
                      <a:pPr algn="l">
                        <a:lnSpc>
                          <a:spcPct val="107000"/>
                        </a:lnSpc>
                        <a:spcAft>
                          <a:spcPts val="0"/>
                        </a:spcAft>
                      </a:pPr>
                      <a:r>
                        <a:rPr lang="es-ES" sz="1000" kern="0"/>
                        <a:t>Glover-Nilson  11</a:t>
                      </a:r>
                      <a:endParaRPr lang="es-ES" sz="1100" kern="100">
                        <a:latin typeface="Aptos"/>
                        <a:ea typeface="Aptos"/>
                        <a:cs typeface="Times New Roman"/>
                      </a:endParaRPr>
                    </a:p>
                  </a:txBody>
                  <a:tcPr marL="68580" marR="68580" marT="0" marB="0"/>
                </a:tc>
                <a:tc>
                  <a:txBody>
                    <a:bodyPr/>
                    <a:lstStyle/>
                    <a:p>
                      <a:pPr algn="r">
                        <a:lnSpc>
                          <a:spcPct val="107000"/>
                        </a:lnSpc>
                        <a:spcAft>
                          <a:spcPts val="0"/>
                        </a:spcAft>
                      </a:pPr>
                      <a:r>
                        <a:rPr lang="es-ES" sz="1000" kern="0"/>
                        <a:t>22±8,3</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5"/>
                  </a:ext>
                </a:extLst>
              </a:tr>
              <a:tr h="265430">
                <a:tc>
                  <a:txBody>
                    <a:bodyPr/>
                    <a:lstStyle/>
                    <a:p>
                      <a:pPr algn="l">
                        <a:lnSpc>
                          <a:spcPct val="107000"/>
                        </a:lnSpc>
                        <a:spcAft>
                          <a:spcPts val="0"/>
                        </a:spcAft>
                      </a:pPr>
                      <a:r>
                        <a:rPr lang="es-ES" sz="1000" kern="0"/>
                        <a:t>Richmond</a:t>
                      </a:r>
                      <a:endParaRPr lang="es-ES" sz="1100" kern="100">
                        <a:latin typeface="Aptos"/>
                        <a:ea typeface="Aptos"/>
                        <a:cs typeface="Times New Roman"/>
                      </a:endParaRPr>
                    </a:p>
                  </a:txBody>
                  <a:tcPr marL="68580" marR="68580" marT="0" marB="0"/>
                </a:tc>
                <a:tc>
                  <a:txBody>
                    <a:bodyPr/>
                    <a:lstStyle/>
                    <a:p>
                      <a:pPr algn="r">
                        <a:lnSpc>
                          <a:spcPct val="107000"/>
                        </a:lnSpc>
                        <a:spcAft>
                          <a:spcPts val="0"/>
                        </a:spcAft>
                      </a:pPr>
                      <a:r>
                        <a:rPr lang="es-ES" sz="1000" kern="0"/>
                        <a:t>8,65±1,4</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6"/>
                  </a:ext>
                </a:extLst>
              </a:tr>
              <a:tr h="265430">
                <a:tc>
                  <a:txBody>
                    <a:bodyPr/>
                    <a:lstStyle/>
                    <a:p>
                      <a:pPr algn="l">
                        <a:lnSpc>
                          <a:spcPct val="107000"/>
                        </a:lnSpc>
                        <a:spcAft>
                          <a:spcPts val="0"/>
                        </a:spcAft>
                      </a:pPr>
                      <a:r>
                        <a:rPr lang="es-ES" sz="1000" kern="0"/>
                        <a:t>Intentos previos</a:t>
                      </a:r>
                      <a:endParaRPr lang="es-ES" sz="1100" kern="100">
                        <a:latin typeface="Aptos"/>
                        <a:ea typeface="Aptos"/>
                        <a:cs typeface="Times New Roman"/>
                      </a:endParaRPr>
                    </a:p>
                  </a:txBody>
                  <a:tcPr marL="68580" marR="68580" marT="0" marB="0"/>
                </a:tc>
                <a:tc>
                  <a:txBody>
                    <a:bodyPr/>
                    <a:lstStyle/>
                    <a:p>
                      <a:pPr algn="r">
                        <a:lnSpc>
                          <a:spcPct val="107000"/>
                        </a:lnSpc>
                        <a:spcAft>
                          <a:spcPts val="0"/>
                        </a:spcAft>
                      </a:pPr>
                      <a:r>
                        <a:rPr lang="es-ES" sz="1000" kern="0"/>
                        <a:t>53 (77.9%)</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7"/>
                  </a:ext>
                </a:extLst>
              </a:tr>
              <a:tr h="265430">
                <a:tc>
                  <a:txBody>
                    <a:bodyPr/>
                    <a:lstStyle/>
                    <a:p>
                      <a:pPr algn="l">
                        <a:lnSpc>
                          <a:spcPct val="107000"/>
                        </a:lnSpc>
                        <a:spcAft>
                          <a:spcPts val="0"/>
                        </a:spcAft>
                      </a:pPr>
                      <a:r>
                        <a:rPr lang="es-ES" sz="1000" kern="0"/>
                        <a:t>Enolismo severo</a:t>
                      </a:r>
                      <a:endParaRPr lang="es-ES" sz="1100" kern="100">
                        <a:latin typeface="Aptos"/>
                        <a:ea typeface="Aptos"/>
                        <a:cs typeface="Times New Roman"/>
                      </a:endParaRPr>
                    </a:p>
                  </a:txBody>
                  <a:tcPr marL="68580" marR="68580" marT="0" marB="0"/>
                </a:tc>
                <a:tc>
                  <a:txBody>
                    <a:bodyPr/>
                    <a:lstStyle/>
                    <a:p>
                      <a:pPr algn="r">
                        <a:lnSpc>
                          <a:spcPct val="107000"/>
                        </a:lnSpc>
                        <a:spcAft>
                          <a:spcPts val="0"/>
                        </a:spcAft>
                      </a:pPr>
                      <a:r>
                        <a:rPr lang="es-ES" sz="1000" kern="0"/>
                        <a:t>2 (2.9%)</a:t>
                      </a:r>
                      <a:endParaRPr lang="es-ES" sz="1100" kern="100">
                        <a:latin typeface="Aptos"/>
                        <a:ea typeface="Aptos"/>
                        <a:cs typeface="Times New Roman"/>
                      </a:endParaRPr>
                    </a:p>
                  </a:txBody>
                  <a:tcPr marL="68580" marR="68580" marT="0" marB="0"/>
                </a:tc>
                <a:extLst>
                  <a:ext uri="{0D108BD9-81ED-4DB2-BD59-A6C34878D82A}">
                    <a16:rowId xmlns:a16="http://schemas.microsoft.com/office/drawing/2014/main" xmlns="" val="10008"/>
                  </a:ext>
                </a:extLst>
              </a:tr>
              <a:tr h="265430">
                <a:tc>
                  <a:txBody>
                    <a:bodyPr/>
                    <a:lstStyle/>
                    <a:p>
                      <a:pPr algn="l">
                        <a:lnSpc>
                          <a:spcPct val="107000"/>
                        </a:lnSpc>
                        <a:spcAft>
                          <a:spcPts val="0"/>
                        </a:spcAft>
                      </a:pPr>
                      <a:r>
                        <a:rPr lang="es-ES" sz="1000" kern="0" dirty="0"/>
                        <a:t>Consumo drogas</a:t>
                      </a:r>
                      <a:endParaRPr lang="es-ES" sz="1100" kern="100" dirty="0">
                        <a:latin typeface="Aptos"/>
                        <a:ea typeface="Aptos"/>
                        <a:cs typeface="Times New Roman"/>
                      </a:endParaRPr>
                    </a:p>
                  </a:txBody>
                  <a:tcPr marL="68580" marR="68580" marT="0" marB="0"/>
                </a:tc>
                <a:tc>
                  <a:txBody>
                    <a:bodyPr/>
                    <a:lstStyle/>
                    <a:p>
                      <a:pPr algn="r">
                        <a:lnSpc>
                          <a:spcPct val="107000"/>
                        </a:lnSpc>
                        <a:spcAft>
                          <a:spcPts val="0"/>
                        </a:spcAft>
                      </a:pPr>
                      <a:r>
                        <a:rPr lang="es-ES" sz="1000" kern="0" dirty="0"/>
                        <a:t>3 (4.4%)</a:t>
                      </a:r>
                      <a:endParaRPr lang="es-ES" sz="1100" kern="100" dirty="0">
                        <a:latin typeface="Aptos"/>
                        <a:ea typeface="Aptos"/>
                        <a:cs typeface="Times New Roman"/>
                      </a:endParaRPr>
                    </a:p>
                  </a:txBody>
                  <a:tcPr marL="68580" marR="68580" marT="0" marB="0"/>
                </a:tc>
                <a:extLst>
                  <a:ext uri="{0D108BD9-81ED-4DB2-BD59-A6C34878D82A}">
                    <a16:rowId xmlns:a16="http://schemas.microsoft.com/office/drawing/2014/main" xmlns="" val="10009"/>
                  </a:ext>
                </a:extLst>
              </a:tr>
            </a:tbl>
          </a:graphicData>
        </a:graphic>
      </p:graphicFrame>
      <p:sp>
        <p:nvSpPr>
          <p:cNvPr id="6" name="5 CuadroTexto"/>
          <p:cNvSpPr txBox="1"/>
          <p:nvPr/>
        </p:nvSpPr>
        <p:spPr>
          <a:xfrm>
            <a:off x="6072198" y="1500180"/>
            <a:ext cx="2928958" cy="323165"/>
          </a:xfrm>
          <a:prstGeom prst="rect">
            <a:avLst/>
          </a:prstGeom>
          <a:noFill/>
        </p:spPr>
        <p:txBody>
          <a:bodyPr wrap="square" rtlCol="0">
            <a:spAutoFit/>
          </a:bodyPr>
          <a:lstStyle/>
          <a:p>
            <a:r>
              <a:rPr lang="es-ES" sz="1500" dirty="0" smtClean="0">
                <a:solidFill>
                  <a:schemeClr val="accent1"/>
                </a:solidFill>
                <a:latin typeface="Arial" pitchFamily="34" charset="0"/>
                <a:cs typeface="Arial" pitchFamily="34" charset="0"/>
              </a:rPr>
              <a:t>Características de los pacientes</a:t>
            </a:r>
            <a:endParaRPr lang="es-ES" sz="1500" dirty="0">
              <a:solidFill>
                <a:schemeClr val="accent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42844" y="4020116"/>
            <a:ext cx="8429652" cy="1123384"/>
          </a:xfrm>
          <a:prstGeom prst="rect">
            <a:avLst/>
          </a:prstGeom>
          <a:noFill/>
        </p:spPr>
        <p:txBody>
          <a:bodyPr wrap="square" rtlCol="0">
            <a:spAutoFit/>
          </a:bodyPr>
          <a:lstStyle/>
          <a:p>
            <a:pPr algn="ctr"/>
            <a:r>
              <a:rPr lang="es-ES" sz="1600" dirty="0">
                <a:solidFill>
                  <a:schemeClr val="accent1"/>
                </a:solidFill>
                <a:latin typeface="Arial" pitchFamily="34" charset="0"/>
                <a:cs typeface="Arial" pitchFamily="34" charset="0"/>
              </a:rPr>
              <a:t>Conclusiones</a:t>
            </a:r>
          </a:p>
          <a:p>
            <a:pPr lvl="0" algn="just"/>
            <a:r>
              <a:rPr lang="es-ES" sz="1300" dirty="0">
                <a:latin typeface="Arial" pitchFamily="34" charset="0"/>
                <a:cs typeface="Arial" pitchFamily="34" charset="0"/>
              </a:rPr>
              <a:t>- Un porcentaje no despreciable de pacientes no iniciaron tratamiento o no respondieron a la llamada inicial</a:t>
            </a:r>
          </a:p>
          <a:p>
            <a:pPr lvl="0" algn="just">
              <a:buFontTx/>
              <a:buChar char="-"/>
            </a:pPr>
            <a:r>
              <a:rPr lang="es-ES" sz="1300" dirty="0">
                <a:latin typeface="Arial" pitchFamily="34" charset="0"/>
                <a:cs typeface="Arial" pitchFamily="34" charset="0"/>
              </a:rPr>
              <a:t> El tratamiento con </a:t>
            </a:r>
            <a:r>
              <a:rPr lang="es-ES" sz="1300" dirty="0" err="1">
                <a:latin typeface="Arial" pitchFamily="34" charset="0"/>
                <a:cs typeface="Arial" pitchFamily="34" charset="0"/>
              </a:rPr>
              <a:t>citisina</a:t>
            </a:r>
            <a:r>
              <a:rPr lang="es-ES" sz="1300" dirty="0">
                <a:latin typeface="Arial" pitchFamily="34" charset="0"/>
                <a:cs typeface="Arial" pitchFamily="34" charset="0"/>
              </a:rPr>
              <a:t> mostró resultados prometedores, con tasas de abstinencia a los 12 meses superiores a los ensayos clínicos. </a:t>
            </a:r>
          </a:p>
          <a:p>
            <a:pPr algn="just"/>
            <a:r>
              <a:rPr lang="es-ES" sz="1200" dirty="0"/>
              <a:t> </a:t>
            </a:r>
          </a:p>
        </p:txBody>
      </p:sp>
      <p:sp>
        <p:nvSpPr>
          <p:cNvPr id="8" name="7 CuadroTexto"/>
          <p:cNvSpPr txBox="1"/>
          <p:nvPr/>
        </p:nvSpPr>
        <p:spPr>
          <a:xfrm>
            <a:off x="5214942" y="1714494"/>
            <a:ext cx="3714776" cy="2308324"/>
          </a:xfrm>
          <a:prstGeom prst="rect">
            <a:avLst/>
          </a:prstGeom>
          <a:noFill/>
        </p:spPr>
        <p:txBody>
          <a:bodyPr wrap="square" rtlCol="0">
            <a:spAutoFit/>
          </a:bodyPr>
          <a:lstStyle/>
          <a:p>
            <a:pPr algn="just"/>
            <a:r>
              <a:rPr lang="es-ES" sz="1300" dirty="0" smtClean="0">
                <a:latin typeface="Arial" pitchFamily="34" charset="0"/>
                <a:cs typeface="Arial" pitchFamily="34" charset="0"/>
              </a:rPr>
              <a:t>- </a:t>
            </a:r>
            <a:r>
              <a:rPr lang="es-ES" sz="1300" dirty="0">
                <a:latin typeface="Arial" pitchFamily="34" charset="0"/>
                <a:cs typeface="Arial" pitchFamily="34" charset="0"/>
              </a:rPr>
              <a:t>En la primera visita, 15 (22%) pacientes no llegaron a iniciar el tratamiento y 12 (17,6%) no respondieron a la llamada. Iniciaron el tratamiento un total de 41 pacientes. </a:t>
            </a:r>
          </a:p>
          <a:p>
            <a:pPr algn="just"/>
            <a:r>
              <a:rPr lang="es-ES" sz="1300" dirty="0">
                <a:latin typeface="Arial" pitchFamily="34" charset="0"/>
                <a:cs typeface="Arial" pitchFamily="34" charset="0"/>
              </a:rPr>
              <a:t>- A los 12 meses, pacientes con dependencia psicosocial y conductual leve-moderada dejaban de fumar de forma más fácil que aquellos que presentaban fuerte-muy fuerte.</a:t>
            </a:r>
          </a:p>
          <a:p>
            <a:pPr lvl="0" algn="just">
              <a:defRPr/>
            </a:pPr>
            <a:r>
              <a:rPr lang="es-ES" sz="1300" dirty="0">
                <a:latin typeface="Arial" pitchFamily="34" charset="0"/>
                <a:cs typeface="Arial" pitchFamily="34" charset="0"/>
              </a:rPr>
              <a:t>- La ausencia de patología psiquiátrica se relaciona con mayor facilidad para dejar de fumar a los 3 meses</a:t>
            </a:r>
            <a:r>
              <a:rPr lang="es-ES" sz="1400" dirty="0">
                <a:latin typeface="Arial" pitchFamily="34" charset="0"/>
                <a:cs typeface="Arial" pitchFamily="34" charset="0"/>
              </a:rPr>
              <a:t>. </a:t>
            </a:r>
          </a:p>
        </p:txBody>
      </p:sp>
      <p:pic>
        <p:nvPicPr>
          <p:cNvPr id="6" name="Imagen 6">
            <a:extLst>
              <a:ext uri="{FF2B5EF4-FFF2-40B4-BE49-F238E27FC236}">
                <a16:creationId xmlns:a16="http://schemas.microsoft.com/office/drawing/2014/main" xmlns="" id="{603FD205-E9A8-32E5-1B13-51BDD15490F2}"/>
              </a:ext>
            </a:extLst>
          </p:cNvPr>
          <p:cNvPicPr>
            <a:picLocks noChangeAspect="1"/>
          </p:cNvPicPr>
          <p:nvPr/>
        </p:nvPicPr>
        <p:blipFill>
          <a:blip r:embed="rId3"/>
          <a:srcRect l="2393" t="11370" r="2393" b="2826"/>
          <a:stretch>
            <a:fillRect/>
          </a:stretch>
        </p:blipFill>
        <p:spPr>
          <a:xfrm>
            <a:off x="428596" y="1714494"/>
            <a:ext cx="4714908" cy="2327688"/>
          </a:xfrm>
          <a:prstGeom prst="rect">
            <a:avLst/>
          </a:prstGeom>
        </p:spPr>
      </p:pic>
      <p:sp>
        <p:nvSpPr>
          <p:cNvPr id="7" name="6 CuadroTexto"/>
          <p:cNvSpPr txBox="1"/>
          <p:nvPr/>
        </p:nvSpPr>
        <p:spPr>
          <a:xfrm>
            <a:off x="214282" y="1428742"/>
            <a:ext cx="8429684" cy="338554"/>
          </a:xfrm>
          <a:prstGeom prst="rect">
            <a:avLst/>
          </a:prstGeom>
          <a:noFill/>
        </p:spPr>
        <p:txBody>
          <a:bodyPr wrap="square" rtlCol="0">
            <a:spAutoFit/>
          </a:bodyPr>
          <a:lstStyle/>
          <a:p>
            <a:pPr algn="ctr"/>
            <a:r>
              <a:rPr lang="es-ES" sz="1600" dirty="0" smtClean="0">
                <a:solidFill>
                  <a:schemeClr val="accent1"/>
                </a:solidFill>
                <a:latin typeface="Arial" pitchFamily="34" charset="0"/>
                <a:cs typeface="Arial" pitchFamily="34" charset="0"/>
              </a:rPr>
              <a:t>Resultados</a:t>
            </a:r>
            <a:endParaRPr lang="es-ES" sz="1600" dirty="0">
              <a:solidFill>
                <a:schemeClr val="accent1"/>
              </a:solidFill>
              <a:latin typeface="Arial" pitchFamily="34" charset="0"/>
              <a:cs typeface="Arial" pitchFamily="34" charset="0"/>
            </a:endParaRPr>
          </a:p>
        </p:txBody>
      </p:sp>
      <p:sp>
        <p:nvSpPr>
          <p:cNvPr id="9" name="1 Título"/>
          <p:cNvSpPr>
            <a:spLocks noGrp="1"/>
          </p:cNvSpPr>
          <p:nvPr>
            <p:ph type="ctrTitle"/>
          </p:nvPr>
        </p:nvSpPr>
        <p:spPr>
          <a:xfrm>
            <a:off x="1928794" y="214296"/>
            <a:ext cx="7215206" cy="1102519"/>
          </a:xfrm>
        </p:spPr>
        <p:txBody>
          <a:bodyPr>
            <a:normAutofit fontScale="90000"/>
          </a:bodyPr>
          <a:lstStyle/>
          <a:p>
            <a:r>
              <a:rPr lang="es-ES" sz="2200" dirty="0">
                <a:solidFill>
                  <a:schemeClr val="accent1"/>
                </a:solidFill>
                <a:latin typeface="Arial" pitchFamily="34" charset="0"/>
                <a:cs typeface="Arial" pitchFamily="34" charset="0"/>
              </a:rPr>
              <a:t>DESCRIPCIÓN DE PACIENTES EN SEGUIMIENTO TELEFÓNICO EN CONSULTA DE DESHABITUACIÓN TABÁQUICA TRATADOS CON CITISINA </a:t>
            </a:r>
            <a:r>
              <a:rPr lang="es-ES" dirty="0">
                <a:latin typeface="Arial" pitchFamily="34" charset="0"/>
                <a:cs typeface="Arial" pitchFamily="34" charset="0"/>
              </a:rPr>
              <a:t/>
            </a:r>
            <a:br>
              <a:rPr lang="es-ES" dirty="0">
                <a:latin typeface="Arial" pitchFamily="34" charset="0"/>
                <a:cs typeface="Arial" pitchFamily="34" charset="0"/>
              </a:rPr>
            </a:br>
            <a:r>
              <a:rPr lang="es-ES" sz="1100" dirty="0">
                <a:latin typeface="Arial" pitchFamily="34" charset="0"/>
                <a:cs typeface="Arial" pitchFamily="34" charset="0"/>
              </a:rPr>
              <a:t>J.M. Ruiz Amat. E. Solana Martínez, M. Fernández Granja, J. López Martínez, E. Martínez </a:t>
            </a:r>
            <a:r>
              <a:rPr lang="es-ES" sz="1100" dirty="0" err="1">
                <a:latin typeface="Arial" pitchFamily="34" charset="0"/>
                <a:cs typeface="Arial" pitchFamily="34" charset="0"/>
              </a:rPr>
              <a:t>Orenes</a:t>
            </a:r>
            <a:r>
              <a:rPr lang="es-ES" sz="1100" dirty="0">
                <a:latin typeface="Arial" pitchFamily="34" charset="0"/>
                <a:cs typeface="Arial" pitchFamily="34" charset="0"/>
              </a:rPr>
              <a:t>, L. Fernández Mula, J. Alcántara Fructuoso, F. J. Ruiz López</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TotalTime>
  <Words>275</Words>
  <Application>Microsoft Office PowerPoint</Application>
  <PresentationFormat>Presentación en pantalla (16:9)</PresentationFormat>
  <Paragraphs>42</Paragraphs>
  <Slides>2</Slides>
  <Notes>1</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DESCRIPCIÓN DE PACIENTES EN SEGUIMIENTO TELEFÓNICO EN CONSULTA DE DESHABITUACIÓN TABÁQUICA TRATADOS CON CITISINA  J.M. Ruiz Amat. E. Solana Martínez, M. Fernández Granja, J. López Martínez, E. Martínez Orenes, L. Fernández Mula, J. Alcántara Fructuoso, F. J. Ruiz López</vt:lpstr>
      <vt:lpstr>DESCRIPCIÓN DE PACIENTES EN SEGUIMIENTO TELEFÓNICO EN CONSULTA DE DESHABITUACIÓN TABÁQUICA TRATADOS CON CITISINA  J.M. Ruiz Amat. E. Solana Martínez, M. Fernández Granja, J. López Martínez, E. Martínez Orenes, L. Fernández Mula, J. Alcántara Fructuoso, F. J. Ruiz López</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User</cp:lastModifiedBy>
  <cp:revision>23</cp:revision>
  <dcterms:created xsi:type="dcterms:W3CDTF">2024-02-05T13:08:18Z</dcterms:created>
  <dcterms:modified xsi:type="dcterms:W3CDTF">2025-03-02T13:22:46Z</dcterms:modified>
</cp:coreProperties>
</file>