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56" r:id="rId3"/>
    <p:sldId id="258" r:id="rId4"/>
    <p:sldId id="263" r:id="rId5"/>
    <p:sldId id="267" r:id="rId6"/>
    <p:sldId id="264" r:id="rId7"/>
    <p:sldId id="268" r:id="rId8"/>
    <p:sldId id="265" r:id="rId9"/>
    <p:sldId id="269" r:id="rId10"/>
    <p:sldId id="271" r:id="rId11"/>
    <p:sldId id="272" r:id="rId12"/>
    <p:sldId id="262" r:id="rId13"/>
    <p:sldId id="266" r:id="rId14"/>
    <p:sldId id="273" r:id="rId15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DFDF"/>
    <a:srgbClr val="FBD5D5"/>
    <a:srgbClr val="C3D69B"/>
    <a:srgbClr val="768457"/>
    <a:srgbClr val="0068B2"/>
    <a:srgbClr val="ECF5FD"/>
    <a:srgbClr val="0D70B6"/>
    <a:srgbClr val="DAA2AD"/>
    <a:srgbClr val="AA86D9"/>
    <a:srgbClr val="CA9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884" autoAdjust="0"/>
    <p:restoredTop sz="94660"/>
  </p:normalViewPr>
  <p:slideViewPr>
    <p:cSldViewPr>
      <p:cViewPr>
        <p:scale>
          <a:sx n="75" d="100"/>
          <a:sy n="75" d="100"/>
        </p:scale>
        <p:origin x="1164" y="18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101D-4260-99A4-68543F036786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>
                <a:noFill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101D-4260-99A4-68543F03678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Hoja1!$A$2:$A$3</c:f>
              <c:strCache>
                <c:ptCount val="2"/>
                <c:pt idx="0">
                  <c:v>Reducción tumoral o desaparación de afectación hiliomediastínica </c:v>
                </c:pt>
                <c:pt idx="1">
                  <c:v>Progresión de enfermedad 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0.7</c:v>
                </c:pt>
                <c:pt idx="1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B8-45C4-8425-907800D838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0832141416839683E-2"/>
          <c:y val="0.70872121818408862"/>
          <c:w val="0.91634963633039279"/>
          <c:h val="0.2912787818159114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5664F7-48EC-4424-828E-835FC1ED10A1}" type="doc">
      <dgm:prSet loTypeId="urn:microsoft.com/office/officeart/2005/8/layout/hProcess9" loCatId="process" qsTypeId="urn:microsoft.com/office/officeart/2005/8/quickstyle/simple1" qsCatId="simple" csTypeId="urn:microsoft.com/office/officeart/2005/8/colors/colorful3" csCatId="colorful" phldr="1"/>
      <dgm:spPr/>
    </dgm:pt>
    <dgm:pt modelId="{B7733477-99D3-400A-8416-05D6B41403DC}">
      <dgm:prSet phldrT="[Texto]" custT="1"/>
      <dgm:spPr/>
      <dgm:t>
        <a:bodyPr/>
        <a:lstStyle/>
        <a:p>
          <a:r>
            <a:rPr lang="es-ES" sz="1400" dirty="0"/>
            <a:t>TRATAMIENTO NEOADYUVANTE </a:t>
          </a:r>
        </a:p>
      </dgm:t>
    </dgm:pt>
    <dgm:pt modelId="{5658AB5A-BED2-426A-9036-5BE22DEA2962}" type="parTrans" cxnId="{93092636-4EF4-4AB7-BF25-DF0FC8981642}">
      <dgm:prSet/>
      <dgm:spPr/>
      <dgm:t>
        <a:bodyPr/>
        <a:lstStyle/>
        <a:p>
          <a:endParaRPr lang="es-ES"/>
        </a:p>
      </dgm:t>
    </dgm:pt>
    <dgm:pt modelId="{451EA5CA-CD48-4BE5-B235-8FBD79E6B0A8}" type="sibTrans" cxnId="{93092636-4EF4-4AB7-BF25-DF0FC8981642}">
      <dgm:prSet/>
      <dgm:spPr/>
      <dgm:t>
        <a:bodyPr/>
        <a:lstStyle/>
        <a:p>
          <a:endParaRPr lang="es-ES"/>
        </a:p>
      </dgm:t>
    </dgm:pt>
    <dgm:pt modelId="{F4C3F241-1B2B-4315-B8B6-A4EDF4A412C3}">
      <dgm:prSet phldrT="[Texto]" custT="1"/>
      <dgm:spPr/>
      <dgm:t>
        <a:bodyPr/>
        <a:lstStyle/>
        <a:p>
          <a:r>
            <a:rPr lang="es-ES" sz="1600" dirty="0"/>
            <a:t>CIRUGÍA</a:t>
          </a:r>
        </a:p>
      </dgm:t>
    </dgm:pt>
    <dgm:pt modelId="{A13FE6B3-7392-423B-86EF-301ACC39484D}" type="parTrans" cxnId="{DC4C9557-DE4E-4F04-A4A4-0FAB0EC7A11E}">
      <dgm:prSet/>
      <dgm:spPr/>
      <dgm:t>
        <a:bodyPr/>
        <a:lstStyle/>
        <a:p>
          <a:endParaRPr lang="es-ES"/>
        </a:p>
      </dgm:t>
    </dgm:pt>
    <dgm:pt modelId="{60152C2F-4B9A-43D8-BA9B-DEC9B685221E}" type="sibTrans" cxnId="{DC4C9557-DE4E-4F04-A4A4-0FAB0EC7A11E}">
      <dgm:prSet/>
      <dgm:spPr/>
      <dgm:t>
        <a:bodyPr/>
        <a:lstStyle/>
        <a:p>
          <a:endParaRPr lang="es-ES"/>
        </a:p>
      </dgm:t>
    </dgm:pt>
    <dgm:pt modelId="{D733B44E-EADD-405C-9B37-CD6F82583174}">
      <dgm:prSet phldrT="[Texto]" custT="1"/>
      <dgm:spPr/>
      <dgm:t>
        <a:bodyPr/>
        <a:lstStyle/>
        <a:p>
          <a:r>
            <a:rPr lang="es-ES" sz="1400" dirty="0"/>
            <a:t>TRATAMIENTO ADYUVANTE </a:t>
          </a:r>
        </a:p>
      </dgm:t>
    </dgm:pt>
    <dgm:pt modelId="{AA26F443-0F33-470A-A365-AE6F9B71E32D}" type="parTrans" cxnId="{485E218E-D7A3-43CC-9391-690F22862BDC}">
      <dgm:prSet/>
      <dgm:spPr/>
      <dgm:t>
        <a:bodyPr/>
        <a:lstStyle/>
        <a:p>
          <a:endParaRPr lang="es-ES"/>
        </a:p>
      </dgm:t>
    </dgm:pt>
    <dgm:pt modelId="{9C311E4E-7D57-452D-9469-913C2B3DA768}" type="sibTrans" cxnId="{485E218E-D7A3-43CC-9391-690F22862BDC}">
      <dgm:prSet/>
      <dgm:spPr/>
      <dgm:t>
        <a:bodyPr/>
        <a:lstStyle/>
        <a:p>
          <a:endParaRPr lang="es-ES"/>
        </a:p>
      </dgm:t>
    </dgm:pt>
    <dgm:pt modelId="{7F97B343-5574-4015-AD0C-872E7C291786}" type="pres">
      <dgm:prSet presAssocID="{C55664F7-48EC-4424-828E-835FC1ED10A1}" presName="CompostProcess" presStyleCnt="0">
        <dgm:presLayoutVars>
          <dgm:dir/>
          <dgm:resizeHandles val="exact"/>
        </dgm:presLayoutVars>
      </dgm:prSet>
      <dgm:spPr/>
    </dgm:pt>
    <dgm:pt modelId="{27B2426A-26E5-4800-B402-6C9B689FD527}" type="pres">
      <dgm:prSet presAssocID="{C55664F7-48EC-4424-828E-835FC1ED10A1}" presName="arrow" presStyleLbl="bgShp" presStyleIdx="0" presStyleCnt="1" custLinFactNeighborX="-3225" custLinFactNeighborY="562"/>
      <dgm:spPr/>
    </dgm:pt>
    <dgm:pt modelId="{36E74E6A-93B0-4D95-AC17-EAE2E96F7F58}" type="pres">
      <dgm:prSet presAssocID="{C55664F7-48EC-4424-828E-835FC1ED10A1}" presName="linearProcess" presStyleCnt="0"/>
      <dgm:spPr/>
    </dgm:pt>
    <dgm:pt modelId="{7055C7E9-BB4D-4C57-9125-3831B1AEA007}" type="pres">
      <dgm:prSet presAssocID="{B7733477-99D3-400A-8416-05D6B41403DC}" presName="textNode" presStyleLbl="node1" presStyleIdx="0" presStyleCnt="3">
        <dgm:presLayoutVars>
          <dgm:bulletEnabled val="1"/>
        </dgm:presLayoutVars>
      </dgm:prSet>
      <dgm:spPr/>
    </dgm:pt>
    <dgm:pt modelId="{D9043CEF-92FC-4056-B992-C5EBDCD5899A}" type="pres">
      <dgm:prSet presAssocID="{451EA5CA-CD48-4BE5-B235-8FBD79E6B0A8}" presName="sibTrans" presStyleCnt="0"/>
      <dgm:spPr/>
    </dgm:pt>
    <dgm:pt modelId="{46BA7390-A016-44D8-B3CC-0CC73501FC17}" type="pres">
      <dgm:prSet presAssocID="{F4C3F241-1B2B-4315-B8B6-A4EDF4A412C3}" presName="textNode" presStyleLbl="node1" presStyleIdx="1" presStyleCnt="3">
        <dgm:presLayoutVars>
          <dgm:bulletEnabled val="1"/>
        </dgm:presLayoutVars>
      </dgm:prSet>
      <dgm:spPr/>
    </dgm:pt>
    <dgm:pt modelId="{C7714989-F312-4945-B670-61956B07A784}" type="pres">
      <dgm:prSet presAssocID="{60152C2F-4B9A-43D8-BA9B-DEC9B685221E}" presName="sibTrans" presStyleCnt="0"/>
      <dgm:spPr/>
    </dgm:pt>
    <dgm:pt modelId="{8E2AB0ED-02AE-4FF6-ADF6-BB1CDD1BFEA2}" type="pres">
      <dgm:prSet presAssocID="{D733B44E-EADD-405C-9B37-CD6F82583174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642ECD1B-8944-4807-9838-10D6256E018F}" type="presOf" srcId="{D733B44E-EADD-405C-9B37-CD6F82583174}" destId="{8E2AB0ED-02AE-4FF6-ADF6-BB1CDD1BFEA2}" srcOrd="0" destOrd="0" presId="urn:microsoft.com/office/officeart/2005/8/layout/hProcess9"/>
    <dgm:cxn modelId="{82F2D022-B259-4E5C-81F0-54E27F4B0CA4}" type="presOf" srcId="{C55664F7-48EC-4424-828E-835FC1ED10A1}" destId="{7F97B343-5574-4015-AD0C-872E7C291786}" srcOrd="0" destOrd="0" presId="urn:microsoft.com/office/officeart/2005/8/layout/hProcess9"/>
    <dgm:cxn modelId="{93092636-4EF4-4AB7-BF25-DF0FC8981642}" srcId="{C55664F7-48EC-4424-828E-835FC1ED10A1}" destId="{B7733477-99D3-400A-8416-05D6B41403DC}" srcOrd="0" destOrd="0" parTransId="{5658AB5A-BED2-426A-9036-5BE22DEA2962}" sibTransId="{451EA5CA-CD48-4BE5-B235-8FBD79E6B0A8}"/>
    <dgm:cxn modelId="{846B7072-057F-46C0-8AFB-DBFB1F623573}" type="presOf" srcId="{B7733477-99D3-400A-8416-05D6B41403DC}" destId="{7055C7E9-BB4D-4C57-9125-3831B1AEA007}" srcOrd="0" destOrd="0" presId="urn:microsoft.com/office/officeart/2005/8/layout/hProcess9"/>
    <dgm:cxn modelId="{DC4C9557-DE4E-4F04-A4A4-0FAB0EC7A11E}" srcId="{C55664F7-48EC-4424-828E-835FC1ED10A1}" destId="{F4C3F241-1B2B-4315-B8B6-A4EDF4A412C3}" srcOrd="1" destOrd="0" parTransId="{A13FE6B3-7392-423B-86EF-301ACC39484D}" sibTransId="{60152C2F-4B9A-43D8-BA9B-DEC9B685221E}"/>
    <dgm:cxn modelId="{FF9EFF58-6215-4199-8D9E-8759C9B6CCFD}" type="presOf" srcId="{F4C3F241-1B2B-4315-B8B6-A4EDF4A412C3}" destId="{46BA7390-A016-44D8-B3CC-0CC73501FC17}" srcOrd="0" destOrd="0" presId="urn:microsoft.com/office/officeart/2005/8/layout/hProcess9"/>
    <dgm:cxn modelId="{485E218E-D7A3-43CC-9391-690F22862BDC}" srcId="{C55664F7-48EC-4424-828E-835FC1ED10A1}" destId="{D733B44E-EADD-405C-9B37-CD6F82583174}" srcOrd="2" destOrd="0" parTransId="{AA26F443-0F33-470A-A365-AE6F9B71E32D}" sibTransId="{9C311E4E-7D57-452D-9469-913C2B3DA768}"/>
    <dgm:cxn modelId="{C2736FFF-B995-4A76-81E5-06B86D1999FF}" type="presParOf" srcId="{7F97B343-5574-4015-AD0C-872E7C291786}" destId="{27B2426A-26E5-4800-B402-6C9B689FD527}" srcOrd="0" destOrd="0" presId="urn:microsoft.com/office/officeart/2005/8/layout/hProcess9"/>
    <dgm:cxn modelId="{8C87FB2E-A165-4A9C-86E5-D0BB69D843CF}" type="presParOf" srcId="{7F97B343-5574-4015-AD0C-872E7C291786}" destId="{36E74E6A-93B0-4D95-AC17-EAE2E96F7F58}" srcOrd="1" destOrd="0" presId="urn:microsoft.com/office/officeart/2005/8/layout/hProcess9"/>
    <dgm:cxn modelId="{771BB273-212F-4221-BBD1-4720AD6FA7A8}" type="presParOf" srcId="{36E74E6A-93B0-4D95-AC17-EAE2E96F7F58}" destId="{7055C7E9-BB4D-4C57-9125-3831B1AEA007}" srcOrd="0" destOrd="0" presId="urn:microsoft.com/office/officeart/2005/8/layout/hProcess9"/>
    <dgm:cxn modelId="{67BFD476-B70D-4B15-B3DF-E424BFFF60D7}" type="presParOf" srcId="{36E74E6A-93B0-4D95-AC17-EAE2E96F7F58}" destId="{D9043CEF-92FC-4056-B992-C5EBDCD5899A}" srcOrd="1" destOrd="0" presId="urn:microsoft.com/office/officeart/2005/8/layout/hProcess9"/>
    <dgm:cxn modelId="{BEA1254D-1FA2-4DD4-894C-AAB7536044E6}" type="presParOf" srcId="{36E74E6A-93B0-4D95-AC17-EAE2E96F7F58}" destId="{46BA7390-A016-44D8-B3CC-0CC73501FC17}" srcOrd="2" destOrd="0" presId="urn:microsoft.com/office/officeart/2005/8/layout/hProcess9"/>
    <dgm:cxn modelId="{A9B93F63-9531-43CD-BC5F-8702BD75DB60}" type="presParOf" srcId="{36E74E6A-93B0-4D95-AC17-EAE2E96F7F58}" destId="{C7714989-F312-4945-B670-61956B07A784}" srcOrd="3" destOrd="0" presId="urn:microsoft.com/office/officeart/2005/8/layout/hProcess9"/>
    <dgm:cxn modelId="{A1F8CE1C-0932-43DC-8757-9F3F404A5AFA}" type="presParOf" srcId="{36E74E6A-93B0-4D95-AC17-EAE2E96F7F58}" destId="{8E2AB0ED-02AE-4FF6-ADF6-BB1CDD1BFEA2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B2426A-26E5-4800-B402-6C9B689FD527}">
      <dsp:nvSpPr>
        <dsp:cNvPr id="0" name=""/>
        <dsp:cNvSpPr/>
      </dsp:nvSpPr>
      <dsp:spPr>
        <a:xfrm>
          <a:off x="250147" y="0"/>
          <a:ext cx="4468096" cy="1368152"/>
        </a:xfrm>
        <a:prstGeom prst="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55C7E9-BB4D-4C57-9125-3831B1AEA007}">
      <dsp:nvSpPr>
        <dsp:cNvPr id="0" name=""/>
        <dsp:cNvSpPr/>
      </dsp:nvSpPr>
      <dsp:spPr>
        <a:xfrm>
          <a:off x="1860" y="410445"/>
          <a:ext cx="1636137" cy="5472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TRATAMIENTO NEOADYUVANTE </a:t>
          </a:r>
        </a:p>
      </dsp:txBody>
      <dsp:txXfrm>
        <a:off x="28575" y="437160"/>
        <a:ext cx="1582707" cy="493830"/>
      </dsp:txXfrm>
    </dsp:sp>
    <dsp:sp modelId="{46BA7390-A016-44D8-B3CC-0CC73501FC17}">
      <dsp:nvSpPr>
        <dsp:cNvPr id="0" name=""/>
        <dsp:cNvSpPr/>
      </dsp:nvSpPr>
      <dsp:spPr>
        <a:xfrm>
          <a:off x="1810223" y="410445"/>
          <a:ext cx="1636137" cy="547260"/>
        </a:xfrm>
        <a:prstGeom prst="roundRect">
          <a:avLst/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CIRUGÍA</a:t>
          </a:r>
        </a:p>
      </dsp:txBody>
      <dsp:txXfrm>
        <a:off x="1836938" y="437160"/>
        <a:ext cx="1582707" cy="493830"/>
      </dsp:txXfrm>
    </dsp:sp>
    <dsp:sp modelId="{8E2AB0ED-02AE-4FF6-ADF6-BB1CDD1BFEA2}">
      <dsp:nvSpPr>
        <dsp:cNvPr id="0" name=""/>
        <dsp:cNvSpPr/>
      </dsp:nvSpPr>
      <dsp:spPr>
        <a:xfrm>
          <a:off x="3618585" y="410445"/>
          <a:ext cx="1636137" cy="547260"/>
        </a:xfrm>
        <a:prstGeom prst="roundRect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TRATAMIENTO ADYUVANTE </a:t>
          </a:r>
        </a:p>
      </dsp:txBody>
      <dsp:txXfrm>
        <a:off x="3645300" y="437160"/>
        <a:ext cx="1582707" cy="4938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03/03/2025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950446-3289-D953-B84C-EBA63E8FC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23ED5C3D-88EA-BC9C-E4AB-B547DD2FD0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>
            <a:normAutofit/>
          </a:bodyPr>
          <a:lstStyle/>
          <a:p>
            <a:r>
              <a:rPr lang="es-E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Maria Eugenia Solís Servan </a:t>
            </a:r>
          </a:p>
          <a:p>
            <a:r>
              <a:rPr lang="es-E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Servicio de Cirugía Torácica  en Hospital Universitario Virgen del Rocío</a:t>
            </a:r>
          </a:p>
          <a:p>
            <a:r>
              <a:rPr lang="es-E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UMQER</a:t>
            </a:r>
          </a:p>
        </p:txBody>
      </p:sp>
      <p:pic>
        <p:nvPicPr>
          <p:cNvPr id="5" name="Imagen 4" descr="Imagen que contiene Icono&#10;&#10;Descripción generada automáticamente">
            <a:extLst>
              <a:ext uri="{FF2B5EF4-FFF2-40B4-BE49-F238E27FC236}">
                <a16:creationId xmlns:a16="http://schemas.microsoft.com/office/drawing/2014/main" id="{611ECC3A-A79F-D493-8913-8AE0396B7F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381" y="3933629"/>
            <a:ext cx="1230765" cy="769611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9B152B2B-DB6D-F4AE-2114-30455F829711}"/>
              </a:ext>
            </a:extLst>
          </p:cNvPr>
          <p:cNvSpPr txBox="1">
            <a:spLocks/>
          </p:cNvSpPr>
          <p:nvPr/>
        </p:nvSpPr>
        <p:spPr>
          <a:xfrm>
            <a:off x="749072" y="795396"/>
            <a:ext cx="7645856" cy="32195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800"/>
              </a:spcAft>
            </a:pPr>
            <a:r>
              <a:rPr lang="es-ES" sz="2100" b="1" i="1" dirty="0">
                <a:effectLst/>
                <a:ea typeface="Aptos" panose="020B0004020202020204" pitchFamily="34" charset="0"/>
              </a:rPr>
              <a:t>Impacto de la Neoadyuvancia en la Viabilidad Quirúrgica y Supervivencia en Cáncer de Pulmón Localmente Avanzado</a:t>
            </a:r>
            <a:br>
              <a:rPr lang="es-ES" sz="1200" kern="1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</a:rPr>
            </a:br>
            <a:endParaRPr lang="es-ES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13753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425AF938-C093-D3F0-3AC7-15B110FB8CCB}"/>
              </a:ext>
            </a:extLst>
          </p:cNvPr>
          <p:cNvSpPr txBox="1">
            <a:spLocks/>
          </p:cNvSpPr>
          <p:nvPr/>
        </p:nvSpPr>
        <p:spPr>
          <a:xfrm>
            <a:off x="683568" y="1131590"/>
            <a:ext cx="2149624" cy="631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Índice</a:t>
            </a:r>
            <a:r>
              <a:rPr lang="es-ES" dirty="0"/>
              <a:t>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8989746-404D-6EDA-AC46-2EA64BF8F61D}"/>
              </a:ext>
            </a:extLst>
          </p:cNvPr>
          <p:cNvSpPr txBox="1"/>
          <p:nvPr/>
        </p:nvSpPr>
        <p:spPr>
          <a:xfrm>
            <a:off x="971600" y="1762696"/>
            <a:ext cx="4572000" cy="22701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lnSpc>
                <a:spcPct val="150000"/>
              </a:lnSpc>
              <a:buClr>
                <a:schemeClr val="bg2">
                  <a:lumMod val="50000"/>
                </a:schemeClr>
              </a:buClr>
              <a:buFont typeface="+mj-lt"/>
              <a:buAutoNum type="arabicPeriod"/>
            </a:pPr>
            <a:r>
              <a:rPr lang="es-E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Introducción </a:t>
            </a:r>
          </a:p>
          <a:p>
            <a:pPr marL="514350" indent="-514350">
              <a:lnSpc>
                <a:spcPct val="150000"/>
              </a:lnSpc>
              <a:buClr>
                <a:schemeClr val="bg2">
                  <a:lumMod val="50000"/>
                </a:schemeClr>
              </a:buClr>
              <a:buFont typeface="+mj-lt"/>
              <a:buAutoNum type="arabicPeriod"/>
            </a:pPr>
            <a:r>
              <a:rPr lang="es-E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Objetivo </a:t>
            </a:r>
          </a:p>
          <a:p>
            <a:pPr marL="514350" indent="-514350">
              <a:lnSpc>
                <a:spcPct val="150000"/>
              </a:lnSpc>
              <a:buClr>
                <a:schemeClr val="bg2">
                  <a:lumMod val="50000"/>
                </a:schemeClr>
              </a:buClr>
              <a:buFont typeface="+mj-lt"/>
              <a:buAutoNum type="arabicPeriod"/>
            </a:pPr>
            <a:r>
              <a:rPr lang="es-E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Metodología </a:t>
            </a:r>
          </a:p>
          <a:p>
            <a:pPr marL="514350" indent="-514350">
              <a:lnSpc>
                <a:spcPct val="150000"/>
              </a:lnSpc>
              <a:buClr>
                <a:schemeClr val="bg2">
                  <a:lumMod val="50000"/>
                </a:schemeClr>
              </a:buClr>
              <a:buFont typeface="+mj-lt"/>
              <a:buAutoNum type="arabicPeriod"/>
            </a:pPr>
            <a:r>
              <a:rPr lang="es-E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Resultados </a:t>
            </a:r>
          </a:p>
          <a:p>
            <a:pPr marL="514350" indent="-514350">
              <a:lnSpc>
                <a:spcPct val="150000"/>
              </a:lnSpc>
              <a:buClr>
                <a:schemeClr val="bg2">
                  <a:lumMod val="50000"/>
                </a:schemeClr>
              </a:buClr>
              <a:buFont typeface="+mj-lt"/>
              <a:buAutoNum type="arabicPeriod"/>
            </a:pPr>
            <a:r>
              <a:rPr lang="es-E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Conclusiones </a:t>
            </a:r>
          </a:p>
          <a:p>
            <a:pPr marL="514350" indent="-514350">
              <a:lnSpc>
                <a:spcPct val="150000"/>
              </a:lnSpc>
              <a:buClr>
                <a:schemeClr val="bg2">
                  <a:lumMod val="50000"/>
                </a:schemeClr>
              </a:buClr>
              <a:buFont typeface="+mj-lt"/>
              <a:buAutoNum type="arabicPeriod"/>
            </a:pPr>
            <a:r>
              <a:rPr lang="es-E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Bibliografía</a:t>
            </a:r>
          </a:p>
        </p:txBody>
      </p:sp>
      <p:pic>
        <p:nvPicPr>
          <p:cNvPr id="8" name="Imagen 7" descr="Dibujo animado de una persona&#10;&#10;Descripción generada automáticamente con confianza media">
            <a:extLst>
              <a:ext uri="{FF2B5EF4-FFF2-40B4-BE49-F238E27FC236}">
                <a16:creationId xmlns:a16="http://schemas.microsoft.com/office/drawing/2014/main" id="{6788F5D1-A639-707C-4A6B-517A480D60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3254" y="411510"/>
            <a:ext cx="2232871" cy="127560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400FCA-28C3-3F6F-F3D9-FE3AD9743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140C96-2631-3201-C0C8-9C6D3EDDB09D}"/>
              </a:ext>
            </a:extLst>
          </p:cNvPr>
          <p:cNvSpPr txBox="1">
            <a:spLocks/>
          </p:cNvSpPr>
          <p:nvPr/>
        </p:nvSpPr>
        <p:spPr>
          <a:xfrm>
            <a:off x="1107976" y="1131590"/>
            <a:ext cx="2149624" cy="631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1. Introducción</a:t>
            </a:r>
            <a:r>
              <a:rPr lang="es-ES" dirty="0"/>
              <a:t>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4023EB0-DE1B-E827-731A-90230BA1EC6D}"/>
              </a:ext>
            </a:extLst>
          </p:cNvPr>
          <p:cNvSpPr txBox="1"/>
          <p:nvPr/>
        </p:nvSpPr>
        <p:spPr>
          <a:xfrm>
            <a:off x="647564" y="1775780"/>
            <a:ext cx="784887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500" dirty="0"/>
              <a:t>El </a:t>
            </a:r>
            <a:r>
              <a:rPr lang="es-ES" sz="1500" b="1" dirty="0"/>
              <a:t>cáncer de pulmón </a:t>
            </a:r>
            <a:r>
              <a:rPr lang="es-ES" sz="1500" dirty="0"/>
              <a:t>es la principal causa de muerte por cáncer en todo el mundo </a:t>
            </a:r>
            <a:endParaRPr lang="es-ES" sz="1500" b="1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4D5E5FF-8910-A025-04EF-8E21B8DE232D}"/>
              </a:ext>
            </a:extLst>
          </p:cNvPr>
          <p:cNvSpPr txBox="1"/>
          <p:nvPr/>
        </p:nvSpPr>
        <p:spPr>
          <a:xfrm>
            <a:off x="637777" y="2355726"/>
            <a:ext cx="43564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s-ES" sz="1400" b="1" dirty="0"/>
              <a:t>Estadios localmente avanzados </a:t>
            </a:r>
            <a:r>
              <a:rPr lang="es-ES" sz="1400" dirty="0"/>
              <a:t>caracterizados por</a:t>
            </a:r>
            <a:r>
              <a:rPr lang="es-ES" sz="1400" b="1" dirty="0"/>
              <a:t> alta heterogeneidad biológica + clínica  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A269117A-0E6D-76F1-DAE8-AC97868B0D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75" b="26704"/>
          <a:stretch/>
        </p:blipFill>
        <p:spPr>
          <a:xfrm>
            <a:off x="667037" y="3122637"/>
            <a:ext cx="3409967" cy="960826"/>
          </a:xfrm>
          <a:prstGeom prst="flowChartAlternateProcess">
            <a:avLst/>
          </a:prstGeo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2A57F8A9-B7D1-CFB4-7EDB-958A4A6EDC06}"/>
              </a:ext>
            </a:extLst>
          </p:cNvPr>
          <p:cNvSpPr txBox="1"/>
          <p:nvPr/>
        </p:nvSpPr>
        <p:spPr>
          <a:xfrm>
            <a:off x="1349963" y="4336240"/>
            <a:ext cx="3370803" cy="434161"/>
          </a:xfrm>
          <a:prstGeom prst="flowChartAlternateProcess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05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Estadios avanzados potencialmente  resecables </a:t>
            </a:r>
          </a:p>
          <a:p>
            <a:pPr algn="ctr"/>
            <a:r>
              <a:rPr lang="es-ES" sz="9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IIB y IIIA-IIIC</a:t>
            </a:r>
          </a:p>
        </p:txBody>
      </p:sp>
      <p:sp>
        <p:nvSpPr>
          <p:cNvPr id="24" name="Abrir llave 23">
            <a:extLst>
              <a:ext uri="{FF2B5EF4-FFF2-40B4-BE49-F238E27FC236}">
                <a16:creationId xmlns:a16="http://schemas.microsoft.com/office/drawing/2014/main" id="{27608214-2E33-8115-819D-A14F2F1CBE8E}"/>
              </a:ext>
            </a:extLst>
          </p:cNvPr>
          <p:cNvSpPr/>
          <p:nvPr/>
        </p:nvSpPr>
        <p:spPr>
          <a:xfrm rot="16200000">
            <a:off x="3001486" y="3371203"/>
            <a:ext cx="162805" cy="1669132"/>
          </a:xfrm>
          <a:prstGeom prst="leftBrac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8" name="Imagen 27" descr="Diagrama&#10;&#10;El contenido generado por IA puede ser incorrecto.">
            <a:extLst>
              <a:ext uri="{FF2B5EF4-FFF2-40B4-BE49-F238E27FC236}">
                <a16:creationId xmlns:a16="http://schemas.microsoft.com/office/drawing/2014/main" id="{FF0E8EC0-22D6-B598-8B03-A349F7ABBF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8" t="16401" r="9095" b="22348"/>
          <a:stretch/>
        </p:blipFill>
        <p:spPr>
          <a:xfrm>
            <a:off x="5524078" y="2383239"/>
            <a:ext cx="1944216" cy="2166321"/>
          </a:xfrm>
          <a:prstGeom prst="rect">
            <a:avLst/>
          </a:prstGeom>
        </p:spPr>
      </p:pic>
      <p:sp>
        <p:nvSpPr>
          <p:cNvPr id="29" name="CuadroTexto 28">
            <a:extLst>
              <a:ext uri="{FF2B5EF4-FFF2-40B4-BE49-F238E27FC236}">
                <a16:creationId xmlns:a16="http://schemas.microsoft.com/office/drawing/2014/main" id="{9FDA40E1-F2A2-E9C2-16C3-33B927112B70}"/>
              </a:ext>
            </a:extLst>
          </p:cNvPr>
          <p:cNvSpPr txBox="1"/>
          <p:nvPr/>
        </p:nvSpPr>
        <p:spPr>
          <a:xfrm>
            <a:off x="7236296" y="3579862"/>
            <a:ext cx="1138761" cy="408623"/>
          </a:xfrm>
          <a:prstGeom prst="flowChartAlternateProcess">
            <a:avLst/>
          </a:prstGeom>
          <a:noFill/>
          <a:ln>
            <a:solidFill>
              <a:srgbClr val="768457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es-ES" sz="900" b="1" i="1" dirty="0">
                <a:solidFill>
                  <a:schemeClr val="accent3">
                    <a:lumMod val="50000"/>
                  </a:schemeClr>
                </a:solidFill>
              </a:rPr>
              <a:t>Estadio II 50%</a:t>
            </a:r>
          </a:p>
          <a:p>
            <a:pPr lvl="0" algn="ctr"/>
            <a:r>
              <a:rPr lang="es-ES" sz="900" b="1" i="1" dirty="0">
                <a:solidFill>
                  <a:schemeClr val="accent3">
                    <a:lumMod val="50000"/>
                  </a:schemeClr>
                </a:solidFill>
              </a:rPr>
              <a:t>Estadio IIIA 24%</a:t>
            </a:r>
            <a:endParaRPr lang="es-ES" sz="9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425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3B0853-E234-4FB4-BE6B-EFD2ED0E1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58310F9D-2CF2-B84C-94E1-00B43713B8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01310304"/>
              </p:ext>
            </p:extLst>
          </p:nvPr>
        </p:nvGraphicFramePr>
        <p:xfrm>
          <a:off x="3845960" y="2191659"/>
          <a:ext cx="5256584" cy="1368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id="{828216FF-3CA0-A119-8CEE-AC67E54ED5FA}"/>
              </a:ext>
            </a:extLst>
          </p:cNvPr>
          <p:cNvSpPr txBox="1"/>
          <p:nvPr/>
        </p:nvSpPr>
        <p:spPr>
          <a:xfrm>
            <a:off x="483052" y="2552426"/>
            <a:ext cx="2304256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>
                <a:solidFill>
                  <a:schemeClr val="accent3">
                    <a:lumMod val="50000"/>
                  </a:schemeClr>
                </a:solidFill>
              </a:rPr>
              <a:t>CPCNP estadios localmente avanzados potencialmente resecables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A708E43-8C75-8A3F-8FB8-CE482D08D1EE}"/>
              </a:ext>
            </a:extLst>
          </p:cNvPr>
          <p:cNvSpPr txBox="1"/>
          <p:nvPr/>
        </p:nvSpPr>
        <p:spPr>
          <a:xfrm>
            <a:off x="2056698" y="2143866"/>
            <a:ext cx="864096" cy="253916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050" i="1" dirty="0">
                <a:latin typeface="+mj-lt"/>
              </a:rPr>
              <a:t>ECOG</a:t>
            </a:r>
            <a:r>
              <a:rPr lang="es-ES" sz="1050" i="1" dirty="0">
                <a:effectLst/>
                <a:latin typeface="+mj-lt"/>
                <a:ea typeface="Aptos" panose="020B0004020202020204" pitchFamily="34" charset="0"/>
              </a:rPr>
              <a:t>≤ 2</a:t>
            </a:r>
            <a:endParaRPr lang="es-ES" sz="1050" i="1" dirty="0">
              <a:latin typeface="+mj-lt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8244353-E028-E593-D596-9C5E6DED995A}"/>
              </a:ext>
            </a:extLst>
          </p:cNvPr>
          <p:cNvSpPr txBox="1"/>
          <p:nvPr/>
        </p:nvSpPr>
        <p:spPr>
          <a:xfrm>
            <a:off x="335080" y="3406876"/>
            <a:ext cx="1187624" cy="253916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050" i="1" dirty="0">
                <a:latin typeface="+mj-lt"/>
              </a:rPr>
              <a:t>COMORBILIDADES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6F0D2DE-A0FF-A2F3-9EB1-F015B3EAA306}"/>
              </a:ext>
            </a:extLst>
          </p:cNvPr>
          <p:cNvSpPr txBox="1"/>
          <p:nvPr/>
        </p:nvSpPr>
        <p:spPr>
          <a:xfrm>
            <a:off x="696495" y="2143866"/>
            <a:ext cx="649185" cy="253916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050" i="1" dirty="0">
                <a:latin typeface="+mj-lt"/>
              </a:rPr>
              <a:t>PFR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9CE170C-FAA5-E975-9C8F-56A5D1FAE095}"/>
              </a:ext>
            </a:extLst>
          </p:cNvPr>
          <p:cNvSpPr txBox="1"/>
          <p:nvPr/>
        </p:nvSpPr>
        <p:spPr>
          <a:xfrm>
            <a:off x="1224456" y="3833843"/>
            <a:ext cx="2145331" cy="253916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050" i="1" dirty="0">
                <a:latin typeface="+mj-lt"/>
              </a:rPr>
              <a:t>MUTACIONES (ALK, EGFR, PDL1…)</a:t>
            </a:r>
          </a:p>
        </p:txBody>
      </p:sp>
      <p:sp>
        <p:nvSpPr>
          <p:cNvPr id="11" name="Flecha: a la derecha 10">
            <a:extLst>
              <a:ext uri="{FF2B5EF4-FFF2-40B4-BE49-F238E27FC236}">
                <a16:creationId xmlns:a16="http://schemas.microsoft.com/office/drawing/2014/main" id="{2B56C7F9-A4A1-2762-C4B1-033F88216FE4}"/>
              </a:ext>
            </a:extLst>
          </p:cNvPr>
          <p:cNvSpPr/>
          <p:nvPr/>
        </p:nvSpPr>
        <p:spPr>
          <a:xfrm>
            <a:off x="3230268" y="2764642"/>
            <a:ext cx="292291" cy="337433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02C1314-44BC-D3BC-E1C0-C1B3D02FC989}"/>
              </a:ext>
            </a:extLst>
          </p:cNvPr>
          <p:cNvSpPr txBox="1"/>
          <p:nvPr/>
        </p:nvSpPr>
        <p:spPr>
          <a:xfrm>
            <a:off x="4139106" y="1762696"/>
            <a:ext cx="3312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Abordaje multidisciplinar </a:t>
            </a:r>
          </a:p>
        </p:txBody>
      </p:sp>
      <p:pic>
        <p:nvPicPr>
          <p:cNvPr id="15" name="Imagen 14" descr="Imagen que contiene tabla, esquiando, parado, sostener&#10;&#10;El contenido generado por IA puede ser incorrecto.">
            <a:extLst>
              <a:ext uri="{FF2B5EF4-FFF2-40B4-BE49-F238E27FC236}">
                <a16:creationId xmlns:a16="http://schemas.microsoft.com/office/drawing/2014/main" id="{0604F655-45D9-ADA6-438D-9B53D4272AC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4701" y="3355322"/>
            <a:ext cx="3057128" cy="1719635"/>
          </a:xfrm>
          <a:prstGeom prst="rect">
            <a:avLst/>
          </a:prstGeom>
        </p:spPr>
      </p:pic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C4B032B7-D020-FEB9-630D-6F849E7E6565}"/>
              </a:ext>
            </a:extLst>
          </p:cNvPr>
          <p:cNvCxnSpPr>
            <a:cxnSpLocks/>
            <a:stCxn id="8" idx="2"/>
          </p:cNvCxnSpPr>
          <p:nvPr/>
        </p:nvCxnSpPr>
        <p:spPr>
          <a:xfrm>
            <a:off x="1021088" y="2397782"/>
            <a:ext cx="0" cy="154644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8C97FEA9-0FA9-E208-09DE-8C113A2BADFA}"/>
              </a:ext>
            </a:extLst>
          </p:cNvPr>
          <p:cNvCxnSpPr>
            <a:cxnSpLocks/>
            <a:stCxn id="6" idx="2"/>
          </p:cNvCxnSpPr>
          <p:nvPr/>
        </p:nvCxnSpPr>
        <p:spPr>
          <a:xfrm flipH="1">
            <a:off x="2487808" y="2397782"/>
            <a:ext cx="938" cy="150737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5FAC5041-073F-E0BD-A867-CF3F2657F9C4}"/>
              </a:ext>
            </a:extLst>
          </p:cNvPr>
          <p:cNvCxnSpPr>
            <a:cxnSpLocks/>
          </p:cNvCxnSpPr>
          <p:nvPr/>
        </p:nvCxnSpPr>
        <p:spPr>
          <a:xfrm flipV="1">
            <a:off x="899592" y="3198757"/>
            <a:ext cx="0" cy="208119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3" name="Conector recto 22">
            <a:extLst>
              <a:ext uri="{FF2B5EF4-FFF2-40B4-BE49-F238E27FC236}">
                <a16:creationId xmlns:a16="http://schemas.microsoft.com/office/drawing/2014/main" id="{B9F4F487-ABD6-A733-499F-9AA1A410556D}"/>
              </a:ext>
            </a:extLst>
          </p:cNvPr>
          <p:cNvCxnSpPr>
            <a:cxnSpLocks/>
            <a:endCxn id="10" idx="0"/>
          </p:cNvCxnSpPr>
          <p:nvPr/>
        </p:nvCxnSpPr>
        <p:spPr>
          <a:xfrm>
            <a:off x="2297122" y="3198757"/>
            <a:ext cx="0" cy="635086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6" name="Título 1">
            <a:extLst>
              <a:ext uri="{FF2B5EF4-FFF2-40B4-BE49-F238E27FC236}">
                <a16:creationId xmlns:a16="http://schemas.microsoft.com/office/drawing/2014/main" id="{EB770D6D-22D6-BC91-943A-65BF0BBE1C3E}"/>
              </a:ext>
            </a:extLst>
          </p:cNvPr>
          <p:cNvSpPr txBox="1">
            <a:spLocks/>
          </p:cNvSpPr>
          <p:nvPr/>
        </p:nvSpPr>
        <p:spPr>
          <a:xfrm>
            <a:off x="1107976" y="1131590"/>
            <a:ext cx="2149624" cy="631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1. Introducción</a:t>
            </a:r>
            <a:r>
              <a:rPr lang="es-E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30993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11B148-19C5-1C35-94D1-F3D3629D0F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 descr="Diagrama&#10;&#10;El contenido generado por IA puede ser incorrecto.">
            <a:extLst>
              <a:ext uri="{FF2B5EF4-FFF2-40B4-BE49-F238E27FC236}">
                <a16:creationId xmlns:a16="http://schemas.microsoft.com/office/drawing/2014/main" id="{2F2DEF12-50AE-9F7E-B110-2DFEE056B2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912" y="1696454"/>
            <a:ext cx="4586115" cy="3159665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06588982-F79A-C432-75E4-801FEC1EB05B}"/>
              </a:ext>
            </a:extLst>
          </p:cNvPr>
          <p:cNvSpPr txBox="1"/>
          <p:nvPr/>
        </p:nvSpPr>
        <p:spPr>
          <a:xfrm>
            <a:off x="3778760" y="1497495"/>
            <a:ext cx="12270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rgbClr val="0068B2"/>
                </a:solidFill>
              </a:rPr>
              <a:t>Radioterapia</a:t>
            </a:r>
            <a:r>
              <a:rPr lang="es-ES" sz="1400" dirty="0"/>
              <a:t> 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CD674497-8915-93F3-1490-3B2A1F6CABB2}"/>
              </a:ext>
            </a:extLst>
          </p:cNvPr>
          <p:cNvSpPr txBox="1"/>
          <p:nvPr/>
        </p:nvSpPr>
        <p:spPr>
          <a:xfrm>
            <a:off x="3778759" y="1017971"/>
            <a:ext cx="1227087" cy="289441"/>
          </a:xfrm>
          <a:prstGeom prst="roundRect">
            <a:avLst/>
          </a:prstGeom>
          <a:solidFill>
            <a:srgbClr val="ECF5FD"/>
          </a:solidFill>
          <a:ln w="19050">
            <a:solidFill>
              <a:srgbClr val="0068B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00" dirty="0"/>
              <a:t>SBRT, IMRT 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9798282B-112C-5D9D-A0DA-8699EAE59B63}"/>
              </a:ext>
            </a:extLst>
          </p:cNvPr>
          <p:cNvSpPr txBox="1"/>
          <p:nvPr/>
        </p:nvSpPr>
        <p:spPr>
          <a:xfrm>
            <a:off x="6980724" y="1435542"/>
            <a:ext cx="1584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rgbClr val="0068B2"/>
                </a:solidFill>
              </a:rPr>
              <a:t>Inmunoterapia</a:t>
            </a:r>
            <a:endParaRPr lang="es-ES" sz="1600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CBBFAE75-C997-E767-A1A6-AF07B2703C37}"/>
              </a:ext>
            </a:extLst>
          </p:cNvPr>
          <p:cNvSpPr txBox="1"/>
          <p:nvPr/>
        </p:nvSpPr>
        <p:spPr>
          <a:xfrm>
            <a:off x="7026916" y="1874092"/>
            <a:ext cx="1453411" cy="664012"/>
          </a:xfrm>
          <a:prstGeom prst="roundRect">
            <a:avLst/>
          </a:prstGeom>
          <a:solidFill>
            <a:srgbClr val="ECF5FD"/>
          </a:solidFill>
          <a:ln w="19050">
            <a:solidFill>
              <a:srgbClr val="0068B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00" dirty="0"/>
              <a:t>Nivolumab, </a:t>
            </a:r>
          </a:p>
          <a:p>
            <a:pPr algn="ctr"/>
            <a:r>
              <a:rPr lang="es-ES" sz="1100" dirty="0"/>
              <a:t>Pembrolizumab</a:t>
            </a:r>
          </a:p>
          <a:p>
            <a:pPr algn="ctr"/>
            <a:r>
              <a:rPr lang="es-ES" sz="1100" dirty="0"/>
              <a:t>Atezolizumab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DD42D141-DB60-4AFA-3136-1C1795F90116}"/>
              </a:ext>
            </a:extLst>
          </p:cNvPr>
          <p:cNvSpPr txBox="1"/>
          <p:nvPr/>
        </p:nvSpPr>
        <p:spPr>
          <a:xfrm>
            <a:off x="6630851" y="2888621"/>
            <a:ext cx="2232247" cy="408623"/>
          </a:xfrm>
          <a:prstGeom prst="flowChartAlternateProcess">
            <a:avLst/>
          </a:prstGeom>
          <a:noFill/>
          <a:ln>
            <a:solidFill>
              <a:srgbClr val="768457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es-ES" sz="900" b="1" i="1" dirty="0">
                <a:solidFill>
                  <a:schemeClr val="accent3">
                    <a:lumMod val="75000"/>
                  </a:schemeClr>
                </a:solidFill>
              </a:rPr>
              <a:t>Control enfermedad micrometastásica </a:t>
            </a:r>
          </a:p>
          <a:p>
            <a:pPr lvl="0" algn="ctr"/>
            <a:r>
              <a:rPr lang="es-ES" sz="900" b="1" i="1" dirty="0">
                <a:solidFill>
                  <a:schemeClr val="accent3">
                    <a:lumMod val="75000"/>
                  </a:schemeClr>
                </a:solidFill>
              </a:rPr>
              <a:t>Respuestas inmunológicas sostenidas 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B223284F-2F9B-63E7-C185-D3205216FB08}"/>
              </a:ext>
            </a:extLst>
          </p:cNvPr>
          <p:cNvSpPr txBox="1"/>
          <p:nvPr/>
        </p:nvSpPr>
        <p:spPr>
          <a:xfrm>
            <a:off x="6894850" y="3566517"/>
            <a:ext cx="16700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rgbClr val="0068B2"/>
                </a:solidFill>
              </a:rPr>
              <a:t>Terapia dirigida</a:t>
            </a:r>
            <a:endParaRPr lang="es-ES" sz="1600" dirty="0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7662D316-2033-3346-F78D-9B7BDE2F3182}"/>
              </a:ext>
            </a:extLst>
          </p:cNvPr>
          <p:cNvSpPr txBox="1"/>
          <p:nvPr/>
        </p:nvSpPr>
        <p:spPr>
          <a:xfrm>
            <a:off x="7003170" y="3945098"/>
            <a:ext cx="1453411" cy="664012"/>
          </a:xfrm>
          <a:prstGeom prst="roundRect">
            <a:avLst/>
          </a:prstGeom>
          <a:solidFill>
            <a:srgbClr val="ECF5FD"/>
          </a:solidFill>
          <a:ln w="19050">
            <a:solidFill>
              <a:srgbClr val="0068B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00" dirty="0"/>
              <a:t>Crizotinib,</a:t>
            </a:r>
          </a:p>
          <a:p>
            <a:pPr algn="ctr"/>
            <a:r>
              <a:rPr lang="es-ES" sz="1100" dirty="0"/>
              <a:t>Sotorasib,</a:t>
            </a:r>
          </a:p>
          <a:p>
            <a:pPr algn="ctr"/>
            <a:r>
              <a:rPr lang="es-ES" sz="1100" dirty="0"/>
              <a:t>Osimertinib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309894AC-AA03-B619-0BA0-8C776B49307F}"/>
              </a:ext>
            </a:extLst>
          </p:cNvPr>
          <p:cNvSpPr txBox="1"/>
          <p:nvPr/>
        </p:nvSpPr>
        <p:spPr>
          <a:xfrm>
            <a:off x="724722" y="2052209"/>
            <a:ext cx="13446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rgbClr val="0068B2"/>
                </a:solidFill>
              </a:rPr>
              <a:t>Quimioterapia</a:t>
            </a:r>
            <a:endParaRPr lang="es-ES" sz="1400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15E7653C-97C1-16EE-FECB-9B77081F60DC}"/>
              </a:ext>
            </a:extLst>
          </p:cNvPr>
          <p:cNvSpPr txBox="1"/>
          <p:nvPr/>
        </p:nvSpPr>
        <p:spPr>
          <a:xfrm>
            <a:off x="768449" y="3576752"/>
            <a:ext cx="13446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rgbClr val="0068B2"/>
                </a:solidFill>
              </a:rPr>
              <a:t>Cirugía</a:t>
            </a:r>
            <a:endParaRPr lang="es-ES" sz="1400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AB1839AE-9341-BA0F-4C7C-886A9F61DC38}"/>
              </a:ext>
            </a:extLst>
          </p:cNvPr>
          <p:cNvSpPr txBox="1"/>
          <p:nvPr/>
        </p:nvSpPr>
        <p:spPr>
          <a:xfrm>
            <a:off x="714046" y="2451509"/>
            <a:ext cx="1453411" cy="664012"/>
          </a:xfrm>
          <a:prstGeom prst="roundRect">
            <a:avLst/>
          </a:prstGeom>
          <a:solidFill>
            <a:srgbClr val="ECF5FD"/>
          </a:solidFill>
          <a:ln w="19050">
            <a:solidFill>
              <a:srgbClr val="0068B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00" dirty="0"/>
              <a:t>Cisplatino,</a:t>
            </a:r>
          </a:p>
          <a:p>
            <a:pPr algn="ctr"/>
            <a:r>
              <a:rPr lang="es-ES" sz="1100" dirty="0"/>
              <a:t>Etopósido,</a:t>
            </a:r>
          </a:p>
          <a:p>
            <a:pPr algn="ctr"/>
            <a:r>
              <a:rPr lang="es-ES" sz="1100" dirty="0"/>
              <a:t>Paclitaxel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EE25476C-0FE0-DA9A-C7FE-5F639961E0CE}"/>
              </a:ext>
            </a:extLst>
          </p:cNvPr>
          <p:cNvSpPr txBox="1"/>
          <p:nvPr/>
        </p:nvSpPr>
        <p:spPr>
          <a:xfrm>
            <a:off x="742586" y="4058652"/>
            <a:ext cx="1453411" cy="289441"/>
          </a:xfrm>
          <a:prstGeom prst="roundRect">
            <a:avLst/>
          </a:prstGeom>
          <a:solidFill>
            <a:srgbClr val="ECF5FD"/>
          </a:solidFill>
          <a:ln w="19050">
            <a:solidFill>
              <a:srgbClr val="0068B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00" dirty="0"/>
              <a:t>Exéresis del tumor</a:t>
            </a:r>
          </a:p>
        </p:txBody>
      </p:sp>
    </p:spTree>
    <p:extLst>
      <p:ext uri="{BB962C8B-B14F-4D97-AF65-F5344CB8AC3E}">
        <p14:creationId xmlns:p14="http://schemas.microsoft.com/office/powerpoint/2010/main" val="1235537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A30EC-A914-23FE-089C-37212BD938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5F17DFBB-3C81-EF18-6C60-8AF48795307A}"/>
              </a:ext>
            </a:extLst>
          </p:cNvPr>
          <p:cNvSpPr txBox="1">
            <a:spLocks/>
          </p:cNvSpPr>
          <p:nvPr/>
        </p:nvSpPr>
        <p:spPr>
          <a:xfrm>
            <a:off x="-108520" y="1059582"/>
            <a:ext cx="4320480" cy="631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2. Objetivo </a:t>
            </a:r>
            <a:endParaRPr lang="es-ES" sz="3200" dirty="0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DBFF9A66-41CB-64C4-EF73-5ABCCAC1E17C}"/>
              </a:ext>
            </a:extLst>
          </p:cNvPr>
          <p:cNvSpPr txBox="1"/>
          <p:nvPr/>
        </p:nvSpPr>
        <p:spPr>
          <a:xfrm>
            <a:off x="1331640" y="2700055"/>
            <a:ext cx="6725040" cy="738664"/>
          </a:xfrm>
          <a:prstGeom prst="rect">
            <a:avLst/>
          </a:prstGeom>
          <a:solidFill>
            <a:srgbClr val="C3D69B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solidFill>
                  <a:schemeClr val="accent3">
                    <a:lumMod val="50000"/>
                  </a:schemeClr>
                </a:solidFill>
              </a:rPr>
              <a:t>Evaluar la </a:t>
            </a:r>
            <a:r>
              <a:rPr lang="es-ES" sz="1400" b="1" dirty="0">
                <a:solidFill>
                  <a:schemeClr val="accent3">
                    <a:lumMod val="50000"/>
                  </a:schemeClr>
                </a:solidFill>
              </a:rPr>
              <a:t>eficacia de los diferentes esquemas de tratamiento perioperatorios</a:t>
            </a:r>
            <a:r>
              <a:rPr lang="es-ES" sz="1400" dirty="0">
                <a:solidFill>
                  <a:schemeClr val="accent3">
                    <a:lumMod val="50000"/>
                  </a:schemeClr>
                </a:solidFill>
              </a:rPr>
              <a:t>, con especial énfasis en inmunoterapia, y </a:t>
            </a:r>
            <a:r>
              <a:rPr lang="es-ES" sz="1400" b="1" dirty="0">
                <a:solidFill>
                  <a:schemeClr val="accent3">
                    <a:lumMod val="50000"/>
                  </a:schemeClr>
                </a:solidFill>
              </a:rPr>
              <a:t>la viabilidad de rescates quirúrgicos </a:t>
            </a:r>
            <a:r>
              <a:rPr lang="es-ES" sz="1400" dirty="0">
                <a:solidFill>
                  <a:schemeClr val="accent3">
                    <a:lumMod val="50000"/>
                  </a:schemeClr>
                </a:solidFill>
              </a:rPr>
              <a:t>en pacientes con cáncer de pulmón no microcítico (CPCNP) en </a:t>
            </a:r>
            <a:r>
              <a:rPr lang="es-ES" sz="1400" b="1" dirty="0">
                <a:solidFill>
                  <a:schemeClr val="accent3">
                    <a:lumMod val="50000"/>
                  </a:schemeClr>
                </a:solidFill>
              </a:rPr>
              <a:t>estadios localmente avanzados </a:t>
            </a:r>
          </a:p>
        </p:txBody>
      </p:sp>
      <p:pic>
        <p:nvPicPr>
          <p:cNvPr id="5" name="Imagen 4" descr="Diagrama&#10;&#10;El contenido generado por IA puede ser incorrecto.">
            <a:extLst>
              <a:ext uri="{FF2B5EF4-FFF2-40B4-BE49-F238E27FC236}">
                <a16:creationId xmlns:a16="http://schemas.microsoft.com/office/drawing/2014/main" id="{5A8BED5C-73B5-A6DD-5377-D38171EDC7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02" r="32261" b="4990"/>
          <a:stretch/>
        </p:blipFill>
        <p:spPr>
          <a:xfrm>
            <a:off x="6300192" y="1167317"/>
            <a:ext cx="1728192" cy="1437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6006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>
            <a:extLst>
              <a:ext uri="{FF2B5EF4-FFF2-40B4-BE49-F238E27FC236}">
                <a16:creationId xmlns:a16="http://schemas.microsoft.com/office/drawing/2014/main" id="{17FEB265-970C-FE46-632C-8CC73FCC27DF}"/>
              </a:ext>
            </a:extLst>
          </p:cNvPr>
          <p:cNvSpPr txBox="1"/>
          <p:nvPr/>
        </p:nvSpPr>
        <p:spPr>
          <a:xfrm>
            <a:off x="1547664" y="1762696"/>
            <a:ext cx="6696744" cy="307777"/>
          </a:xfrm>
          <a:prstGeom prst="rect">
            <a:avLst/>
          </a:prstGeom>
          <a:noFill/>
          <a:ln w="19050">
            <a:solidFill>
              <a:schemeClr val="accent3">
                <a:lumMod val="75000"/>
              </a:schemeClr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latin typeface="+mj-lt"/>
              </a:rPr>
              <a:t>Estudio observacional descriptivo y retrospectivo de enero de 2018 hasta diciembre 2024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C6B2490-77DA-E015-90CA-00603BBFF504}"/>
              </a:ext>
            </a:extLst>
          </p:cNvPr>
          <p:cNvSpPr txBox="1"/>
          <p:nvPr/>
        </p:nvSpPr>
        <p:spPr>
          <a:xfrm>
            <a:off x="1107976" y="2286080"/>
            <a:ext cx="39837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>
                <a:solidFill>
                  <a:schemeClr val="accent3">
                    <a:lumMod val="75000"/>
                  </a:schemeClr>
                </a:solidFill>
              </a:rPr>
              <a:t>CRITERIOS DE INCLUSIÓN </a:t>
            </a:r>
          </a:p>
          <a:p>
            <a:pPr algn="ctr"/>
            <a:endParaRPr lang="es-ES" sz="1200" i="1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sz="1200" dirty="0"/>
              <a:t>Adecuado estado funcional (ECOG </a:t>
            </a:r>
            <a:r>
              <a:rPr lang="es-ES" sz="1200" i="1" dirty="0">
                <a:effectLst/>
                <a:latin typeface="+mj-lt"/>
                <a:ea typeface="Aptos" panose="020B0004020202020204" pitchFamily="34" charset="0"/>
              </a:rPr>
              <a:t>≤ 2)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sz="1200" i="1" dirty="0">
                <a:latin typeface="+mj-lt"/>
              </a:rPr>
              <a:t>Pruebas funcionales respiratorias con FEV1 &gt; 50%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sz="1200" i="1" dirty="0">
                <a:latin typeface="+mj-lt"/>
              </a:rPr>
              <a:t>Prueba de esfuerzo apta (si FEV1&lt;60%)</a:t>
            </a:r>
            <a:r>
              <a:rPr lang="es-ES" sz="1200" dirty="0"/>
              <a:t> 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943E22D-087E-8B1D-9D03-6965A3A5D3B3}"/>
              </a:ext>
            </a:extLst>
          </p:cNvPr>
          <p:cNvSpPr txBox="1"/>
          <p:nvPr/>
        </p:nvSpPr>
        <p:spPr>
          <a:xfrm>
            <a:off x="1113137" y="2286080"/>
            <a:ext cx="3681183" cy="1226650"/>
          </a:xfrm>
          <a:prstGeom prst="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CE9F9B7-1EF9-979D-CCA0-F7E654F353C6}"/>
              </a:ext>
            </a:extLst>
          </p:cNvPr>
          <p:cNvSpPr txBox="1"/>
          <p:nvPr/>
        </p:nvSpPr>
        <p:spPr>
          <a:xfrm>
            <a:off x="839797" y="3795886"/>
            <a:ext cx="7765876" cy="830997"/>
          </a:xfrm>
          <a:prstGeom prst="rect">
            <a:avLst/>
          </a:prstGeom>
          <a:noFill/>
          <a:ln w="19050">
            <a:solidFill>
              <a:schemeClr val="accent3">
                <a:lumMod val="75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00" b="1" kern="100" dirty="0">
                <a:solidFill>
                  <a:schemeClr val="accent3">
                    <a:lumMod val="75000"/>
                  </a:schemeClr>
                </a:solidFill>
                <a:uFill>
                  <a:solidFill>
                    <a:srgbClr val="000000"/>
                  </a:solidFill>
                </a:uFill>
                <a:ea typeface="Calibri" panose="020F0502020204030204" pitchFamily="34" charset="0"/>
              </a:rPr>
              <a:t>SELECCIÓN DE LA MUESTRA </a:t>
            </a:r>
          </a:p>
          <a:p>
            <a:pPr algn="ctr"/>
            <a:r>
              <a:rPr lang="pt-PT" sz="1200" dirty="0">
                <a:ea typeface="Arial Unicode MS"/>
                <a:cs typeface="Times New Roman" panose="02020603050405020304" pitchFamily="18" charset="0"/>
              </a:rPr>
              <a:t>Paciente con diagnóstico de </a:t>
            </a:r>
            <a:r>
              <a:rPr lang="pt-PT" sz="1200" b="1" dirty="0">
                <a:ea typeface="Arial Unicode MS"/>
                <a:cs typeface="Times New Roman" panose="02020603050405020304" pitchFamily="18" charset="0"/>
              </a:rPr>
              <a:t>cáncer de pulmón no microcítico en estadios localmente avanzados candidatos a neoadyuvancia con potencial rescate quirúrgico </a:t>
            </a:r>
            <a:r>
              <a:rPr lang="pt-PT" sz="1200" dirty="0">
                <a:ea typeface="Arial Unicode MS"/>
                <a:cs typeface="Times New Roman" panose="02020603050405020304" pitchFamily="18" charset="0"/>
              </a:rPr>
              <a:t>por parte del </a:t>
            </a:r>
            <a:r>
              <a:rPr lang="es-ES_tradnl" sz="1200" dirty="0">
                <a:effectLst/>
                <a:ea typeface="Arial Unicode MS"/>
                <a:cs typeface="Times New Roman" panose="02020603050405020304" pitchFamily="18" charset="0"/>
              </a:rPr>
              <a:t>Servicio de </a:t>
            </a:r>
            <a:r>
              <a:rPr lang="es-ES_tradnl" sz="1200" dirty="0" err="1">
                <a:effectLst/>
                <a:ea typeface="Arial Unicode MS"/>
                <a:cs typeface="Times New Roman" panose="02020603050405020304" pitchFamily="18" charset="0"/>
              </a:rPr>
              <a:t>Cirugí</a:t>
            </a:r>
            <a:r>
              <a:rPr lang="it-IT" sz="1200" dirty="0">
                <a:effectLst/>
                <a:ea typeface="Arial Unicode MS"/>
                <a:cs typeface="Times New Roman" panose="02020603050405020304" pitchFamily="18" charset="0"/>
              </a:rPr>
              <a:t>a Tor</a:t>
            </a:r>
            <a:r>
              <a:rPr lang="es-ES_tradnl" sz="1200" dirty="0" err="1">
                <a:effectLst/>
                <a:ea typeface="Arial Unicode MS"/>
                <a:cs typeface="Times New Roman" panose="02020603050405020304" pitchFamily="18" charset="0"/>
              </a:rPr>
              <a:t>ácica</a:t>
            </a:r>
            <a:r>
              <a:rPr lang="es-ES_tradnl" sz="1200" dirty="0">
                <a:effectLst/>
                <a:ea typeface="Arial Unicode MS"/>
                <a:cs typeface="Times New Roman" panose="02020603050405020304" pitchFamily="18" charset="0"/>
              </a:rPr>
              <a:t> del Hospital Universitario Virgen del </a:t>
            </a:r>
            <a:r>
              <a:rPr lang="es-ES_tradnl" sz="1200" dirty="0" err="1">
                <a:effectLst/>
                <a:ea typeface="Arial Unicode MS"/>
                <a:cs typeface="Times New Roman" panose="02020603050405020304" pitchFamily="18" charset="0"/>
              </a:rPr>
              <a:t>Rocí</a:t>
            </a:r>
            <a:r>
              <a:rPr lang="pt-PT" sz="1200" dirty="0">
                <a:effectLst/>
                <a:ea typeface="Arial Unicode MS"/>
                <a:cs typeface="Times New Roman" panose="02020603050405020304" pitchFamily="18" charset="0"/>
              </a:rPr>
              <a:t>o en el período fijado ajust</a:t>
            </a:r>
            <a:r>
              <a:rPr lang="es-ES_tradnl" sz="1200" dirty="0" err="1">
                <a:effectLst/>
                <a:ea typeface="Arial Unicode MS"/>
                <a:cs typeface="Times New Roman" panose="02020603050405020304" pitchFamily="18" charset="0"/>
              </a:rPr>
              <a:t>ándonos</a:t>
            </a:r>
            <a:r>
              <a:rPr lang="es-ES_tradnl" sz="1200" dirty="0">
                <a:effectLst/>
                <a:ea typeface="Arial Unicode MS"/>
                <a:cs typeface="Times New Roman" panose="02020603050405020304" pitchFamily="18" charset="0"/>
              </a:rPr>
              <a:t> a los </a:t>
            </a:r>
            <a:r>
              <a:rPr lang="es-ES_tradnl" sz="1200" b="1" dirty="0">
                <a:effectLst/>
                <a:ea typeface="Arial Unicode MS"/>
                <a:cs typeface="Times New Roman" panose="02020603050405020304" pitchFamily="18" charset="0"/>
              </a:rPr>
              <a:t>criterios de inclusión y </a:t>
            </a:r>
            <a:r>
              <a:rPr lang="es-ES_tradnl" sz="1200" b="1" dirty="0" err="1">
                <a:effectLst/>
                <a:ea typeface="Arial Unicode MS"/>
                <a:cs typeface="Times New Roman" panose="02020603050405020304" pitchFamily="18" charset="0"/>
              </a:rPr>
              <a:t>exclusió</a:t>
            </a:r>
            <a:r>
              <a:rPr lang="pt-PT" sz="1200" b="1" dirty="0">
                <a:effectLst/>
                <a:ea typeface="Arial Unicode MS"/>
                <a:cs typeface="Times New Roman" panose="02020603050405020304" pitchFamily="18" charset="0"/>
              </a:rPr>
              <a:t>n redactados</a:t>
            </a:r>
            <a:endParaRPr lang="es-ES" sz="1200" b="1" kern="100" dirty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ea typeface="Calibri" panose="020F050202020403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63C32CD-7C42-B63C-1D4F-44AC9D5B878D}"/>
              </a:ext>
            </a:extLst>
          </p:cNvPr>
          <p:cNvSpPr txBox="1"/>
          <p:nvPr/>
        </p:nvSpPr>
        <p:spPr>
          <a:xfrm>
            <a:off x="5123575" y="2639174"/>
            <a:ext cx="33026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>
                <a:solidFill>
                  <a:schemeClr val="accent3">
                    <a:lumMod val="75000"/>
                  </a:schemeClr>
                </a:solidFill>
              </a:rPr>
              <a:t>CRITERIOS DE EXCLUSIÓN </a:t>
            </a:r>
            <a:endParaRPr lang="es-ES" sz="1200" i="1" dirty="0">
              <a:solidFill>
                <a:schemeClr val="accent3">
                  <a:lumMod val="75000"/>
                </a:schemeClr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sz="1200" dirty="0"/>
              <a:t>Doble neoplasia al momento del diagnóstico 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2B36C60-3EA1-B45F-2DF0-D3517EE3CF4F}"/>
              </a:ext>
            </a:extLst>
          </p:cNvPr>
          <p:cNvSpPr txBox="1"/>
          <p:nvPr/>
        </p:nvSpPr>
        <p:spPr>
          <a:xfrm>
            <a:off x="5158157" y="2645422"/>
            <a:ext cx="3268019" cy="507965"/>
          </a:xfrm>
          <a:prstGeom prst="rect">
            <a:avLst/>
          </a:prstGeom>
          <a:noFill/>
          <a:ln w="19050"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920EC182-4892-B6D0-E4A1-61814FC75E21}"/>
              </a:ext>
            </a:extLst>
          </p:cNvPr>
          <p:cNvSpPr txBox="1">
            <a:spLocks/>
          </p:cNvSpPr>
          <p:nvPr/>
        </p:nvSpPr>
        <p:spPr>
          <a:xfrm>
            <a:off x="1107976" y="1032061"/>
            <a:ext cx="2149624" cy="631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4. Metodología</a:t>
            </a:r>
            <a:r>
              <a:rPr lang="es-ES" dirty="0"/>
              <a:t> </a:t>
            </a:r>
          </a:p>
        </p:txBody>
      </p:sp>
      <p:pic>
        <p:nvPicPr>
          <p:cNvPr id="17" name="Imagen 16" descr="Forma&#10;&#10;Descripción generada automáticamente con confianza media">
            <a:extLst>
              <a:ext uri="{FF2B5EF4-FFF2-40B4-BE49-F238E27FC236}">
                <a16:creationId xmlns:a16="http://schemas.microsoft.com/office/drawing/2014/main" id="{2EC565E1-4834-AB53-8A5A-9D361D4039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3" t="16714"/>
          <a:stretch/>
        </p:blipFill>
        <p:spPr>
          <a:xfrm>
            <a:off x="709948" y="2098339"/>
            <a:ext cx="363234" cy="307777"/>
          </a:xfrm>
          <a:prstGeom prst="rect">
            <a:avLst/>
          </a:prstGeom>
        </p:spPr>
      </p:pic>
      <p:pic>
        <p:nvPicPr>
          <p:cNvPr id="18" name="Imagen 17" descr="Imagen que contiene arco, dibujo&#10;&#10;Descripción generada automáticamente">
            <a:extLst>
              <a:ext uri="{FF2B5EF4-FFF2-40B4-BE49-F238E27FC236}">
                <a16:creationId xmlns:a16="http://schemas.microsoft.com/office/drawing/2014/main" id="{6CD97E94-DB79-A000-2770-2DCD6E5B67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630" y="2421139"/>
            <a:ext cx="322801" cy="330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3560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EB039D-82CF-3843-B01B-A2782BE5CD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EA3F19-66E6-0E92-1E1A-BBB9BCB15AC1}"/>
              </a:ext>
            </a:extLst>
          </p:cNvPr>
          <p:cNvSpPr txBox="1">
            <a:spLocks/>
          </p:cNvSpPr>
          <p:nvPr/>
        </p:nvSpPr>
        <p:spPr>
          <a:xfrm>
            <a:off x="683568" y="987574"/>
            <a:ext cx="3456384" cy="631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5. Resultados</a:t>
            </a:r>
            <a:endParaRPr lang="es-ES" sz="220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4D7E343-A6DB-D836-8A1F-3D37E1A0A74C}"/>
              </a:ext>
            </a:extLst>
          </p:cNvPr>
          <p:cNvSpPr txBox="1"/>
          <p:nvPr/>
        </p:nvSpPr>
        <p:spPr>
          <a:xfrm>
            <a:off x="250036" y="2221944"/>
            <a:ext cx="1863824" cy="523220"/>
          </a:xfrm>
          <a:prstGeom prst="rect">
            <a:avLst/>
          </a:prstGeom>
          <a:noFill/>
          <a:ln w="19050">
            <a:solidFill>
              <a:srgbClr val="768457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i="1" dirty="0"/>
              <a:t>Total pacientes</a:t>
            </a:r>
          </a:p>
          <a:p>
            <a:pPr algn="ctr"/>
            <a:r>
              <a:rPr lang="es-ES" sz="1400" i="1" dirty="0"/>
              <a:t>n = 17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025B8CD-F06C-3020-6D77-BB573DA837BE}"/>
              </a:ext>
            </a:extLst>
          </p:cNvPr>
          <p:cNvSpPr txBox="1"/>
          <p:nvPr/>
        </p:nvSpPr>
        <p:spPr>
          <a:xfrm>
            <a:off x="251520" y="1709546"/>
            <a:ext cx="3456384" cy="307777"/>
          </a:xfrm>
          <a:prstGeom prst="rect">
            <a:avLst/>
          </a:prstGeom>
          <a:noFill/>
          <a:ln w="12700">
            <a:solidFill>
              <a:srgbClr val="7E954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latin typeface="+mj-lt"/>
                <a:sym typeface="Wingdings" panose="05000000000000000000" pitchFamily="2" charset="2"/>
              </a:rPr>
              <a:t>Variables sociodemográficas y diagnósticas </a:t>
            </a:r>
            <a:endParaRPr lang="es-ES" sz="1400" b="1" dirty="0">
              <a:latin typeface="+mj-lt"/>
            </a:endParaRPr>
          </a:p>
        </p:txBody>
      </p:sp>
      <p:pic>
        <p:nvPicPr>
          <p:cNvPr id="7" name="Imagen 6" descr="Tabla&#10;&#10;El contenido generado por IA puede ser incorrecto.">
            <a:extLst>
              <a:ext uri="{FF2B5EF4-FFF2-40B4-BE49-F238E27FC236}">
                <a16:creationId xmlns:a16="http://schemas.microsoft.com/office/drawing/2014/main" id="{31BC81DB-993C-643F-C5DA-1999EC181B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751" y="2182531"/>
            <a:ext cx="2393882" cy="2341206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62D0B41D-123D-A794-D298-4ACF5A21404F}"/>
              </a:ext>
            </a:extLst>
          </p:cNvPr>
          <p:cNvSpPr txBox="1"/>
          <p:nvPr/>
        </p:nvSpPr>
        <p:spPr>
          <a:xfrm>
            <a:off x="2316525" y="2115692"/>
            <a:ext cx="1775431" cy="769441"/>
          </a:xfrm>
          <a:prstGeom prst="rect">
            <a:avLst/>
          </a:prstGeom>
          <a:noFill/>
          <a:ln>
            <a:noFill/>
            <a:prstDash val="lgDash"/>
          </a:ln>
        </p:spPr>
        <p:txBody>
          <a:bodyPr wrap="square" rtlCol="0">
            <a:spAutoFit/>
          </a:bodyPr>
          <a:lstStyle/>
          <a:p>
            <a:r>
              <a:rPr lang="es-ES" sz="1100" i="1" dirty="0"/>
              <a:t>·   Sexo masculino </a:t>
            </a:r>
          </a:p>
          <a:p>
            <a:r>
              <a:rPr lang="es-ES" sz="1100" i="1" dirty="0"/>
              <a:t>·   Hábito tabáquico</a:t>
            </a:r>
          </a:p>
          <a:p>
            <a:r>
              <a:rPr lang="es-ES" sz="1100" i="1" dirty="0"/>
              <a:t>·   Adenocarcinoma </a:t>
            </a:r>
          </a:p>
          <a:p>
            <a:r>
              <a:rPr lang="es-ES" sz="1100" i="1" dirty="0"/>
              <a:t>·   Estadio IIIA </a:t>
            </a:r>
          </a:p>
        </p:txBody>
      </p:sp>
      <p:sp>
        <p:nvSpPr>
          <p:cNvPr id="11" name="Abrir llave 10">
            <a:extLst>
              <a:ext uri="{FF2B5EF4-FFF2-40B4-BE49-F238E27FC236}">
                <a16:creationId xmlns:a16="http://schemas.microsoft.com/office/drawing/2014/main" id="{4183A86E-D5FF-391A-DA9D-5347F8F3796E}"/>
              </a:ext>
            </a:extLst>
          </p:cNvPr>
          <p:cNvSpPr/>
          <p:nvPr/>
        </p:nvSpPr>
        <p:spPr>
          <a:xfrm>
            <a:off x="2239815" y="2142055"/>
            <a:ext cx="119995" cy="701359"/>
          </a:xfrm>
          <a:prstGeom prst="leftBrace">
            <a:avLst>
              <a:gd name="adj1" fmla="val 8333"/>
              <a:gd name="adj2" fmla="val 50604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3" name="Imagen 12" descr="Gráfico&#10;&#10;El contenido generado por IA puede ser incorrecto.">
            <a:extLst>
              <a:ext uri="{FF2B5EF4-FFF2-40B4-BE49-F238E27FC236}">
                <a16:creationId xmlns:a16="http://schemas.microsoft.com/office/drawing/2014/main" id="{D4DDA6D1-4A43-EC07-99F4-4489AE1BDA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35" t="24801" b="9400"/>
          <a:stretch/>
        </p:blipFill>
        <p:spPr>
          <a:xfrm>
            <a:off x="676537" y="3025102"/>
            <a:ext cx="2892561" cy="1738884"/>
          </a:xfrm>
          <a:prstGeom prst="rect">
            <a:avLst/>
          </a:prstGeom>
        </p:spPr>
      </p:pic>
      <p:pic>
        <p:nvPicPr>
          <p:cNvPr id="14" name="Imagen 13" descr="Tabla&#10;&#10;El contenido generado por IA puede ser incorrecto.">
            <a:extLst>
              <a:ext uri="{FF2B5EF4-FFF2-40B4-BE49-F238E27FC236}">
                <a16:creationId xmlns:a16="http://schemas.microsoft.com/office/drawing/2014/main" id="{C03F1C22-5143-D169-ABD3-94152873DA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2633" y="1009195"/>
            <a:ext cx="2892561" cy="3524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6850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FDD0A3-846F-17F5-88F2-1897FE40E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529A8D-4744-B157-4081-C87CAC2F7D8C}"/>
              </a:ext>
            </a:extLst>
          </p:cNvPr>
          <p:cNvSpPr txBox="1">
            <a:spLocks/>
          </p:cNvSpPr>
          <p:nvPr/>
        </p:nvSpPr>
        <p:spPr>
          <a:xfrm>
            <a:off x="683568" y="987574"/>
            <a:ext cx="3456384" cy="631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5. Resultados</a:t>
            </a:r>
            <a:endParaRPr lang="es-ES" sz="220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F6CB196-7B44-7F65-5B48-6482D5127EA9}"/>
              </a:ext>
            </a:extLst>
          </p:cNvPr>
          <p:cNvSpPr txBox="1"/>
          <p:nvPr/>
        </p:nvSpPr>
        <p:spPr>
          <a:xfrm>
            <a:off x="87413" y="3178046"/>
            <a:ext cx="1863824" cy="523220"/>
          </a:xfrm>
          <a:prstGeom prst="rect">
            <a:avLst/>
          </a:prstGeom>
          <a:noFill/>
          <a:ln w="19050">
            <a:solidFill>
              <a:srgbClr val="768457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i="1" dirty="0"/>
              <a:t>Total pacientes</a:t>
            </a:r>
          </a:p>
          <a:p>
            <a:pPr algn="ctr"/>
            <a:r>
              <a:rPr lang="es-ES" sz="1400" i="1" dirty="0"/>
              <a:t>n = 17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B35B9C1-8855-E242-9E91-FCCBA1677B91}"/>
              </a:ext>
            </a:extLst>
          </p:cNvPr>
          <p:cNvSpPr txBox="1"/>
          <p:nvPr/>
        </p:nvSpPr>
        <p:spPr>
          <a:xfrm>
            <a:off x="251520" y="1709546"/>
            <a:ext cx="3456384" cy="307777"/>
          </a:xfrm>
          <a:prstGeom prst="rect">
            <a:avLst/>
          </a:prstGeom>
          <a:noFill/>
          <a:ln w="12700">
            <a:solidFill>
              <a:srgbClr val="7E954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latin typeface="+mj-lt"/>
                <a:sym typeface="Wingdings" panose="05000000000000000000" pitchFamily="2" charset="2"/>
              </a:rPr>
              <a:t>Variables tratamiento</a:t>
            </a:r>
            <a:endParaRPr lang="es-ES" sz="1400" b="1" dirty="0">
              <a:latin typeface="+mj-lt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FF701EC-4436-F3A9-FC95-D74A8A119229}"/>
              </a:ext>
            </a:extLst>
          </p:cNvPr>
          <p:cNvSpPr txBox="1"/>
          <p:nvPr/>
        </p:nvSpPr>
        <p:spPr>
          <a:xfrm>
            <a:off x="3131840" y="4155926"/>
            <a:ext cx="1152128" cy="27699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>
                <a:solidFill>
                  <a:schemeClr val="bg1"/>
                </a:solidFill>
              </a:rPr>
              <a:t>CIRUGÍA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8D417C4-B7C3-07FF-CC54-86D67565C4E2}"/>
              </a:ext>
            </a:extLst>
          </p:cNvPr>
          <p:cNvSpPr txBox="1"/>
          <p:nvPr/>
        </p:nvSpPr>
        <p:spPr>
          <a:xfrm>
            <a:off x="2630897" y="3219108"/>
            <a:ext cx="2088232" cy="46166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>
                <a:solidFill>
                  <a:schemeClr val="bg1"/>
                </a:solidFill>
              </a:rPr>
              <a:t>QUIMIOTERAPIA CONVENCIONAL</a:t>
            </a:r>
          </a:p>
        </p:txBody>
      </p:sp>
      <p:sp>
        <p:nvSpPr>
          <p:cNvPr id="19" name="Flecha: a la derecha 18">
            <a:extLst>
              <a:ext uri="{FF2B5EF4-FFF2-40B4-BE49-F238E27FC236}">
                <a16:creationId xmlns:a16="http://schemas.microsoft.com/office/drawing/2014/main" id="{D4156E12-2F4F-9124-78B7-8BE81BBDA68B}"/>
              </a:ext>
            </a:extLst>
          </p:cNvPr>
          <p:cNvSpPr/>
          <p:nvPr/>
        </p:nvSpPr>
        <p:spPr>
          <a:xfrm>
            <a:off x="2082630" y="3270939"/>
            <a:ext cx="292291" cy="337433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37CC9C31-B46F-FDBA-ABD8-6F30184AE5A3}"/>
              </a:ext>
            </a:extLst>
          </p:cNvPr>
          <p:cNvSpPr txBox="1"/>
          <p:nvPr/>
        </p:nvSpPr>
        <p:spPr>
          <a:xfrm>
            <a:off x="4719129" y="3532549"/>
            <a:ext cx="936105" cy="432792"/>
          </a:xfrm>
          <a:prstGeom prst="flowChartConnector">
            <a:avLst/>
          </a:prstGeom>
          <a:noFill/>
          <a:ln w="19050">
            <a:solidFill>
              <a:srgbClr val="768457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i="1" dirty="0"/>
              <a:t>n = 1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FB2D0FFD-5E8C-F017-DF17-27E9ACCFA7FA}"/>
              </a:ext>
            </a:extLst>
          </p:cNvPr>
          <p:cNvSpPr txBox="1"/>
          <p:nvPr/>
        </p:nvSpPr>
        <p:spPr>
          <a:xfrm>
            <a:off x="4251076" y="4309067"/>
            <a:ext cx="936105" cy="432792"/>
          </a:xfrm>
          <a:prstGeom prst="flowChartConnector">
            <a:avLst/>
          </a:prstGeom>
          <a:noFill/>
          <a:ln w="19050">
            <a:solidFill>
              <a:srgbClr val="768457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i="1" dirty="0"/>
              <a:t>n = 2</a:t>
            </a:r>
          </a:p>
        </p:txBody>
      </p:sp>
      <p:sp>
        <p:nvSpPr>
          <p:cNvPr id="28" name="Flecha: a la derecha 27">
            <a:extLst>
              <a:ext uri="{FF2B5EF4-FFF2-40B4-BE49-F238E27FC236}">
                <a16:creationId xmlns:a16="http://schemas.microsoft.com/office/drawing/2014/main" id="{C61ECC50-ECD6-B140-901C-EC25B24F4F57}"/>
              </a:ext>
            </a:extLst>
          </p:cNvPr>
          <p:cNvSpPr/>
          <p:nvPr/>
        </p:nvSpPr>
        <p:spPr>
          <a:xfrm>
            <a:off x="6134567" y="3363833"/>
            <a:ext cx="292291" cy="337433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0" name="Imagen 29" descr="Diagrama&#10;&#10;El contenido generado por IA puede ser incorrecto.">
            <a:extLst>
              <a:ext uri="{FF2B5EF4-FFF2-40B4-BE49-F238E27FC236}">
                <a16:creationId xmlns:a16="http://schemas.microsoft.com/office/drawing/2014/main" id="{BE6C16CC-38F9-47A6-869E-D3D8AAE386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663331"/>
            <a:ext cx="2559182" cy="1625684"/>
          </a:xfrm>
          <a:prstGeom prst="rect">
            <a:avLst/>
          </a:prstGeom>
        </p:spPr>
      </p:pic>
      <p:sp>
        <p:nvSpPr>
          <p:cNvPr id="31" name="CuadroTexto 30">
            <a:extLst>
              <a:ext uri="{FF2B5EF4-FFF2-40B4-BE49-F238E27FC236}">
                <a16:creationId xmlns:a16="http://schemas.microsoft.com/office/drawing/2014/main" id="{6B655C0E-AC78-4868-5983-F4B9C2E50631}"/>
              </a:ext>
            </a:extLst>
          </p:cNvPr>
          <p:cNvSpPr txBox="1"/>
          <p:nvPr/>
        </p:nvSpPr>
        <p:spPr>
          <a:xfrm>
            <a:off x="2324121" y="2553393"/>
            <a:ext cx="2648788" cy="27699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>
                <a:solidFill>
                  <a:schemeClr val="bg1"/>
                </a:solidFill>
              </a:rPr>
              <a:t>INMUNOTERAPIA + QUIMIOTERAPIA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03A33E01-18B8-49D4-BF1E-80FB7DA20AD2}"/>
              </a:ext>
            </a:extLst>
          </p:cNvPr>
          <p:cNvSpPr txBox="1"/>
          <p:nvPr/>
        </p:nvSpPr>
        <p:spPr>
          <a:xfrm>
            <a:off x="4972909" y="2658261"/>
            <a:ext cx="936105" cy="432792"/>
          </a:xfrm>
          <a:prstGeom prst="flowChartConnector">
            <a:avLst/>
          </a:prstGeom>
          <a:noFill/>
          <a:ln w="19050">
            <a:solidFill>
              <a:srgbClr val="768457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i="1"/>
              <a:t>n = </a:t>
            </a:r>
            <a:r>
              <a:rPr lang="es-ES" sz="1400" i="1" dirty="0"/>
              <a:t>14</a:t>
            </a:r>
          </a:p>
        </p:txBody>
      </p:sp>
      <p:pic>
        <p:nvPicPr>
          <p:cNvPr id="37" name="Imagen 36" descr="Diagrama&#10;&#10;El contenido generado por IA puede ser incorrecto.">
            <a:extLst>
              <a:ext uri="{FF2B5EF4-FFF2-40B4-BE49-F238E27FC236}">
                <a16:creationId xmlns:a16="http://schemas.microsoft.com/office/drawing/2014/main" id="{1512BFD4-DB8C-C8B4-F87D-6D202B0350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1659" y="2854485"/>
            <a:ext cx="2012527" cy="1693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438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9A2C84-7483-4FE6-E051-E1FDC24F1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88D4B5-164A-D01B-52B0-4B1869B26CF1}"/>
              </a:ext>
            </a:extLst>
          </p:cNvPr>
          <p:cNvSpPr txBox="1">
            <a:spLocks/>
          </p:cNvSpPr>
          <p:nvPr/>
        </p:nvSpPr>
        <p:spPr>
          <a:xfrm>
            <a:off x="683568" y="987574"/>
            <a:ext cx="3456384" cy="631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5. Resultados</a:t>
            </a:r>
            <a:endParaRPr lang="es-ES" sz="22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CA75CF6-1E68-BCD9-5A7E-A9CBB92F4798}"/>
              </a:ext>
            </a:extLst>
          </p:cNvPr>
          <p:cNvSpPr txBox="1"/>
          <p:nvPr/>
        </p:nvSpPr>
        <p:spPr>
          <a:xfrm>
            <a:off x="251520" y="1709546"/>
            <a:ext cx="3456384" cy="307777"/>
          </a:xfrm>
          <a:prstGeom prst="rect">
            <a:avLst/>
          </a:prstGeom>
          <a:noFill/>
          <a:ln w="12700">
            <a:solidFill>
              <a:srgbClr val="7E954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latin typeface="+mj-lt"/>
                <a:sym typeface="Wingdings" panose="05000000000000000000" pitchFamily="2" charset="2"/>
              </a:rPr>
              <a:t>Variables quirúrgicas</a:t>
            </a:r>
            <a:endParaRPr lang="es-ES" sz="1400" b="1" dirty="0">
              <a:latin typeface="+mj-lt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4504DD0-3D50-0C04-D9DC-AABCA725E16C}"/>
              </a:ext>
            </a:extLst>
          </p:cNvPr>
          <p:cNvSpPr txBox="1"/>
          <p:nvPr/>
        </p:nvSpPr>
        <p:spPr>
          <a:xfrm>
            <a:off x="1047800" y="2698452"/>
            <a:ext cx="1863824" cy="307777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i="1" dirty="0"/>
              <a:t>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CA2D61C-15E4-B63C-8687-914666377655}"/>
              </a:ext>
            </a:extLst>
          </p:cNvPr>
          <p:cNvSpPr txBox="1"/>
          <p:nvPr/>
        </p:nvSpPr>
        <p:spPr>
          <a:xfrm>
            <a:off x="344093" y="2136609"/>
            <a:ext cx="3271237" cy="461665"/>
          </a:xfrm>
          <a:prstGeom prst="rect">
            <a:avLst/>
          </a:prstGeom>
          <a:noFill/>
          <a:ln>
            <a:solidFill>
              <a:srgbClr val="768457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00" b="1" i="1" dirty="0">
                <a:solidFill>
                  <a:schemeClr val="accent3">
                    <a:lumMod val="75000"/>
                  </a:schemeClr>
                </a:solidFill>
              </a:rPr>
              <a:t>Respuesta al esquema neoadyuvante (RC y RP)</a:t>
            </a:r>
          </a:p>
          <a:p>
            <a:pPr algn="ctr"/>
            <a:r>
              <a:rPr lang="es-ES" sz="1200" b="1" i="1" dirty="0">
                <a:solidFill>
                  <a:schemeClr val="accent3">
                    <a:lumMod val="75000"/>
                  </a:schemeClr>
                </a:solidFill>
              </a:rPr>
              <a:t>n = 12 (70%)</a:t>
            </a:r>
          </a:p>
        </p:txBody>
      </p:sp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C6366E30-F2C4-C731-3397-D000693F4C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77479281"/>
              </p:ext>
            </p:extLst>
          </p:nvPr>
        </p:nvGraphicFramePr>
        <p:xfrm>
          <a:off x="-88171" y="2547681"/>
          <a:ext cx="3563888" cy="2138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5" name="Imagen 14" descr="Tabla&#10;&#10;El contenido generado por IA puede ser incorrecto.">
            <a:extLst>
              <a:ext uri="{FF2B5EF4-FFF2-40B4-BE49-F238E27FC236}">
                <a16:creationId xmlns:a16="http://schemas.microsoft.com/office/drawing/2014/main" id="{5FEF6EAF-B889-D097-B6CC-759D7511AC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510" y="77517"/>
            <a:ext cx="2795499" cy="3009713"/>
          </a:xfrm>
          <a:prstGeom prst="rect">
            <a:avLst/>
          </a:prstGeom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618C4F6A-641F-D66A-5B3C-DFE76D01C892}"/>
              </a:ext>
            </a:extLst>
          </p:cNvPr>
          <p:cNvSpPr/>
          <p:nvPr/>
        </p:nvSpPr>
        <p:spPr>
          <a:xfrm>
            <a:off x="6344729" y="477817"/>
            <a:ext cx="2647059" cy="19809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Flecha: a la derecha 16">
            <a:extLst>
              <a:ext uri="{FF2B5EF4-FFF2-40B4-BE49-F238E27FC236}">
                <a16:creationId xmlns:a16="http://schemas.microsoft.com/office/drawing/2014/main" id="{3885BECC-CBAF-4010-7740-F638CA99A8E9}"/>
              </a:ext>
            </a:extLst>
          </p:cNvPr>
          <p:cNvSpPr/>
          <p:nvPr/>
        </p:nvSpPr>
        <p:spPr>
          <a:xfrm>
            <a:off x="3076801" y="3044891"/>
            <a:ext cx="292291" cy="337433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AFFF8E8F-2C86-8B58-651A-35486F41F7C7}"/>
              </a:ext>
            </a:extLst>
          </p:cNvPr>
          <p:cNvSpPr txBox="1"/>
          <p:nvPr/>
        </p:nvSpPr>
        <p:spPr>
          <a:xfrm>
            <a:off x="3875663" y="2691551"/>
            <a:ext cx="1573580" cy="461665"/>
          </a:xfrm>
          <a:prstGeom prst="rect">
            <a:avLst/>
          </a:prstGeom>
          <a:solidFill>
            <a:srgbClr val="C3D69B"/>
          </a:solidFill>
          <a:ln>
            <a:solidFill>
              <a:srgbClr val="C3D69B"/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00" b="1" i="1" dirty="0">
                <a:solidFill>
                  <a:schemeClr val="accent3">
                    <a:lumMod val="75000"/>
                  </a:schemeClr>
                </a:solidFill>
              </a:rPr>
              <a:t>Rescate quirúrgico</a:t>
            </a:r>
          </a:p>
          <a:p>
            <a:pPr algn="ctr"/>
            <a:r>
              <a:rPr lang="es-ES" sz="1200" i="1" dirty="0">
                <a:solidFill>
                  <a:schemeClr val="accent3">
                    <a:lumMod val="75000"/>
                  </a:schemeClr>
                </a:solidFill>
              </a:rPr>
              <a:t>n = 10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5B90966E-D34D-F3C9-B8B4-0EC69A96A170}"/>
              </a:ext>
            </a:extLst>
          </p:cNvPr>
          <p:cNvSpPr/>
          <p:nvPr/>
        </p:nvSpPr>
        <p:spPr>
          <a:xfrm>
            <a:off x="6344729" y="2438488"/>
            <a:ext cx="2603448" cy="19809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7" name="Imagen 26" descr="Imagen que contiene persona, sostener, mujer, hombre&#10;&#10;El contenido generado por IA puede ser incorrecto.">
            <a:extLst>
              <a:ext uri="{FF2B5EF4-FFF2-40B4-BE49-F238E27FC236}">
                <a16:creationId xmlns:a16="http://schemas.microsoft.com/office/drawing/2014/main" id="{ED67A36C-4821-6501-8A23-8645E27CCC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758" y="3518799"/>
            <a:ext cx="3246745" cy="1414579"/>
          </a:xfrm>
          <a:prstGeom prst="rect">
            <a:avLst/>
          </a:prstGeom>
        </p:spPr>
      </p:pic>
      <p:sp>
        <p:nvSpPr>
          <p:cNvPr id="29" name="Flecha: a la derecha 28">
            <a:extLst>
              <a:ext uri="{FF2B5EF4-FFF2-40B4-BE49-F238E27FC236}">
                <a16:creationId xmlns:a16="http://schemas.microsoft.com/office/drawing/2014/main" id="{0DC9AFCC-9EA5-27FF-C9B6-71AA932862CE}"/>
              </a:ext>
            </a:extLst>
          </p:cNvPr>
          <p:cNvSpPr/>
          <p:nvPr/>
        </p:nvSpPr>
        <p:spPr>
          <a:xfrm>
            <a:off x="6880868" y="4049752"/>
            <a:ext cx="292291" cy="337433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D25E0188-CC5E-831A-F9F2-C62D4FA83A89}"/>
              </a:ext>
            </a:extLst>
          </p:cNvPr>
          <p:cNvSpPr txBox="1"/>
          <p:nvPr/>
        </p:nvSpPr>
        <p:spPr>
          <a:xfrm>
            <a:off x="7469814" y="3276912"/>
            <a:ext cx="1131558" cy="27699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>
                <a:solidFill>
                  <a:schemeClr val="bg1"/>
                </a:solidFill>
              </a:rPr>
              <a:t>ADYUVANCIA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13A885D4-5C87-E822-B6B2-4937CA57534D}"/>
              </a:ext>
            </a:extLst>
          </p:cNvPr>
          <p:cNvSpPr txBox="1"/>
          <p:nvPr/>
        </p:nvSpPr>
        <p:spPr>
          <a:xfrm>
            <a:off x="7242341" y="3692458"/>
            <a:ext cx="1586505" cy="431157"/>
          </a:xfrm>
          <a:prstGeom prst="rect">
            <a:avLst/>
          </a:prstGeom>
          <a:noFill/>
          <a:ln>
            <a:solidFill>
              <a:srgbClr val="768457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00" b="1" i="1" dirty="0">
                <a:solidFill>
                  <a:schemeClr val="accent3">
                    <a:lumMod val="75000"/>
                  </a:schemeClr>
                </a:solidFill>
              </a:rPr>
              <a:t>Tras rescate quirúrgico</a:t>
            </a:r>
          </a:p>
          <a:p>
            <a:pPr algn="ctr"/>
            <a:r>
              <a:rPr lang="es-ES" sz="1100" b="1" i="1" dirty="0">
                <a:solidFill>
                  <a:schemeClr val="accent3">
                    <a:lumMod val="75000"/>
                  </a:schemeClr>
                </a:solidFill>
              </a:rPr>
              <a:t>n = 10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555CE8D0-7602-4818-8D26-5F6D0676CE4E}"/>
              </a:ext>
            </a:extLst>
          </p:cNvPr>
          <p:cNvSpPr txBox="1"/>
          <p:nvPr/>
        </p:nvSpPr>
        <p:spPr>
          <a:xfrm>
            <a:off x="7242341" y="4244214"/>
            <a:ext cx="1586505" cy="431157"/>
          </a:xfrm>
          <a:prstGeom prst="rect">
            <a:avLst/>
          </a:prstGeom>
          <a:noFill/>
          <a:ln>
            <a:solidFill>
              <a:srgbClr val="768457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00" b="1" i="1" dirty="0">
                <a:solidFill>
                  <a:schemeClr val="accent3">
                    <a:lumMod val="75000"/>
                  </a:schemeClr>
                </a:solidFill>
              </a:rPr>
              <a:t>Cirugía de entrada</a:t>
            </a:r>
          </a:p>
          <a:p>
            <a:pPr algn="ctr"/>
            <a:r>
              <a:rPr lang="es-ES" sz="1100" b="1" i="1" dirty="0">
                <a:solidFill>
                  <a:schemeClr val="accent3">
                    <a:lumMod val="75000"/>
                  </a:schemeClr>
                </a:solidFill>
              </a:rPr>
              <a:t>n = 2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E87F171F-40C1-4BC7-4072-DD2596CD6D99}"/>
              </a:ext>
            </a:extLst>
          </p:cNvPr>
          <p:cNvSpPr txBox="1"/>
          <p:nvPr/>
        </p:nvSpPr>
        <p:spPr>
          <a:xfrm>
            <a:off x="8494815" y="3288453"/>
            <a:ext cx="649185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050" b="1" i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70%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82F75052-A1B0-19B3-0B05-189090B7398F}"/>
              </a:ext>
            </a:extLst>
          </p:cNvPr>
          <p:cNvSpPr txBox="1"/>
          <p:nvPr/>
        </p:nvSpPr>
        <p:spPr>
          <a:xfrm>
            <a:off x="5381824" y="2795425"/>
            <a:ext cx="649185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050" b="1" i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60%</a:t>
            </a:r>
          </a:p>
        </p:txBody>
      </p:sp>
    </p:spTree>
    <p:extLst>
      <p:ext uri="{BB962C8B-B14F-4D97-AF65-F5344CB8AC3E}">
        <p14:creationId xmlns:p14="http://schemas.microsoft.com/office/powerpoint/2010/main" val="753343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551D28-FE36-6E3E-C120-51AB2B1BA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8CE821-ED76-83F3-F98F-BB7715AB59D8}"/>
              </a:ext>
            </a:extLst>
          </p:cNvPr>
          <p:cNvSpPr txBox="1">
            <a:spLocks/>
          </p:cNvSpPr>
          <p:nvPr/>
        </p:nvSpPr>
        <p:spPr>
          <a:xfrm>
            <a:off x="683568" y="987574"/>
            <a:ext cx="3456384" cy="631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5. Resultados</a:t>
            </a:r>
            <a:endParaRPr lang="es-ES" sz="22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966EF36-CC5E-C5CC-3381-89E51CBB438D}"/>
              </a:ext>
            </a:extLst>
          </p:cNvPr>
          <p:cNvSpPr txBox="1"/>
          <p:nvPr/>
        </p:nvSpPr>
        <p:spPr>
          <a:xfrm>
            <a:off x="251520" y="1709546"/>
            <a:ext cx="3456384" cy="307777"/>
          </a:xfrm>
          <a:prstGeom prst="rect">
            <a:avLst/>
          </a:prstGeom>
          <a:noFill/>
          <a:ln w="12700">
            <a:solidFill>
              <a:srgbClr val="7E954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latin typeface="+mj-lt"/>
                <a:sym typeface="Wingdings" panose="05000000000000000000" pitchFamily="2" charset="2"/>
              </a:rPr>
              <a:t>Variables de respuesta</a:t>
            </a:r>
            <a:endParaRPr lang="es-ES" sz="1400" b="1" dirty="0">
              <a:latin typeface="+mj-lt"/>
            </a:endParaRP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B36BFDDE-52A6-907A-296A-A71E42138515}"/>
              </a:ext>
            </a:extLst>
          </p:cNvPr>
          <p:cNvSpPr txBox="1"/>
          <p:nvPr/>
        </p:nvSpPr>
        <p:spPr>
          <a:xfrm>
            <a:off x="494969" y="2335290"/>
            <a:ext cx="2648788" cy="27699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>
                <a:solidFill>
                  <a:schemeClr val="bg1"/>
                </a:solidFill>
              </a:rPr>
              <a:t>PROGRESIÓN DE ENFERMEDAD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2A18BD83-9AE4-7F6E-656D-3632B7788615}"/>
              </a:ext>
            </a:extLst>
          </p:cNvPr>
          <p:cNvSpPr txBox="1"/>
          <p:nvPr/>
        </p:nvSpPr>
        <p:spPr>
          <a:xfrm>
            <a:off x="6301981" y="2177431"/>
            <a:ext cx="64918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i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5</a:t>
            </a: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6B81EB4A-FD9B-522D-D901-3FFC13B581F9}"/>
              </a:ext>
            </a:extLst>
          </p:cNvPr>
          <p:cNvSpPr txBox="1"/>
          <p:nvPr/>
        </p:nvSpPr>
        <p:spPr>
          <a:xfrm>
            <a:off x="877301" y="3017284"/>
            <a:ext cx="2204822" cy="246221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000" b="1" i="1" dirty="0">
                <a:solidFill>
                  <a:schemeClr val="accent3">
                    <a:lumMod val="50000"/>
                  </a:schemeClr>
                </a:solidFill>
              </a:rPr>
              <a:t>53% no se observaron recaídas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DD1762DA-3348-3BDB-621A-0D3217EC7A07}"/>
              </a:ext>
            </a:extLst>
          </p:cNvPr>
          <p:cNvSpPr txBox="1"/>
          <p:nvPr/>
        </p:nvSpPr>
        <p:spPr>
          <a:xfrm>
            <a:off x="487474" y="3668501"/>
            <a:ext cx="2656281" cy="27699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>
                <a:solidFill>
                  <a:schemeClr val="bg1"/>
                </a:solidFill>
              </a:rPr>
              <a:t>SUPERVIVENCIA GLOBAL TOTAL</a:t>
            </a: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372A6B93-4967-D0AC-21A8-38022B187E20}"/>
              </a:ext>
            </a:extLst>
          </p:cNvPr>
          <p:cNvSpPr txBox="1"/>
          <p:nvPr/>
        </p:nvSpPr>
        <p:spPr>
          <a:xfrm>
            <a:off x="7794638" y="1989088"/>
            <a:ext cx="649185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050" b="1" i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3</a:t>
            </a: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6E5F7C38-CE40-39DA-564D-5798FBF3A970}"/>
              </a:ext>
            </a:extLst>
          </p:cNvPr>
          <p:cNvSpPr txBox="1"/>
          <p:nvPr/>
        </p:nvSpPr>
        <p:spPr>
          <a:xfrm>
            <a:off x="1355137" y="2598481"/>
            <a:ext cx="972665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050" b="1" i="1" dirty="0">
                <a:solidFill>
                  <a:schemeClr val="accent3">
                    <a:lumMod val="75000"/>
                  </a:schemeClr>
                </a:solidFill>
              </a:rPr>
              <a:t>n = 8 (47%)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73FBD788-50C3-996D-6ABD-ADB0D9457775}"/>
              </a:ext>
            </a:extLst>
          </p:cNvPr>
          <p:cNvSpPr txBox="1"/>
          <p:nvPr/>
        </p:nvSpPr>
        <p:spPr>
          <a:xfrm>
            <a:off x="3356345" y="2294552"/>
            <a:ext cx="2107939" cy="430887"/>
          </a:xfrm>
          <a:prstGeom prst="rect">
            <a:avLst/>
          </a:prstGeom>
          <a:noFill/>
          <a:ln>
            <a:noFill/>
            <a:prstDash val="lgDash"/>
          </a:ln>
        </p:spPr>
        <p:txBody>
          <a:bodyPr wrap="square" rtlCol="0">
            <a:spAutoFit/>
          </a:bodyPr>
          <a:lstStyle/>
          <a:p>
            <a:r>
              <a:rPr lang="es-ES" sz="1100" i="1" dirty="0"/>
              <a:t>· Metástasis intratorácicas </a:t>
            </a:r>
          </a:p>
          <a:p>
            <a:r>
              <a:rPr lang="es-ES" sz="1100" i="1" dirty="0"/>
              <a:t>· Recaída precoz (3 – 12 meses)</a:t>
            </a:r>
          </a:p>
        </p:txBody>
      </p:sp>
      <p:sp>
        <p:nvSpPr>
          <p:cNvPr id="48" name="Abrir llave 47">
            <a:extLst>
              <a:ext uri="{FF2B5EF4-FFF2-40B4-BE49-F238E27FC236}">
                <a16:creationId xmlns:a16="http://schemas.microsoft.com/office/drawing/2014/main" id="{AA070DC0-8FB0-49E7-D8B5-13BE521BBFE5}"/>
              </a:ext>
            </a:extLst>
          </p:cNvPr>
          <p:cNvSpPr/>
          <p:nvPr/>
        </p:nvSpPr>
        <p:spPr>
          <a:xfrm>
            <a:off x="3263293" y="2263611"/>
            <a:ext cx="186104" cy="477638"/>
          </a:xfrm>
          <a:prstGeom prst="leftBrace">
            <a:avLst>
              <a:gd name="adj1" fmla="val 8333"/>
              <a:gd name="adj2" fmla="val 50604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DFD9AF5A-1FFB-A13C-814C-55E5A6564676}"/>
              </a:ext>
            </a:extLst>
          </p:cNvPr>
          <p:cNvSpPr txBox="1"/>
          <p:nvPr/>
        </p:nvSpPr>
        <p:spPr>
          <a:xfrm>
            <a:off x="1355137" y="4028968"/>
            <a:ext cx="972665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050" b="1" i="1" dirty="0">
                <a:solidFill>
                  <a:schemeClr val="accent3">
                    <a:lumMod val="75000"/>
                  </a:schemeClr>
                </a:solidFill>
              </a:rPr>
              <a:t>n = 13 (76%)</a:t>
            </a: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18F9D0E0-8062-4444-DA4C-AD08D471EFF4}"/>
              </a:ext>
            </a:extLst>
          </p:cNvPr>
          <p:cNvSpPr txBox="1"/>
          <p:nvPr/>
        </p:nvSpPr>
        <p:spPr>
          <a:xfrm>
            <a:off x="3244768" y="3591555"/>
            <a:ext cx="1486045" cy="430887"/>
          </a:xfrm>
          <a:prstGeom prst="rect">
            <a:avLst/>
          </a:prstGeom>
          <a:noFill/>
          <a:ln>
            <a:noFill/>
            <a:prstDash val="lgDash"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00" i="1" dirty="0"/>
              <a:t>· Heterogeneidad </a:t>
            </a:r>
          </a:p>
          <a:p>
            <a:pPr algn="ctr"/>
            <a:r>
              <a:rPr lang="es-ES" sz="1100" i="1" dirty="0"/>
              <a:t> (&gt; 1 – 5 años) </a:t>
            </a:r>
          </a:p>
        </p:txBody>
      </p:sp>
      <p:sp>
        <p:nvSpPr>
          <p:cNvPr id="51" name="Abrir llave 50">
            <a:extLst>
              <a:ext uri="{FF2B5EF4-FFF2-40B4-BE49-F238E27FC236}">
                <a16:creationId xmlns:a16="http://schemas.microsoft.com/office/drawing/2014/main" id="{CF993664-288D-DE95-58DB-E0808011A1C9}"/>
              </a:ext>
            </a:extLst>
          </p:cNvPr>
          <p:cNvSpPr/>
          <p:nvPr/>
        </p:nvSpPr>
        <p:spPr>
          <a:xfrm>
            <a:off x="3263293" y="3613059"/>
            <a:ext cx="170587" cy="369624"/>
          </a:xfrm>
          <a:prstGeom prst="leftBrace">
            <a:avLst>
              <a:gd name="adj1" fmla="val 8333"/>
              <a:gd name="adj2" fmla="val 50604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B6620255-B028-0B6E-A204-AE63F88B0AD8}"/>
              </a:ext>
            </a:extLst>
          </p:cNvPr>
          <p:cNvSpPr txBox="1"/>
          <p:nvPr/>
        </p:nvSpPr>
        <p:spPr>
          <a:xfrm>
            <a:off x="739058" y="4380464"/>
            <a:ext cx="2204822" cy="246221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000" b="1" i="1" dirty="0">
                <a:solidFill>
                  <a:schemeClr val="accent3">
                    <a:lumMod val="50000"/>
                  </a:schemeClr>
                </a:solidFill>
              </a:rPr>
              <a:t>MORTALIDAD n = 4 (23%)</a:t>
            </a:r>
          </a:p>
        </p:txBody>
      </p:sp>
      <p:pic>
        <p:nvPicPr>
          <p:cNvPr id="58" name="Imagen 57" descr="Dibujo animado de un personaje animado&#10;&#10;El contenido generado por IA puede ser incorrecto.">
            <a:extLst>
              <a:ext uri="{FF2B5EF4-FFF2-40B4-BE49-F238E27FC236}">
                <a16:creationId xmlns:a16="http://schemas.microsoft.com/office/drawing/2014/main" id="{644610BE-9BCA-9933-B71C-5887AA8C2D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815" y="225193"/>
            <a:ext cx="1373393" cy="1373393"/>
          </a:xfrm>
          <a:prstGeom prst="rect">
            <a:avLst/>
          </a:prstGeom>
        </p:spPr>
      </p:pic>
      <p:pic>
        <p:nvPicPr>
          <p:cNvPr id="63" name="Imagen 62" descr="Gráfico, Gráfico de burbujas&#10;&#10;El contenido generado por IA puede ser incorrecto.">
            <a:extLst>
              <a:ext uri="{FF2B5EF4-FFF2-40B4-BE49-F238E27FC236}">
                <a16:creationId xmlns:a16="http://schemas.microsoft.com/office/drawing/2014/main" id="{91ADCD27-A6E7-F722-85E0-DDFCB83971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9" t="10472" r="4634" b="12440"/>
          <a:stretch/>
        </p:blipFill>
        <p:spPr>
          <a:xfrm>
            <a:off x="5602059" y="2508422"/>
            <a:ext cx="3422669" cy="1209135"/>
          </a:xfrm>
          <a:prstGeom prst="rect">
            <a:avLst/>
          </a:prstGeom>
        </p:spPr>
      </p:pic>
      <p:pic>
        <p:nvPicPr>
          <p:cNvPr id="66" name="Imagen 65" descr="Forma&#10;&#10;El contenido generado por IA puede ser incorrecto.">
            <a:extLst>
              <a:ext uri="{FF2B5EF4-FFF2-40B4-BE49-F238E27FC236}">
                <a16:creationId xmlns:a16="http://schemas.microsoft.com/office/drawing/2014/main" id="{7E8C39D0-2E10-8577-EBA7-A0B3C9B70B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54" b="22573"/>
          <a:stretch/>
        </p:blipFill>
        <p:spPr>
          <a:xfrm>
            <a:off x="4979912" y="3454491"/>
            <a:ext cx="3422669" cy="925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14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9" grpId="0"/>
      <p:bldP spid="5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E995A64B-CDF6-16CC-4868-99EB5004F3A6}"/>
              </a:ext>
            </a:extLst>
          </p:cNvPr>
          <p:cNvSpPr txBox="1">
            <a:spLocks/>
          </p:cNvSpPr>
          <p:nvPr/>
        </p:nvSpPr>
        <p:spPr>
          <a:xfrm>
            <a:off x="539552" y="1059582"/>
            <a:ext cx="3456384" cy="631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6. Conclusiones</a:t>
            </a:r>
            <a:endParaRPr lang="es-ES" sz="2200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16730F6-DFF1-3158-76ED-12A177F23653}"/>
              </a:ext>
            </a:extLst>
          </p:cNvPr>
          <p:cNvSpPr txBox="1"/>
          <p:nvPr/>
        </p:nvSpPr>
        <p:spPr>
          <a:xfrm>
            <a:off x="431540" y="1651636"/>
            <a:ext cx="828092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endParaRPr lang="es-ES" sz="1500" dirty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sz="1500" dirty="0"/>
              <a:t>Este estudio demuestra, a pesar de las limitaciones debido al limitado tamaño muestral y el carácter retrospectivo, como la </a:t>
            </a:r>
            <a:r>
              <a:rPr lang="es-ES" sz="1500" b="1" dirty="0"/>
              <a:t>neoadyuvancia con quimioterapia combinada con inmunoterapia </a:t>
            </a:r>
            <a:r>
              <a:rPr lang="es-ES" sz="1500" dirty="0"/>
              <a:t>en el </a:t>
            </a:r>
            <a:r>
              <a:rPr lang="es-ES" sz="1500" b="1" dirty="0"/>
              <a:t>CPCNP localmente </a:t>
            </a:r>
            <a:r>
              <a:rPr lang="es-ES" sz="1500" b="1" dirty="0">
                <a:effectLst/>
                <a:ea typeface="Aptos" panose="020B0004020202020204" pitchFamily="34" charset="0"/>
              </a:rPr>
              <a:t>avanzado </a:t>
            </a:r>
            <a:r>
              <a:rPr lang="es-ES" sz="1500" dirty="0">
                <a:effectLst/>
                <a:ea typeface="Aptos" panose="020B0004020202020204" pitchFamily="34" charset="0"/>
              </a:rPr>
              <a:t>demuestra ser una estrategia altamente prometedora, con una </a:t>
            </a:r>
            <a:r>
              <a:rPr lang="es-ES" sz="1500" b="1" dirty="0">
                <a:effectLst/>
                <a:ea typeface="Aptos" panose="020B0004020202020204" pitchFamily="34" charset="0"/>
              </a:rPr>
              <a:t>elevada tasa de respuesta parcial o completa </a:t>
            </a:r>
            <a:r>
              <a:rPr lang="es-ES" sz="1500" dirty="0">
                <a:effectLst/>
                <a:ea typeface="Aptos" panose="020B0004020202020204" pitchFamily="34" charset="0"/>
              </a:rPr>
              <a:t>que permite rescates quirúrgicos en una proporción no desdeñable de pacientes</a:t>
            </a:r>
          </a:p>
          <a:p>
            <a:pPr algn="just"/>
            <a:endParaRPr lang="es-ES" sz="1500" dirty="0">
              <a:effectLst/>
              <a:ea typeface="Aptos" panose="020B00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sz="1500" dirty="0">
                <a:effectLst/>
                <a:ea typeface="Aptos" panose="020B0004020202020204" pitchFamily="34" charset="0"/>
              </a:rPr>
              <a:t>La </a:t>
            </a:r>
            <a:r>
              <a:rPr lang="es-ES" sz="1500" b="1" dirty="0">
                <a:effectLst/>
                <a:ea typeface="Aptos" panose="020B0004020202020204" pitchFamily="34" charset="0"/>
              </a:rPr>
              <a:t>cirugía mínimamente invasiva </a:t>
            </a:r>
            <a:r>
              <a:rPr lang="es-ES" sz="1500" dirty="0">
                <a:effectLst/>
                <a:ea typeface="Aptos" panose="020B0004020202020204" pitchFamily="34" charset="0"/>
              </a:rPr>
              <a:t>es una </a:t>
            </a:r>
            <a:r>
              <a:rPr lang="es-ES" sz="1500" b="1" dirty="0">
                <a:effectLst/>
                <a:ea typeface="Aptos" panose="020B0004020202020204" pitchFamily="34" charset="0"/>
              </a:rPr>
              <a:t>opción factible y segura </a:t>
            </a:r>
            <a:r>
              <a:rPr lang="es-ES" sz="1500" dirty="0">
                <a:effectLst/>
                <a:ea typeface="Aptos" panose="020B0004020202020204" pitchFamily="34" charset="0"/>
              </a:rPr>
              <a:t>para la resección tumoral tras neoadyuvancia, siempre qu</a:t>
            </a:r>
            <a:r>
              <a:rPr lang="es-ES" sz="1500" dirty="0">
                <a:ea typeface="Aptos" panose="020B0004020202020204" pitchFamily="34" charset="0"/>
              </a:rPr>
              <a:t>e se </a:t>
            </a:r>
            <a:r>
              <a:rPr lang="es-ES" sz="1500" b="1" dirty="0">
                <a:ea typeface="Aptos" panose="020B0004020202020204" pitchFamily="34" charset="0"/>
              </a:rPr>
              <a:t>individualice </a:t>
            </a:r>
            <a:r>
              <a:rPr lang="es-ES" sz="1500" dirty="0">
                <a:ea typeface="Aptos" panose="020B0004020202020204" pitchFamily="34" charset="0"/>
              </a:rPr>
              <a:t>cada caso</a:t>
            </a:r>
          </a:p>
          <a:p>
            <a:pPr algn="just"/>
            <a:endParaRPr lang="es-ES" sz="1500" dirty="0">
              <a:ea typeface="Aptos" panose="020B00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sz="1500" dirty="0"/>
              <a:t>En estudios futuros, con mayor tamaño muestral y mayor tiempo de seguimiento, esperemos consolidar estos hallazgos </a:t>
            </a:r>
          </a:p>
        </p:txBody>
      </p:sp>
    </p:spTree>
    <p:extLst>
      <p:ext uri="{BB962C8B-B14F-4D97-AF65-F5344CB8AC3E}">
        <p14:creationId xmlns:p14="http://schemas.microsoft.com/office/powerpoint/2010/main" val="12438572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B9DA5B-429F-111B-0CAA-76AF1E5318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7818648E-1C31-52E0-4FF6-78524F141546}"/>
              </a:ext>
            </a:extLst>
          </p:cNvPr>
          <p:cNvSpPr txBox="1">
            <a:spLocks/>
          </p:cNvSpPr>
          <p:nvPr/>
        </p:nvSpPr>
        <p:spPr>
          <a:xfrm>
            <a:off x="539552" y="1059582"/>
            <a:ext cx="3456384" cy="631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6. Bibliografía</a:t>
            </a:r>
            <a:endParaRPr lang="es-ES" sz="220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F4A37DF-95E5-4B62-DD18-9249FFE5E3FD}"/>
              </a:ext>
            </a:extLst>
          </p:cNvPr>
          <p:cNvSpPr txBox="1"/>
          <p:nvPr/>
        </p:nvSpPr>
        <p:spPr>
          <a:xfrm>
            <a:off x="359532" y="1779662"/>
            <a:ext cx="8424936" cy="2628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buFont typeface="Times New Roman" panose="02020603050405020304" pitchFamily="18" charset="0"/>
              <a:buChar char="-"/>
            </a:pP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Artal Cortés Á, Calera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Urquizu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L, Hernando Cubero J.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Adjuvant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chemotherapy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in non-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small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cell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lung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cancer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state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-of-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the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-art.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Transl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Lung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Cancer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Res [Internet]. 2015;4(2):191–7. </a:t>
            </a:r>
          </a:p>
          <a:p>
            <a:pPr marL="342900" lvl="0" indent="-342900" algn="just">
              <a:lnSpc>
                <a:spcPct val="115000"/>
              </a:lnSpc>
              <a:buFont typeface="Times New Roman" panose="02020603050405020304" pitchFamily="18" charset="0"/>
              <a:buChar char="-"/>
            </a:pP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Spicer JD,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Cascone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T,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Wynes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MW,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Ahn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M-J,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Dacic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S,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Felip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E, et al.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Neoadjuvant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and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adjuvant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treatments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for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early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stage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resectable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NSCLC: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Consensus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recommendations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from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the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international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association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for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the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study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of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lung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cancer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. J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Thorac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Oncol [Internet]. 2024;19(10):1373–414. </a:t>
            </a:r>
          </a:p>
          <a:p>
            <a:pPr marL="342900" lvl="0" indent="-342900" algn="just">
              <a:lnSpc>
                <a:spcPct val="115000"/>
              </a:lnSpc>
              <a:buFont typeface="Times New Roman" panose="02020603050405020304" pitchFamily="18" charset="0"/>
              <a:buChar char="-"/>
            </a:pP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Antoñanzas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M, Amman M, Jarabo JR, Aguado de la Rosa C, Fernández E, González-Larriba J-L, et al. EP.08D.05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long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term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follow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-up of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two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decades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experience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with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neoadyuvant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chemotherapy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in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resectable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non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small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cell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lung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cancer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. J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Thorac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Oncol [Internet]. 2024;19(10):S569–70. </a:t>
            </a:r>
          </a:p>
          <a:p>
            <a:pPr marL="342900" lvl="0" indent="-342900" algn="just">
              <a:lnSpc>
                <a:spcPct val="115000"/>
              </a:lnSpc>
              <a:buFont typeface="Times New Roman" panose="02020603050405020304" pitchFamily="18" charset="0"/>
              <a:buChar char="-"/>
            </a:pP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Cascone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T,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Awad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MM, Spicer JD, He J, Lu S,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Sepesi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B, et al.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Perioperative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nivolumab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in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resectable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lung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cancer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. N Engl J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Med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[Internet]. 2024;390(19):1756–69. </a:t>
            </a:r>
          </a:p>
          <a:p>
            <a:pPr marL="342900" lvl="0" indent="-342900" algn="just">
              <a:lnSpc>
                <a:spcPct val="115000"/>
              </a:lnSpc>
              <a:buFont typeface="Times New Roman" panose="02020603050405020304" pitchFamily="18" charset="0"/>
              <a:buChar char="-"/>
            </a:pP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Lee JM,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Tsuboi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M,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Brunelli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A. Surgical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perspective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on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neoadjuvant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immunotherapy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in non-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small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cell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lung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cancer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. Ann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Thorac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200" kern="100" dirty="0" err="1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Surg</a:t>
            </a:r>
            <a:r>
              <a:rPr lang="es-ES" sz="12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[Internet]. 2022;114(4):1505–15. </a:t>
            </a:r>
          </a:p>
        </p:txBody>
      </p:sp>
    </p:spTree>
    <p:extLst>
      <p:ext uri="{BB962C8B-B14F-4D97-AF65-F5344CB8AC3E}">
        <p14:creationId xmlns:p14="http://schemas.microsoft.com/office/powerpoint/2010/main" val="23494571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637F2-1AA3-FA63-0ED8-4D9B01039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ítulo 2">
            <a:extLst>
              <a:ext uri="{FF2B5EF4-FFF2-40B4-BE49-F238E27FC236}">
                <a16:creationId xmlns:a16="http://schemas.microsoft.com/office/drawing/2014/main" id="{782521C0-E646-8B64-CE0C-1AC4DD839E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>
            <a:normAutofit/>
          </a:bodyPr>
          <a:lstStyle/>
          <a:p>
            <a:r>
              <a:rPr lang="es-E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Maria Eugenia Solís Servan </a:t>
            </a:r>
          </a:p>
          <a:p>
            <a:r>
              <a:rPr lang="es-E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Servicio de Cirugía Torácica  en Hospital Universitario Virgen del Rocío</a:t>
            </a:r>
          </a:p>
          <a:p>
            <a:r>
              <a:rPr lang="es-ES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UMQER</a:t>
            </a:r>
          </a:p>
        </p:txBody>
      </p:sp>
      <p:pic>
        <p:nvPicPr>
          <p:cNvPr id="5" name="Imagen 4" descr="Imagen que contiene Icono&#10;&#10;Descripción generada automáticamente">
            <a:extLst>
              <a:ext uri="{FF2B5EF4-FFF2-40B4-BE49-F238E27FC236}">
                <a16:creationId xmlns:a16="http://schemas.microsoft.com/office/drawing/2014/main" id="{5F48EADE-03EC-3175-0288-476509484C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381" y="3933629"/>
            <a:ext cx="1230765" cy="769611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131B0220-7662-BC12-BA52-C055A7A758F7}"/>
              </a:ext>
            </a:extLst>
          </p:cNvPr>
          <p:cNvSpPr txBox="1">
            <a:spLocks/>
          </p:cNvSpPr>
          <p:nvPr/>
        </p:nvSpPr>
        <p:spPr>
          <a:xfrm>
            <a:off x="749072" y="795396"/>
            <a:ext cx="7645856" cy="32195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800"/>
              </a:spcAft>
            </a:pPr>
            <a:r>
              <a:rPr lang="es-ES" sz="2100" b="1" i="1" dirty="0">
                <a:effectLst/>
                <a:ea typeface="Aptos" panose="020B0004020202020204" pitchFamily="34" charset="0"/>
              </a:rPr>
              <a:t>Impacto de la Neoadyuvancia en la Viabilidad Quirúrgica y Supervivencia en Cáncer de Pulmón Localmente Avanzado</a:t>
            </a:r>
            <a:br>
              <a:rPr lang="es-ES" sz="1200" kern="1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+mn-lt"/>
                <a:ea typeface="Calibri" panose="020F0502020204030204" pitchFamily="34" charset="0"/>
              </a:rPr>
            </a:br>
            <a:endParaRPr lang="es-ES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96098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763</TotalTime>
  <Words>793</Words>
  <Application>Microsoft Office PowerPoint</Application>
  <PresentationFormat>Presentación en pantalla (16:9)</PresentationFormat>
  <Paragraphs>122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1" baseType="lpstr">
      <vt:lpstr>Aptos</vt:lpstr>
      <vt:lpstr>Arial</vt:lpstr>
      <vt:lpstr>Arial Unicode MS</vt:lpstr>
      <vt:lpstr>Calibri</vt:lpstr>
      <vt:lpstr>Times New Roman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Maria Eugenia Solis Servan</cp:lastModifiedBy>
  <cp:revision>8</cp:revision>
  <dcterms:created xsi:type="dcterms:W3CDTF">2024-02-05T13:08:18Z</dcterms:created>
  <dcterms:modified xsi:type="dcterms:W3CDTF">2025-03-03T11:02:34Z</dcterms:modified>
</cp:coreProperties>
</file>