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75" r:id="rId5"/>
    <p:sldId id="281" r:id="rId6"/>
    <p:sldId id="285" r:id="rId7"/>
    <p:sldId id="264" r:id="rId8"/>
    <p:sldId id="268" r:id="rId9"/>
    <p:sldId id="278" r:id="rId10"/>
    <p:sldId id="283" r:id="rId11"/>
    <p:sldId id="284" r:id="rId12"/>
    <p:sldId id="280" r:id="rId13"/>
    <p:sldId id="262" r:id="rId14"/>
    <p:sldId id="266" r:id="rId15"/>
    <p:sldId id="274" r:id="rId1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6228"/>
    <a:srgbClr val="798C51"/>
    <a:srgbClr val="93A866"/>
    <a:srgbClr val="D0E3A6"/>
    <a:srgbClr val="93CDDD"/>
    <a:srgbClr val="77933C"/>
    <a:srgbClr val="98AEB3"/>
    <a:srgbClr val="9CB2BB"/>
    <a:srgbClr val="DD6240"/>
    <a:srgbClr val="D4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79809-D514-490B-955A-E848EEC74B33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C9D25D0F-17EC-442B-ADD5-BEA46E70F830}">
      <dgm:prSet phldrT="[Texto]"/>
      <dgm:spPr/>
      <dgm:t>
        <a:bodyPr/>
        <a:lstStyle/>
        <a:p>
          <a:r>
            <a:rPr lang="es-ES" b="1" dirty="0"/>
            <a:t>CIRUGÍA</a:t>
          </a:r>
        </a:p>
      </dgm:t>
    </dgm:pt>
    <dgm:pt modelId="{5804E4CE-F63E-46CB-817E-FF6770304AE5}" type="parTrans" cxnId="{A70F828E-1379-467D-BD1B-D9DBB82B85CD}">
      <dgm:prSet/>
      <dgm:spPr/>
      <dgm:t>
        <a:bodyPr/>
        <a:lstStyle/>
        <a:p>
          <a:endParaRPr lang="es-ES"/>
        </a:p>
      </dgm:t>
    </dgm:pt>
    <dgm:pt modelId="{1E07EA50-A84B-4315-90F9-EC8779CAF40D}" type="sibTrans" cxnId="{A70F828E-1379-467D-BD1B-D9DBB82B85CD}">
      <dgm:prSet/>
      <dgm:spPr/>
      <dgm:t>
        <a:bodyPr/>
        <a:lstStyle/>
        <a:p>
          <a:endParaRPr lang="es-ES"/>
        </a:p>
      </dgm:t>
    </dgm:pt>
    <dgm:pt modelId="{D0763E27-8259-41A1-AC74-E2764E93EA3E}">
      <dgm:prSet phldrT="[Texto]"/>
      <dgm:spPr/>
      <dgm:t>
        <a:bodyPr/>
        <a:lstStyle/>
        <a:p>
          <a:r>
            <a:rPr lang="es-ES" b="1" dirty="0"/>
            <a:t>PROCESO ONCOLÓGICO</a:t>
          </a:r>
        </a:p>
      </dgm:t>
    </dgm:pt>
    <dgm:pt modelId="{48324965-2B4C-4B2F-96D4-4611C7E8B3DD}" type="parTrans" cxnId="{AAAED035-322D-4257-9C28-5D1F0EA4A53C}">
      <dgm:prSet/>
      <dgm:spPr/>
      <dgm:t>
        <a:bodyPr/>
        <a:lstStyle/>
        <a:p>
          <a:endParaRPr lang="es-ES"/>
        </a:p>
      </dgm:t>
    </dgm:pt>
    <dgm:pt modelId="{43E572B3-8CD5-4981-9CCA-FBA25135A243}" type="sibTrans" cxnId="{AAAED035-322D-4257-9C28-5D1F0EA4A53C}">
      <dgm:prSet/>
      <dgm:spPr/>
      <dgm:t>
        <a:bodyPr/>
        <a:lstStyle/>
        <a:p>
          <a:endParaRPr lang="es-ES"/>
        </a:p>
      </dgm:t>
    </dgm:pt>
    <dgm:pt modelId="{5DAB8B49-57A5-4061-A50F-AC2B66B1A251}">
      <dgm:prSet phldrT="[Texto]"/>
      <dgm:spPr/>
      <dgm:t>
        <a:bodyPr/>
        <a:lstStyle/>
        <a:p>
          <a:r>
            <a:rPr lang="es-ES" b="1" dirty="0"/>
            <a:t>TRATAMIENTOS SISTÉMICOS</a:t>
          </a:r>
        </a:p>
      </dgm:t>
    </dgm:pt>
    <dgm:pt modelId="{9A39897C-900B-4523-B900-70E6012A45FC}" type="parTrans" cxnId="{7EB392E8-2BC3-40A5-869B-D53382505E18}">
      <dgm:prSet/>
      <dgm:spPr/>
      <dgm:t>
        <a:bodyPr/>
        <a:lstStyle/>
        <a:p>
          <a:endParaRPr lang="es-ES"/>
        </a:p>
      </dgm:t>
    </dgm:pt>
    <dgm:pt modelId="{5D705F65-B3D9-42E1-B769-999FE882CA43}" type="sibTrans" cxnId="{7EB392E8-2BC3-40A5-869B-D53382505E18}">
      <dgm:prSet/>
      <dgm:spPr/>
      <dgm:t>
        <a:bodyPr/>
        <a:lstStyle/>
        <a:p>
          <a:endParaRPr lang="es-ES"/>
        </a:p>
      </dgm:t>
    </dgm:pt>
    <dgm:pt modelId="{1D9FC551-EA21-4F06-A8B0-A69DD475F141}" type="pres">
      <dgm:prSet presAssocID="{10879809-D514-490B-955A-E848EEC74B33}" presName="cycle" presStyleCnt="0">
        <dgm:presLayoutVars>
          <dgm:dir/>
          <dgm:resizeHandles val="exact"/>
        </dgm:presLayoutVars>
      </dgm:prSet>
      <dgm:spPr/>
    </dgm:pt>
    <dgm:pt modelId="{6860AC97-A3C2-4040-B0EE-F2140FF3E314}" type="pres">
      <dgm:prSet presAssocID="{C9D25D0F-17EC-442B-ADD5-BEA46E70F830}" presName="node" presStyleLbl="node1" presStyleIdx="0" presStyleCnt="3">
        <dgm:presLayoutVars>
          <dgm:bulletEnabled val="1"/>
        </dgm:presLayoutVars>
      </dgm:prSet>
      <dgm:spPr/>
    </dgm:pt>
    <dgm:pt modelId="{A5AD5964-2F00-4288-9263-0F7ED8686AA2}" type="pres">
      <dgm:prSet presAssocID="{1E07EA50-A84B-4315-90F9-EC8779CAF40D}" presName="sibTrans" presStyleLbl="sibTrans2D1" presStyleIdx="0" presStyleCnt="3"/>
      <dgm:spPr/>
    </dgm:pt>
    <dgm:pt modelId="{46F63A0D-C562-45D9-AC4D-8280E8DAE450}" type="pres">
      <dgm:prSet presAssocID="{1E07EA50-A84B-4315-90F9-EC8779CAF40D}" presName="connectorText" presStyleLbl="sibTrans2D1" presStyleIdx="0" presStyleCnt="3"/>
      <dgm:spPr/>
    </dgm:pt>
    <dgm:pt modelId="{F3998691-3112-43C6-B422-74928125A59B}" type="pres">
      <dgm:prSet presAssocID="{D0763E27-8259-41A1-AC74-E2764E93EA3E}" presName="node" presStyleLbl="node1" presStyleIdx="1" presStyleCnt="3">
        <dgm:presLayoutVars>
          <dgm:bulletEnabled val="1"/>
        </dgm:presLayoutVars>
      </dgm:prSet>
      <dgm:spPr/>
    </dgm:pt>
    <dgm:pt modelId="{526F8477-6F0D-450F-BE73-8FBBF3400568}" type="pres">
      <dgm:prSet presAssocID="{43E572B3-8CD5-4981-9CCA-FBA25135A243}" presName="sibTrans" presStyleLbl="sibTrans2D1" presStyleIdx="1" presStyleCnt="3"/>
      <dgm:spPr/>
    </dgm:pt>
    <dgm:pt modelId="{3FFA36CE-DD6B-4749-8298-27DF75A094C9}" type="pres">
      <dgm:prSet presAssocID="{43E572B3-8CD5-4981-9CCA-FBA25135A243}" presName="connectorText" presStyleLbl="sibTrans2D1" presStyleIdx="1" presStyleCnt="3"/>
      <dgm:spPr/>
    </dgm:pt>
    <dgm:pt modelId="{6C0ED78B-0D7F-44A1-B7F6-5EF70A221115}" type="pres">
      <dgm:prSet presAssocID="{5DAB8B49-57A5-4061-A50F-AC2B66B1A251}" presName="node" presStyleLbl="node1" presStyleIdx="2" presStyleCnt="3">
        <dgm:presLayoutVars>
          <dgm:bulletEnabled val="1"/>
        </dgm:presLayoutVars>
      </dgm:prSet>
      <dgm:spPr/>
    </dgm:pt>
    <dgm:pt modelId="{86F315DD-03E6-48E5-AD30-74AAD016E0F4}" type="pres">
      <dgm:prSet presAssocID="{5D705F65-B3D9-42E1-B769-999FE882CA43}" presName="sibTrans" presStyleLbl="sibTrans2D1" presStyleIdx="2" presStyleCnt="3"/>
      <dgm:spPr/>
    </dgm:pt>
    <dgm:pt modelId="{0A5621B1-B830-47DB-B6FC-CEAC5B08FB8C}" type="pres">
      <dgm:prSet presAssocID="{5D705F65-B3D9-42E1-B769-999FE882CA43}" presName="connectorText" presStyleLbl="sibTrans2D1" presStyleIdx="2" presStyleCnt="3"/>
      <dgm:spPr/>
    </dgm:pt>
  </dgm:ptLst>
  <dgm:cxnLst>
    <dgm:cxn modelId="{5BD86823-0ABD-4897-8C11-0FA96409874A}" type="presOf" srcId="{C9D25D0F-17EC-442B-ADD5-BEA46E70F830}" destId="{6860AC97-A3C2-4040-B0EE-F2140FF3E314}" srcOrd="0" destOrd="0" presId="urn:microsoft.com/office/officeart/2005/8/layout/cycle2"/>
    <dgm:cxn modelId="{AAAED035-322D-4257-9C28-5D1F0EA4A53C}" srcId="{10879809-D514-490B-955A-E848EEC74B33}" destId="{D0763E27-8259-41A1-AC74-E2764E93EA3E}" srcOrd="1" destOrd="0" parTransId="{48324965-2B4C-4B2F-96D4-4611C7E8B3DD}" sibTransId="{43E572B3-8CD5-4981-9CCA-FBA25135A243}"/>
    <dgm:cxn modelId="{5082293B-6897-4691-9BB6-632AB517682A}" type="presOf" srcId="{1E07EA50-A84B-4315-90F9-EC8779CAF40D}" destId="{46F63A0D-C562-45D9-AC4D-8280E8DAE450}" srcOrd="1" destOrd="0" presId="urn:microsoft.com/office/officeart/2005/8/layout/cycle2"/>
    <dgm:cxn modelId="{3753CA44-CD6F-4DC3-97EA-1F711745F700}" type="presOf" srcId="{5D705F65-B3D9-42E1-B769-999FE882CA43}" destId="{86F315DD-03E6-48E5-AD30-74AAD016E0F4}" srcOrd="0" destOrd="0" presId="urn:microsoft.com/office/officeart/2005/8/layout/cycle2"/>
    <dgm:cxn modelId="{1C41E677-E542-4A66-B92B-013B96711C48}" type="presOf" srcId="{43E572B3-8CD5-4981-9CCA-FBA25135A243}" destId="{526F8477-6F0D-450F-BE73-8FBBF3400568}" srcOrd="0" destOrd="0" presId="urn:microsoft.com/office/officeart/2005/8/layout/cycle2"/>
    <dgm:cxn modelId="{A70F828E-1379-467D-BD1B-D9DBB82B85CD}" srcId="{10879809-D514-490B-955A-E848EEC74B33}" destId="{C9D25D0F-17EC-442B-ADD5-BEA46E70F830}" srcOrd="0" destOrd="0" parTransId="{5804E4CE-F63E-46CB-817E-FF6770304AE5}" sibTransId="{1E07EA50-A84B-4315-90F9-EC8779CAF40D}"/>
    <dgm:cxn modelId="{FDCCC5AC-39A3-4940-9F61-49C293E5688D}" type="presOf" srcId="{5D705F65-B3D9-42E1-B769-999FE882CA43}" destId="{0A5621B1-B830-47DB-B6FC-CEAC5B08FB8C}" srcOrd="1" destOrd="0" presId="urn:microsoft.com/office/officeart/2005/8/layout/cycle2"/>
    <dgm:cxn modelId="{AEC346D3-75BD-4AB0-9727-D27E2A02C7F0}" type="presOf" srcId="{10879809-D514-490B-955A-E848EEC74B33}" destId="{1D9FC551-EA21-4F06-A8B0-A69DD475F141}" srcOrd="0" destOrd="0" presId="urn:microsoft.com/office/officeart/2005/8/layout/cycle2"/>
    <dgm:cxn modelId="{19E3F2DB-DFCC-46DD-B8C4-D697A50C2FF1}" type="presOf" srcId="{5DAB8B49-57A5-4061-A50F-AC2B66B1A251}" destId="{6C0ED78B-0D7F-44A1-B7F6-5EF70A221115}" srcOrd="0" destOrd="0" presId="urn:microsoft.com/office/officeart/2005/8/layout/cycle2"/>
    <dgm:cxn modelId="{1E3484E0-ACB5-4289-81A2-ED24CF67C6AD}" type="presOf" srcId="{43E572B3-8CD5-4981-9CCA-FBA25135A243}" destId="{3FFA36CE-DD6B-4749-8298-27DF75A094C9}" srcOrd="1" destOrd="0" presId="urn:microsoft.com/office/officeart/2005/8/layout/cycle2"/>
    <dgm:cxn modelId="{7EB392E8-2BC3-40A5-869B-D53382505E18}" srcId="{10879809-D514-490B-955A-E848EEC74B33}" destId="{5DAB8B49-57A5-4061-A50F-AC2B66B1A251}" srcOrd="2" destOrd="0" parTransId="{9A39897C-900B-4523-B900-70E6012A45FC}" sibTransId="{5D705F65-B3D9-42E1-B769-999FE882CA43}"/>
    <dgm:cxn modelId="{58FA06F5-CE6F-4802-8C0E-B42C38D10F5B}" type="presOf" srcId="{D0763E27-8259-41A1-AC74-E2764E93EA3E}" destId="{F3998691-3112-43C6-B422-74928125A59B}" srcOrd="0" destOrd="0" presId="urn:microsoft.com/office/officeart/2005/8/layout/cycle2"/>
    <dgm:cxn modelId="{7ADDA9FA-A266-47FF-8FF3-BDC4BCDBCE8C}" type="presOf" srcId="{1E07EA50-A84B-4315-90F9-EC8779CAF40D}" destId="{A5AD5964-2F00-4288-9263-0F7ED8686AA2}" srcOrd="0" destOrd="0" presId="urn:microsoft.com/office/officeart/2005/8/layout/cycle2"/>
    <dgm:cxn modelId="{E5F49FDE-96CC-4995-B70E-F00A1FC300CF}" type="presParOf" srcId="{1D9FC551-EA21-4F06-A8B0-A69DD475F141}" destId="{6860AC97-A3C2-4040-B0EE-F2140FF3E314}" srcOrd="0" destOrd="0" presId="urn:microsoft.com/office/officeart/2005/8/layout/cycle2"/>
    <dgm:cxn modelId="{292B9D26-9D2D-46AC-BC3C-9D4DE5BD6715}" type="presParOf" srcId="{1D9FC551-EA21-4F06-A8B0-A69DD475F141}" destId="{A5AD5964-2F00-4288-9263-0F7ED8686AA2}" srcOrd="1" destOrd="0" presId="urn:microsoft.com/office/officeart/2005/8/layout/cycle2"/>
    <dgm:cxn modelId="{49409407-3127-4009-A985-54607FE77F80}" type="presParOf" srcId="{A5AD5964-2F00-4288-9263-0F7ED8686AA2}" destId="{46F63A0D-C562-45D9-AC4D-8280E8DAE450}" srcOrd="0" destOrd="0" presId="urn:microsoft.com/office/officeart/2005/8/layout/cycle2"/>
    <dgm:cxn modelId="{DA908146-2217-4922-AD47-DCE4E108B96A}" type="presParOf" srcId="{1D9FC551-EA21-4F06-A8B0-A69DD475F141}" destId="{F3998691-3112-43C6-B422-74928125A59B}" srcOrd="2" destOrd="0" presId="urn:microsoft.com/office/officeart/2005/8/layout/cycle2"/>
    <dgm:cxn modelId="{3F9AF219-B18B-4911-9B02-73E213AB3CF1}" type="presParOf" srcId="{1D9FC551-EA21-4F06-A8B0-A69DD475F141}" destId="{526F8477-6F0D-450F-BE73-8FBBF3400568}" srcOrd="3" destOrd="0" presId="urn:microsoft.com/office/officeart/2005/8/layout/cycle2"/>
    <dgm:cxn modelId="{028DE9AE-50EF-47E1-B8AD-FD10087DA3B7}" type="presParOf" srcId="{526F8477-6F0D-450F-BE73-8FBBF3400568}" destId="{3FFA36CE-DD6B-4749-8298-27DF75A094C9}" srcOrd="0" destOrd="0" presId="urn:microsoft.com/office/officeart/2005/8/layout/cycle2"/>
    <dgm:cxn modelId="{F5E63ABD-9BA0-4BA6-B248-02632F068930}" type="presParOf" srcId="{1D9FC551-EA21-4F06-A8B0-A69DD475F141}" destId="{6C0ED78B-0D7F-44A1-B7F6-5EF70A221115}" srcOrd="4" destOrd="0" presId="urn:microsoft.com/office/officeart/2005/8/layout/cycle2"/>
    <dgm:cxn modelId="{7038F848-3B9C-417D-BF3D-DC76AB213B56}" type="presParOf" srcId="{1D9FC551-EA21-4F06-A8B0-A69DD475F141}" destId="{86F315DD-03E6-48E5-AD30-74AAD016E0F4}" srcOrd="5" destOrd="0" presId="urn:microsoft.com/office/officeart/2005/8/layout/cycle2"/>
    <dgm:cxn modelId="{7F161AFC-C3BF-4C40-97A6-E47E22070254}" type="presParOf" srcId="{86F315DD-03E6-48E5-AD30-74AAD016E0F4}" destId="{0A5621B1-B830-47DB-B6FC-CEAC5B08FB8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0AC97-A3C2-4040-B0EE-F2140FF3E314}">
      <dsp:nvSpPr>
        <dsp:cNvPr id="0" name=""/>
        <dsp:cNvSpPr/>
      </dsp:nvSpPr>
      <dsp:spPr>
        <a:xfrm>
          <a:off x="1105420" y="178"/>
          <a:ext cx="1446511" cy="144651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CIRUGÍA</a:t>
          </a:r>
        </a:p>
      </dsp:txBody>
      <dsp:txXfrm>
        <a:off x="1317257" y="212015"/>
        <a:ext cx="1022837" cy="1022837"/>
      </dsp:txXfrm>
    </dsp:sp>
    <dsp:sp modelId="{A5AD5964-2F00-4288-9263-0F7ED8686AA2}">
      <dsp:nvSpPr>
        <dsp:cNvPr id="0" name=""/>
        <dsp:cNvSpPr/>
      </dsp:nvSpPr>
      <dsp:spPr>
        <a:xfrm rot="3600000">
          <a:off x="2174028" y="1409511"/>
          <a:ext cx="383369" cy="488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2202781" y="1457349"/>
        <a:ext cx="268358" cy="292919"/>
      </dsp:txXfrm>
    </dsp:sp>
    <dsp:sp modelId="{F3998691-3112-43C6-B422-74928125A59B}">
      <dsp:nvSpPr>
        <dsp:cNvPr id="0" name=""/>
        <dsp:cNvSpPr/>
      </dsp:nvSpPr>
      <dsp:spPr>
        <a:xfrm>
          <a:off x="2190345" y="1879324"/>
          <a:ext cx="1446511" cy="1446511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PROCESO ONCOLÓGICO</a:t>
          </a:r>
        </a:p>
      </dsp:txBody>
      <dsp:txXfrm>
        <a:off x="2402182" y="2091161"/>
        <a:ext cx="1022837" cy="1022837"/>
      </dsp:txXfrm>
    </dsp:sp>
    <dsp:sp modelId="{526F8477-6F0D-450F-BE73-8FBBF3400568}">
      <dsp:nvSpPr>
        <dsp:cNvPr id="0" name=""/>
        <dsp:cNvSpPr/>
      </dsp:nvSpPr>
      <dsp:spPr>
        <a:xfrm rot="10800000">
          <a:off x="1647841" y="2358481"/>
          <a:ext cx="383369" cy="488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 rot="10800000">
        <a:off x="1762852" y="2456120"/>
        <a:ext cx="268358" cy="292919"/>
      </dsp:txXfrm>
    </dsp:sp>
    <dsp:sp modelId="{6C0ED78B-0D7F-44A1-B7F6-5EF70A221115}">
      <dsp:nvSpPr>
        <dsp:cNvPr id="0" name=""/>
        <dsp:cNvSpPr/>
      </dsp:nvSpPr>
      <dsp:spPr>
        <a:xfrm>
          <a:off x="20494" y="1879324"/>
          <a:ext cx="1446511" cy="1446511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TRATAMIENTOS SISTÉMICOS</a:t>
          </a:r>
        </a:p>
      </dsp:txBody>
      <dsp:txXfrm>
        <a:off x="232331" y="2091161"/>
        <a:ext cx="1022837" cy="1022837"/>
      </dsp:txXfrm>
    </dsp:sp>
    <dsp:sp modelId="{86F315DD-03E6-48E5-AD30-74AAD016E0F4}">
      <dsp:nvSpPr>
        <dsp:cNvPr id="0" name=""/>
        <dsp:cNvSpPr/>
      </dsp:nvSpPr>
      <dsp:spPr>
        <a:xfrm rot="18000000">
          <a:off x="1089103" y="1428304"/>
          <a:ext cx="383369" cy="4881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1117856" y="1575744"/>
        <a:ext cx="268358" cy="292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232C3-FE99-4E50-BAE3-0B739C38E13C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5B6D3-A6AE-47A4-A627-CDEE6C3DAB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863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Otros factores de riesgo probables son anestesia general, PaCO2 &gt;45mmHg, fumar en las últimas semanas e infección de las vías respiratorias alta.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5B6D3-A6AE-47A4-A627-CDEE6C3DABB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21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E9355-BC99-10FD-F505-623E90A0D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D46BCC5-9ABC-28A9-C718-A1DE88B3AB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B3914A9-0B54-890E-D1D4-1B6CC37DB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Otros factores de riesgo probables son anestesia general, PaCO2 &gt;45mmHg, fumar en las últimas semanas e infección de las vías respiratorias alta.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A46534-87D3-FCD3-7D86-96BFAF495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5B6D3-A6AE-47A4-A627-CDEE6C3DABB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77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2000" b="1" i="1" dirty="0">
                <a:effectLst/>
                <a:ea typeface="Aptos" panose="020B0004020202020204" pitchFamily="34" charset="0"/>
              </a:rPr>
              <a:t>Implementación de un Programa de Prehabilitación Multimodal en Pacientes con Cáncer de Pulmón propuestos para Resecciones Pulmonares Mayores</a:t>
            </a:r>
            <a:endParaRPr lang="es-ES" sz="2000" b="1" i="1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592E09A8-4FE9-FB1B-2A0E-C824F5636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/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en Hospital Universitario Virgen del Rocío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7A013D45-9A36-DCF1-C903-294293E74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81" y="3933629"/>
            <a:ext cx="1230765" cy="7696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25AF938-C093-D3F0-3AC7-15B110FB8CCB}"/>
              </a:ext>
            </a:extLst>
          </p:cNvPr>
          <p:cNvSpPr txBox="1">
            <a:spLocks/>
          </p:cNvSpPr>
          <p:nvPr/>
        </p:nvSpPr>
        <p:spPr>
          <a:xfrm>
            <a:off x="683568" y="1131590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Índice</a:t>
            </a:r>
            <a:r>
              <a:rPr lang="es-ES" dirty="0"/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989746-404D-6EDA-AC46-2EA64BF8F61D}"/>
              </a:ext>
            </a:extLst>
          </p:cNvPr>
          <p:cNvSpPr txBox="1"/>
          <p:nvPr/>
        </p:nvSpPr>
        <p:spPr>
          <a:xfrm>
            <a:off x="971600" y="1762696"/>
            <a:ext cx="4572000" cy="22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Introducción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Justificación del estudio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Metodología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Conclusiones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Bibliografía </a:t>
            </a:r>
          </a:p>
        </p:txBody>
      </p:sp>
      <p:pic>
        <p:nvPicPr>
          <p:cNvPr id="8" name="Imagen 7" descr="Dibujo animad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788F5D1-A639-707C-4A6B-517A480D6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54" y="411510"/>
            <a:ext cx="2232871" cy="12756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00FCA-28C3-3F6F-F3D9-FE3AD9743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40C96-2631-3201-C0C8-9C6D3EDDB09D}"/>
              </a:ext>
            </a:extLst>
          </p:cNvPr>
          <p:cNvSpPr txBox="1">
            <a:spLocks/>
          </p:cNvSpPr>
          <p:nvPr/>
        </p:nvSpPr>
        <p:spPr>
          <a:xfrm>
            <a:off x="1107976" y="1131590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Introducción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023EB0-DE1B-E827-731A-90230BA1EC6D}"/>
              </a:ext>
            </a:extLst>
          </p:cNvPr>
          <p:cNvSpPr txBox="1"/>
          <p:nvPr/>
        </p:nvSpPr>
        <p:spPr>
          <a:xfrm>
            <a:off x="593946" y="1635646"/>
            <a:ext cx="7956108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E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dirty="0"/>
              <a:t>El </a:t>
            </a:r>
            <a:r>
              <a:rPr lang="es-ES" sz="1400" b="1" dirty="0"/>
              <a:t>cáncer de pulmón </a:t>
            </a:r>
            <a:r>
              <a:rPr lang="es-ES" sz="1400" dirty="0"/>
              <a:t>es la principal causa de muerte por cáncer en todo el mundo </a:t>
            </a:r>
            <a:endParaRPr lang="es-ES" sz="1400" b="1" dirty="0"/>
          </a:p>
          <a:p>
            <a:endParaRPr lang="es-E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dirty="0"/>
              <a:t>La </a:t>
            </a:r>
            <a:r>
              <a:rPr lang="es-ES" sz="1400" b="1" dirty="0"/>
              <a:t>cirugía de resección pulmonar </a:t>
            </a:r>
            <a:r>
              <a:rPr lang="es-ES" sz="1400" dirty="0"/>
              <a:t>del CPCNP en </a:t>
            </a:r>
            <a:r>
              <a:rPr lang="es-ES" sz="1400" b="1" dirty="0"/>
              <a:t>estadios precoces </a:t>
            </a:r>
            <a:r>
              <a:rPr lang="es-ES" sz="1400" dirty="0"/>
              <a:t>es el tratamiento de elección con </a:t>
            </a:r>
            <a:r>
              <a:rPr lang="es-ES" sz="1400" b="1" dirty="0"/>
              <a:t>significativo potencial curativo</a:t>
            </a:r>
            <a:r>
              <a:rPr lang="es-ES" sz="1400" dirty="0"/>
              <a:t>, dentro de un esquema multidisciplinario</a:t>
            </a:r>
          </a:p>
          <a:p>
            <a:endParaRPr lang="es-ES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b="1" dirty="0">
                <a:solidFill>
                  <a:srgbClr val="C00000"/>
                </a:solidFill>
              </a:rPr>
              <a:t>Complicaciones postoperatorias 50% </a:t>
            </a:r>
            <a:r>
              <a:rPr lang="es-ES" sz="1400" dirty="0"/>
              <a:t>(25% tras resecciones pulmonares)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400" dirty="0"/>
          </a:p>
          <a:p>
            <a:r>
              <a:rPr lang="es-ES" sz="1500" dirty="0"/>
              <a:t>       </a:t>
            </a:r>
          </a:p>
        </p:txBody>
      </p:sp>
      <p:pic>
        <p:nvPicPr>
          <p:cNvPr id="15" name="Imagen 14" descr="Imagen que contiene alimentos, puesto, hidrante&#10;&#10;El contenido generado por IA puede ser incorrecto.">
            <a:extLst>
              <a:ext uri="{FF2B5EF4-FFF2-40B4-BE49-F238E27FC236}">
                <a16:creationId xmlns:a16="http://schemas.microsoft.com/office/drawing/2014/main" id="{D7893DEB-47B6-F22A-0726-9D4CDECEC8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9"/>
          <a:stretch/>
        </p:blipFill>
        <p:spPr>
          <a:xfrm>
            <a:off x="4976323" y="3222889"/>
            <a:ext cx="3223801" cy="1785134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0DB77DE7-D326-AED2-763E-481B82AA4865}"/>
              </a:ext>
            </a:extLst>
          </p:cNvPr>
          <p:cNvSpPr txBox="1"/>
          <p:nvPr/>
        </p:nvSpPr>
        <p:spPr>
          <a:xfrm>
            <a:off x="2178183" y="3708056"/>
            <a:ext cx="2446619" cy="276999"/>
          </a:xfrm>
          <a:prstGeom prst="rect">
            <a:avLst/>
          </a:prstGeom>
          <a:noFill/>
          <a:ln>
            <a:solidFill>
              <a:srgbClr val="DD624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DD6240"/>
                </a:solidFill>
              </a:rPr>
              <a:t>REDUCCIÓN CF 10-18%</a:t>
            </a:r>
          </a:p>
        </p:txBody>
      </p:sp>
    </p:spTree>
    <p:extLst>
      <p:ext uri="{BB962C8B-B14F-4D97-AF65-F5344CB8AC3E}">
        <p14:creationId xmlns:p14="http://schemas.microsoft.com/office/powerpoint/2010/main" val="419742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0EAC3-2272-F6D4-4F90-8F54164C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F4BFE0-2385-7759-F41E-AFB4B0293072}"/>
              </a:ext>
            </a:extLst>
          </p:cNvPr>
          <p:cNvSpPr txBox="1">
            <a:spLocks/>
          </p:cNvSpPr>
          <p:nvPr/>
        </p:nvSpPr>
        <p:spPr>
          <a:xfrm>
            <a:off x="971600" y="1100212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Introducción</a:t>
            </a:r>
            <a:r>
              <a:rPr lang="es-ES" dirty="0"/>
              <a:t> </a:t>
            </a: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A2B5340C-CE0C-2C44-EF03-675A3FE048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686336"/>
              </p:ext>
            </p:extLst>
          </p:nvPr>
        </p:nvGraphicFramePr>
        <p:xfrm>
          <a:off x="5307136" y="1347614"/>
          <a:ext cx="3657352" cy="3326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E773CB16-7CB7-1586-14A7-CC493D0E5DB6}"/>
              </a:ext>
            </a:extLst>
          </p:cNvPr>
          <p:cNvSpPr txBox="1"/>
          <p:nvPr/>
        </p:nvSpPr>
        <p:spPr>
          <a:xfrm>
            <a:off x="683568" y="1913805"/>
            <a:ext cx="4464496" cy="30777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DISMINUCIÓN MULTIFACTORAL DE LA CALIDAD DE VIDA</a:t>
            </a:r>
            <a:endParaRPr lang="es-ES" sz="1400" b="1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  <p:sp>
        <p:nvSpPr>
          <p:cNvPr id="26" name="Flecha: a la derecha con bandas 25">
            <a:extLst>
              <a:ext uri="{FF2B5EF4-FFF2-40B4-BE49-F238E27FC236}">
                <a16:creationId xmlns:a16="http://schemas.microsoft.com/office/drawing/2014/main" id="{007D09DA-BE2D-672B-A01E-3549E04CE5F9}"/>
              </a:ext>
            </a:extLst>
          </p:cNvPr>
          <p:cNvSpPr/>
          <p:nvPr/>
        </p:nvSpPr>
        <p:spPr>
          <a:xfrm rot="5400000">
            <a:off x="2509900" y="2516002"/>
            <a:ext cx="451792" cy="504056"/>
          </a:xfrm>
          <a:prstGeom prst="stripedRightArrow">
            <a:avLst>
              <a:gd name="adj1" fmla="val 43281"/>
              <a:gd name="adj2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EE84ED9-CFFC-C43E-AB8B-F3EB7A45EEB2}"/>
              </a:ext>
            </a:extLst>
          </p:cNvPr>
          <p:cNvSpPr txBox="1"/>
          <p:nvPr/>
        </p:nvSpPr>
        <p:spPr>
          <a:xfrm>
            <a:off x="1424138" y="3958256"/>
            <a:ext cx="2512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DESACONDICIONAMIENTO </a:t>
            </a:r>
          </a:p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FUNCIONAL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550CC69-3111-B7A0-EF81-C89299D41549}"/>
              </a:ext>
            </a:extLst>
          </p:cNvPr>
          <p:cNvSpPr txBox="1"/>
          <p:nvPr/>
        </p:nvSpPr>
        <p:spPr>
          <a:xfrm>
            <a:off x="289177" y="3216291"/>
            <a:ext cx="244661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DETERIORO DEL ESTADO NUTRICIONAL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2EA9E71-FF49-8FC8-A49C-E9B59CEDF1EB}"/>
              </a:ext>
            </a:extLst>
          </p:cNvPr>
          <p:cNvSpPr txBox="1"/>
          <p:nvPr/>
        </p:nvSpPr>
        <p:spPr>
          <a:xfrm>
            <a:off x="2680514" y="3394431"/>
            <a:ext cx="2156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DETERIORO PSICOLÓGICO</a:t>
            </a:r>
          </a:p>
        </p:txBody>
      </p:sp>
      <p:pic>
        <p:nvPicPr>
          <p:cNvPr id="34" name="Imagen 33" descr="Dibujo animado de un personaje de caricatura&#10;&#10;El contenido generado por IA puede ser incorrecto.">
            <a:extLst>
              <a:ext uri="{FF2B5EF4-FFF2-40B4-BE49-F238E27FC236}">
                <a16:creationId xmlns:a16="http://schemas.microsoft.com/office/drawing/2014/main" id="{999D032D-79AA-CFD4-A41B-EB64CA9B9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21" y="856962"/>
            <a:ext cx="1836415" cy="96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6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3DC27-2F89-D709-C474-E5F00AA12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FB4539-8C0E-824E-CD05-A5AE428DA616}"/>
              </a:ext>
            </a:extLst>
          </p:cNvPr>
          <p:cNvSpPr txBox="1">
            <a:spLocks/>
          </p:cNvSpPr>
          <p:nvPr/>
        </p:nvSpPr>
        <p:spPr>
          <a:xfrm>
            <a:off x="971600" y="1100212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Introducción</a:t>
            </a:r>
            <a:r>
              <a:rPr lang="es-ES" dirty="0"/>
              <a:t>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D045F468-2A92-74B6-45A0-F3E327E13928}"/>
              </a:ext>
            </a:extLst>
          </p:cNvPr>
          <p:cNvGrpSpPr/>
          <p:nvPr/>
        </p:nvGrpSpPr>
        <p:grpSpPr>
          <a:xfrm>
            <a:off x="1453777" y="1917025"/>
            <a:ext cx="6020422" cy="870346"/>
            <a:chOff x="1525785" y="2936552"/>
            <a:chExt cx="6092428" cy="870346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619A1852-B2E1-7B83-6C65-D7FCE6ABD63A}"/>
                </a:ext>
              </a:extLst>
            </p:cNvPr>
            <p:cNvSpPr/>
            <p:nvPr/>
          </p:nvSpPr>
          <p:spPr>
            <a:xfrm>
              <a:off x="1525785" y="2936552"/>
              <a:ext cx="2398143" cy="870346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  <a:alpha val="9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7180" tIns="17336" rIns="452509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500" b="1" kern="1200" dirty="0">
                  <a:solidFill>
                    <a:schemeClr val="bg1"/>
                  </a:solidFill>
                </a:rPr>
                <a:t>PREHABILITACIÓN MULTIMODAL </a:t>
              </a:r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15E9C061-D1B1-E8F1-1E23-98EF320938D7}"/>
                </a:ext>
              </a:extLst>
            </p:cNvPr>
            <p:cNvSpPr/>
            <p:nvPr/>
          </p:nvSpPr>
          <p:spPr>
            <a:xfrm>
              <a:off x="3595204" y="2936552"/>
              <a:ext cx="2175867" cy="870346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7180" tIns="17336" rIns="452509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300" b="1" kern="1200" dirty="0"/>
                <a:t>CIRUGÍA</a:t>
              </a:r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08456E52-EBD9-381C-AFE2-C4C9CE69E05E}"/>
                </a:ext>
              </a:extLst>
            </p:cNvPr>
            <p:cNvSpPr/>
            <p:nvPr/>
          </p:nvSpPr>
          <p:spPr>
            <a:xfrm>
              <a:off x="5442346" y="2936552"/>
              <a:ext cx="2175867" cy="870346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7180" tIns="17336" rIns="452509" bIns="17336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300" b="1" kern="1200" dirty="0"/>
                <a:t>PROGRAMAS DE REHABILITACIÓN</a:t>
              </a:r>
            </a:p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200" b="1" kern="1200" dirty="0"/>
                <a:t>(ERAS o Fast Track)</a:t>
              </a:r>
            </a:p>
          </p:txBody>
        </p:sp>
      </p:grpSp>
      <p:pic>
        <p:nvPicPr>
          <p:cNvPr id="12" name="Imagen 11" descr="Imagen que contiene par, corte&#10;&#10;El contenido generado por IA puede ser incorrecto.">
            <a:extLst>
              <a:ext uri="{FF2B5EF4-FFF2-40B4-BE49-F238E27FC236}">
                <a16:creationId xmlns:a16="http://schemas.microsoft.com/office/drawing/2014/main" id="{E2D4CDB0-3E39-CB7C-E4AB-F4B596A99C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5" r="13471"/>
          <a:stretch/>
        </p:blipFill>
        <p:spPr>
          <a:xfrm>
            <a:off x="3851920" y="2896352"/>
            <a:ext cx="1224136" cy="131417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F0B1E14-EFC8-46DB-2764-9475019C6B82}"/>
              </a:ext>
            </a:extLst>
          </p:cNvPr>
          <p:cNvSpPr txBox="1"/>
          <p:nvPr/>
        </p:nvSpPr>
        <p:spPr>
          <a:xfrm>
            <a:off x="467544" y="2896352"/>
            <a:ext cx="2941712" cy="168789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4F6228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Entrenamiento físico                                      Deshabituación tabáquica </a:t>
            </a:r>
          </a:p>
          <a:p>
            <a:pPr algn="ctr"/>
            <a:r>
              <a:rPr lang="es-ES" sz="1200" dirty="0"/>
              <a:t>Mejoría del estado nutricional </a:t>
            </a:r>
          </a:p>
          <a:p>
            <a:pPr algn="ctr"/>
            <a:r>
              <a:rPr lang="es-ES" sz="1200" dirty="0"/>
              <a:t>Fisioterapia respiratoria </a:t>
            </a:r>
          </a:p>
          <a:p>
            <a:pPr algn="ctr"/>
            <a:r>
              <a:rPr lang="es-ES" sz="1200" dirty="0"/>
              <a:t>Terapia psicológica </a:t>
            </a:r>
          </a:p>
          <a:p>
            <a:pPr algn="ctr"/>
            <a:r>
              <a:rPr lang="es-ES" sz="1200" dirty="0"/>
              <a:t>Educación / información </a:t>
            </a:r>
          </a:p>
        </p:txBody>
      </p:sp>
      <p:pic>
        <p:nvPicPr>
          <p:cNvPr id="19" name="Imagen 18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5E00F78E-E5AB-DB63-3A0B-588D7A16F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2" r="17265"/>
          <a:stretch/>
        </p:blipFill>
        <p:spPr>
          <a:xfrm rot="1161539">
            <a:off x="3658900" y="2815773"/>
            <a:ext cx="475320" cy="870347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9A53623-DB26-9F76-BDAD-95AE6FD99A17}"/>
              </a:ext>
            </a:extLst>
          </p:cNvPr>
          <p:cNvSpPr txBox="1"/>
          <p:nvPr/>
        </p:nvSpPr>
        <p:spPr>
          <a:xfrm>
            <a:off x="6572850" y="996569"/>
            <a:ext cx="2532693" cy="89255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300" b="1" dirty="0">
                <a:solidFill>
                  <a:schemeClr val="accent2">
                    <a:lumMod val="50000"/>
                  </a:schemeClr>
                </a:solidFill>
              </a:rPr>
              <a:t>PREDICTORES INDEPENDIENTES</a:t>
            </a:r>
          </a:p>
          <a:p>
            <a:pPr algn="ctr"/>
            <a:r>
              <a:rPr lang="es-ES" sz="1300" dirty="0">
                <a:solidFill>
                  <a:schemeClr val="accent2">
                    <a:lumMod val="50000"/>
                  </a:schemeClr>
                </a:solidFill>
              </a:rPr>
              <a:t>Complicaciones postoperatorias </a:t>
            </a:r>
          </a:p>
          <a:p>
            <a:pPr algn="ctr"/>
            <a:r>
              <a:rPr lang="es-ES" sz="1300" dirty="0">
                <a:solidFill>
                  <a:schemeClr val="accent2">
                    <a:lumMod val="50000"/>
                  </a:schemeClr>
                </a:solidFill>
              </a:rPr>
              <a:t> + </a:t>
            </a:r>
          </a:p>
          <a:p>
            <a:pPr algn="ctr"/>
            <a:r>
              <a:rPr lang="es-ES" sz="1300" dirty="0">
                <a:solidFill>
                  <a:schemeClr val="accent2">
                    <a:lumMod val="50000"/>
                  </a:schemeClr>
                </a:solidFill>
              </a:rPr>
              <a:t>estancia hospitalaria 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877CA9BE-CED8-9F36-7242-B30CD1359B04}"/>
              </a:ext>
            </a:extLst>
          </p:cNvPr>
          <p:cNvSpPr/>
          <p:nvPr/>
        </p:nvSpPr>
        <p:spPr>
          <a:xfrm>
            <a:off x="6557818" y="812546"/>
            <a:ext cx="2527665" cy="1135162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Flecha: curvada hacia arriba 30">
            <a:extLst>
              <a:ext uri="{FF2B5EF4-FFF2-40B4-BE49-F238E27FC236}">
                <a16:creationId xmlns:a16="http://schemas.microsoft.com/office/drawing/2014/main" id="{DE918352-EFEC-95CA-9731-D28C0BB882D1}"/>
              </a:ext>
            </a:extLst>
          </p:cNvPr>
          <p:cNvSpPr/>
          <p:nvPr/>
        </p:nvSpPr>
        <p:spPr>
          <a:xfrm rot="1747945">
            <a:off x="7078589" y="1949012"/>
            <a:ext cx="396306" cy="288338"/>
          </a:xfrm>
          <a:prstGeom prst="curvedUpArrow">
            <a:avLst>
              <a:gd name="adj1" fmla="val 20418"/>
              <a:gd name="adj2" fmla="val 50000"/>
              <a:gd name="adj3" fmla="val 2500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FE418BF-02D6-F623-340E-323CE06887E1}"/>
              </a:ext>
            </a:extLst>
          </p:cNvPr>
          <p:cNvSpPr txBox="1"/>
          <p:nvPr/>
        </p:nvSpPr>
        <p:spPr>
          <a:xfrm>
            <a:off x="6217823" y="3250946"/>
            <a:ext cx="251275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OPTIMIZACIÓN DE RESULTADOS         Y REDUCCIÓN DE COMPLICACIONES</a:t>
            </a:r>
          </a:p>
        </p:txBody>
      </p:sp>
      <p:pic>
        <p:nvPicPr>
          <p:cNvPr id="39" name="Imagen 38" descr="Gráfico&#10;&#10;El contenido generado por IA puede ser incorrecto.">
            <a:extLst>
              <a:ext uri="{FF2B5EF4-FFF2-40B4-BE49-F238E27FC236}">
                <a16:creationId xmlns:a16="http://schemas.microsoft.com/office/drawing/2014/main" id="{F88F1E3C-A9C9-2485-79B2-B9563BCB34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" t="8000" r="14534" b="15797"/>
          <a:stretch/>
        </p:blipFill>
        <p:spPr>
          <a:xfrm>
            <a:off x="6088610" y="3740297"/>
            <a:ext cx="2376263" cy="1405887"/>
          </a:xfrm>
          <a:prstGeom prst="rect">
            <a:avLst/>
          </a:prstGeom>
        </p:spPr>
      </p:pic>
      <p:pic>
        <p:nvPicPr>
          <p:cNvPr id="6" name="Imagen 5" descr="Imagen que contiene Icono&#10;&#10;El contenido generado por IA puede ser incorrecto.">
            <a:extLst>
              <a:ext uri="{FF2B5EF4-FFF2-40B4-BE49-F238E27FC236}">
                <a16:creationId xmlns:a16="http://schemas.microsoft.com/office/drawing/2014/main" id="{B3CAF8F3-F5D7-5BDE-DAFC-135F1CF871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4" t="5201" r="25047" b="6601"/>
          <a:stretch/>
        </p:blipFill>
        <p:spPr>
          <a:xfrm>
            <a:off x="8646037" y="3119140"/>
            <a:ext cx="366309" cy="59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2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5C3E-B37C-3D4F-3735-A7CED93CC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1944E-CC1D-262D-E79C-11D5289369B2}"/>
              </a:ext>
            </a:extLst>
          </p:cNvPr>
          <p:cNvSpPr txBox="1">
            <a:spLocks/>
          </p:cNvSpPr>
          <p:nvPr/>
        </p:nvSpPr>
        <p:spPr>
          <a:xfrm>
            <a:off x="971600" y="1100212"/>
            <a:ext cx="3168352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Justificación del estudio </a:t>
            </a:r>
            <a:r>
              <a:rPr lang="es-ES" dirty="0"/>
              <a:t> 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98ACD71-8C00-1905-5F12-AE1F28F6E69A}"/>
              </a:ext>
            </a:extLst>
          </p:cNvPr>
          <p:cNvSpPr txBox="1">
            <a:spLocks/>
          </p:cNvSpPr>
          <p:nvPr/>
        </p:nvSpPr>
        <p:spPr>
          <a:xfrm>
            <a:off x="683568" y="1851670"/>
            <a:ext cx="7852370" cy="2568624"/>
          </a:xfrm>
          <a:prstGeom prst="rect">
            <a:avLst/>
          </a:prstGeom>
          <a:solidFill>
            <a:srgbClr val="D0E3A6"/>
          </a:solidFill>
          <a:ln>
            <a:solidFill>
              <a:srgbClr val="93A866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4F6228"/>
                </a:solidFill>
              </a:rPr>
              <a:t>Las resecciones pulmonares mayores conllevan </a:t>
            </a:r>
            <a:r>
              <a:rPr lang="es-ES" sz="1400" b="1" dirty="0">
                <a:solidFill>
                  <a:srgbClr val="4F6228"/>
                </a:solidFill>
              </a:rPr>
              <a:t>riesgos significativos de complicaciones perioperatorias</a:t>
            </a:r>
            <a:r>
              <a:rPr lang="es-ES" sz="1400" dirty="0">
                <a:solidFill>
                  <a:srgbClr val="4F6228"/>
                </a:solidFill>
              </a:rPr>
              <a:t>, impactando </a:t>
            </a:r>
            <a:r>
              <a:rPr lang="es-ES" sz="1400" b="1" dirty="0">
                <a:solidFill>
                  <a:srgbClr val="4F6228"/>
                </a:solidFill>
              </a:rPr>
              <a:t>negativamente en la capacidad funcional, estado nutricional y bienestar psicosocial</a:t>
            </a:r>
            <a:r>
              <a:rPr lang="es-ES" sz="1400" dirty="0">
                <a:solidFill>
                  <a:srgbClr val="4F6228"/>
                </a:solidFill>
              </a:rPr>
              <a:t> de los pacientes </a:t>
            </a:r>
          </a:p>
          <a:p>
            <a:pPr algn="just">
              <a:lnSpc>
                <a:spcPct val="120000"/>
              </a:lnSpc>
            </a:pPr>
            <a:endParaRPr lang="es-ES" sz="1400" dirty="0">
              <a:solidFill>
                <a:srgbClr val="4F6228"/>
              </a:solidFill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4F6228"/>
                </a:solidFill>
              </a:rPr>
              <a:t>Los protocolos de prehabilitación que combinan intervenciones físicas, nutricionales y psicosociales han mostrado </a:t>
            </a:r>
            <a:r>
              <a:rPr lang="es-ES" sz="1400" b="1" dirty="0">
                <a:solidFill>
                  <a:srgbClr val="4F6228"/>
                </a:solidFill>
              </a:rPr>
              <a:t>potencial </a:t>
            </a:r>
            <a:r>
              <a:rPr lang="es-ES" sz="1400" dirty="0">
                <a:solidFill>
                  <a:srgbClr val="4F6228"/>
                </a:solidFill>
              </a:rPr>
              <a:t>para </a:t>
            </a:r>
            <a:r>
              <a:rPr lang="es-ES" sz="1400" b="1" dirty="0">
                <a:solidFill>
                  <a:srgbClr val="4F6228"/>
                </a:solidFill>
              </a:rPr>
              <a:t>mejorar la recuperación postoperatoria, reducir las complicaciones, acortar la estancia hospitalaria y aumentar la calidad de vida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s-ES" sz="1400" dirty="0">
              <a:solidFill>
                <a:srgbClr val="4F6228"/>
              </a:solidFill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4F6228"/>
                </a:solidFill>
              </a:rPr>
              <a:t> </a:t>
            </a:r>
            <a:r>
              <a:rPr lang="es-ES" sz="1400" b="1" dirty="0">
                <a:solidFill>
                  <a:srgbClr val="4F6228"/>
                </a:solidFill>
              </a:rPr>
              <a:t>Falta de estandarización y uniformidad </a:t>
            </a:r>
            <a:r>
              <a:rPr lang="es-ES" sz="1400" dirty="0">
                <a:solidFill>
                  <a:srgbClr val="4F6228"/>
                </a:solidFill>
              </a:rPr>
              <a:t>en la implementación e inclusión de pacientes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s-E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s-E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1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A30EC-A914-23FE-089C-37212BD9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F17DFBB-3C81-EF18-6C60-8AF48795307A}"/>
              </a:ext>
            </a:extLst>
          </p:cNvPr>
          <p:cNvSpPr txBox="1">
            <a:spLocks/>
          </p:cNvSpPr>
          <p:nvPr/>
        </p:nvSpPr>
        <p:spPr>
          <a:xfrm>
            <a:off x="-108520" y="1059582"/>
            <a:ext cx="4320480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 Objetivo </a:t>
            </a:r>
            <a:endParaRPr lang="es-ES" sz="32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BFF9A66-41CB-64C4-EF73-5ABCCAC1E17C}"/>
              </a:ext>
            </a:extLst>
          </p:cNvPr>
          <p:cNvSpPr txBox="1"/>
          <p:nvPr/>
        </p:nvSpPr>
        <p:spPr>
          <a:xfrm>
            <a:off x="827584" y="2499742"/>
            <a:ext cx="7877168" cy="830997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Evaluar el </a:t>
            </a:r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impacto de un programa de prehabilitación multimodal 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en pacientes con cáncer de pulmón en estadios precoces, propuestos para resecciones pulmonares mayores, con el </a:t>
            </a:r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fin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600" b="1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Aptos" panose="020B0004020202020204" pitchFamily="34" charset="0"/>
              </a:rPr>
              <a:t>de optimizar resultados preoperatorios, intrahospitalarios y postoperatorios</a:t>
            </a:r>
            <a:endParaRPr lang="es-ES" sz="12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1" name="Imagen 10" descr="Diagrama&#10;&#10;El contenido generado por IA puede ser incorrecto.">
            <a:extLst>
              <a:ext uri="{FF2B5EF4-FFF2-40B4-BE49-F238E27FC236}">
                <a16:creationId xmlns:a16="http://schemas.microsoft.com/office/drawing/2014/main" id="{377E6B02-8DFF-2C50-0B49-B41284F37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5"/>
          <a:stretch/>
        </p:blipFill>
        <p:spPr>
          <a:xfrm>
            <a:off x="5508104" y="445790"/>
            <a:ext cx="2852597" cy="185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17FEB265-970C-FE46-632C-8CC73FCC27DF}"/>
              </a:ext>
            </a:extLst>
          </p:cNvPr>
          <p:cNvSpPr txBox="1"/>
          <p:nvPr/>
        </p:nvSpPr>
        <p:spPr>
          <a:xfrm>
            <a:off x="1007602" y="1650961"/>
            <a:ext cx="7128792" cy="30777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+mj-lt"/>
              </a:rPr>
              <a:t>Estudio observacional descriptivo y prospectivo de septiembre 2024 hasta septiembre 2026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E9F9B7-1EF9-979D-CCA0-F7E654F353C6}"/>
              </a:ext>
            </a:extLst>
          </p:cNvPr>
          <p:cNvSpPr txBox="1"/>
          <p:nvPr/>
        </p:nvSpPr>
        <p:spPr>
          <a:xfrm>
            <a:off x="827584" y="3387606"/>
            <a:ext cx="7765876" cy="83099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kern="10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RECLUTAMIENTO DE PACIENTES </a:t>
            </a:r>
          </a:p>
          <a:p>
            <a:pPr algn="ctr"/>
            <a:r>
              <a:rPr lang="pt-PT" sz="1200" dirty="0">
                <a:ea typeface="Arial Unicode MS"/>
                <a:cs typeface="Times New Roman" panose="02020603050405020304" pitchFamily="18" charset="0"/>
              </a:rPr>
              <a:t>Paciente con diagnóstico de </a:t>
            </a:r>
            <a:r>
              <a:rPr lang="pt-PT" sz="1200" b="1" dirty="0">
                <a:ea typeface="Arial Unicode MS"/>
                <a:cs typeface="Times New Roman" panose="02020603050405020304" pitchFamily="18" charset="0"/>
              </a:rPr>
              <a:t>cáncer de pulmón no microcítico en estadios precoces con criterios de resección pulmonar mayor </a:t>
            </a:r>
            <a:r>
              <a:rPr lang="pt-PT" sz="1200" dirty="0">
                <a:ea typeface="Arial Unicode MS"/>
                <a:cs typeface="Times New Roman" panose="02020603050405020304" pitchFamily="18" charset="0"/>
              </a:rPr>
              <a:t>intervenido en el Servicio de Cirugía Torácica del Hospital Universitario Virgen del Rocío </a:t>
            </a:r>
            <a:r>
              <a:rPr lang="pt-PT" sz="1200" dirty="0">
                <a:effectLst/>
                <a:ea typeface="Arial Unicode MS"/>
                <a:cs typeface="Times New Roman" panose="02020603050405020304" pitchFamily="18" charset="0"/>
              </a:rPr>
              <a:t>ajust</a:t>
            </a:r>
            <a:r>
              <a:rPr lang="es-ES_tradnl" sz="1200" dirty="0">
                <a:effectLst/>
                <a:ea typeface="Arial Unicode MS"/>
                <a:cs typeface="Times New Roman" panose="02020603050405020304" pitchFamily="18" charset="0"/>
              </a:rPr>
              <a:t>ándonos a los </a:t>
            </a:r>
            <a:r>
              <a:rPr lang="es-ES_tradnl" sz="1200" b="1" dirty="0">
                <a:effectLst/>
                <a:ea typeface="Arial Unicode MS"/>
                <a:cs typeface="Times New Roman" panose="02020603050405020304" pitchFamily="18" charset="0"/>
              </a:rPr>
              <a:t>criterios de inclusión </a:t>
            </a:r>
            <a:r>
              <a:rPr lang="pt-PT" sz="1200" b="1" dirty="0">
                <a:effectLst/>
                <a:ea typeface="Arial Unicode MS"/>
                <a:cs typeface="Times New Roman" panose="02020603050405020304" pitchFamily="18" charset="0"/>
              </a:rPr>
              <a:t>redactados</a:t>
            </a:r>
            <a:endParaRPr lang="es-ES" sz="1200" b="1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20EC182-4892-B6D0-E4A1-61814FC75E21}"/>
              </a:ext>
            </a:extLst>
          </p:cNvPr>
          <p:cNvSpPr txBox="1">
            <a:spLocks/>
          </p:cNvSpPr>
          <p:nvPr/>
        </p:nvSpPr>
        <p:spPr>
          <a:xfrm>
            <a:off x="1107976" y="1032061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Metodología</a:t>
            </a:r>
            <a:r>
              <a:rPr lang="es-ES" dirty="0"/>
              <a:t> </a:t>
            </a:r>
          </a:p>
        </p:txBody>
      </p:sp>
      <p:pic>
        <p:nvPicPr>
          <p:cNvPr id="17" name="Imagen 16" descr="Forma&#10;&#10;Descripción generada automáticamente con confianza media">
            <a:extLst>
              <a:ext uri="{FF2B5EF4-FFF2-40B4-BE49-F238E27FC236}">
                <a16:creationId xmlns:a16="http://schemas.microsoft.com/office/drawing/2014/main" id="{2EC565E1-4834-AB53-8A5A-9D361D403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16714"/>
          <a:stretch/>
        </p:blipFill>
        <p:spPr>
          <a:xfrm>
            <a:off x="3263363" y="2061383"/>
            <a:ext cx="363234" cy="3077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5FACBD-382D-DF5B-A55A-EA1BC6E9297D}"/>
              </a:ext>
            </a:extLst>
          </p:cNvPr>
          <p:cNvSpPr txBox="1"/>
          <p:nvPr/>
        </p:nvSpPr>
        <p:spPr>
          <a:xfrm>
            <a:off x="2730857" y="2061383"/>
            <a:ext cx="3569336" cy="1200329"/>
          </a:xfrm>
          <a:prstGeom prst="rect">
            <a:avLst/>
          </a:prstGeom>
          <a:noFill/>
          <a:ln w="19050">
            <a:solidFill>
              <a:srgbClr val="77933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50000"/>
                  </a:schemeClr>
                </a:solidFill>
              </a:rPr>
              <a:t>CRITERIOS DE INCLUSIÓN </a:t>
            </a:r>
          </a:p>
          <a:p>
            <a:pPr algn="ctr"/>
            <a:endParaRPr lang="es-ES" sz="1200" i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Lesiones potencialmente resecables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Factores de riesgo de mortalidad identificadas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Pruebas funcionales respiratorias con FEV1 &gt;50%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Prueba esfuerzo apta (si FEV1 &lt;60%)</a:t>
            </a:r>
          </a:p>
        </p:txBody>
      </p:sp>
      <p:sp>
        <p:nvSpPr>
          <p:cNvPr id="4" name="Abrir llave 3">
            <a:extLst>
              <a:ext uri="{FF2B5EF4-FFF2-40B4-BE49-F238E27FC236}">
                <a16:creationId xmlns:a16="http://schemas.microsoft.com/office/drawing/2014/main" id="{52B06301-4E74-3B30-575B-569C30D78B0A}"/>
              </a:ext>
            </a:extLst>
          </p:cNvPr>
          <p:cNvSpPr/>
          <p:nvPr/>
        </p:nvSpPr>
        <p:spPr>
          <a:xfrm rot="5400000">
            <a:off x="4338213" y="3439542"/>
            <a:ext cx="276997" cy="2063463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7854B5-3711-6179-C9BC-AC455EF73EED}"/>
              </a:ext>
            </a:extLst>
          </p:cNvPr>
          <p:cNvSpPr txBox="1"/>
          <p:nvPr/>
        </p:nvSpPr>
        <p:spPr>
          <a:xfrm>
            <a:off x="2700623" y="4702893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Grupo control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018828-A076-671C-15CE-A58481B93886}"/>
              </a:ext>
            </a:extLst>
          </p:cNvPr>
          <p:cNvSpPr txBox="1"/>
          <p:nvPr/>
        </p:nvSpPr>
        <p:spPr>
          <a:xfrm>
            <a:off x="4571998" y="4690580"/>
            <a:ext cx="2193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Grupo intervención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ADD7181-CCFF-CDC9-D67F-5A8AFB7ABF97}"/>
              </a:ext>
            </a:extLst>
          </p:cNvPr>
          <p:cNvSpPr/>
          <p:nvPr/>
        </p:nvSpPr>
        <p:spPr>
          <a:xfrm>
            <a:off x="4827210" y="4702894"/>
            <a:ext cx="1682671" cy="30777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356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5A5C8-395E-3C1A-46EE-EF0726E56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096C4B41-A6C1-7C04-656F-0E0A5E7FABE4}"/>
              </a:ext>
            </a:extLst>
          </p:cNvPr>
          <p:cNvSpPr txBox="1">
            <a:spLocks/>
          </p:cNvSpPr>
          <p:nvPr/>
        </p:nvSpPr>
        <p:spPr>
          <a:xfrm>
            <a:off x="1107976" y="1032061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Metodología</a:t>
            </a:r>
            <a:r>
              <a:rPr lang="es-ES" dirty="0"/>
              <a:t> </a:t>
            </a:r>
          </a:p>
        </p:txBody>
      </p:sp>
      <p:pic>
        <p:nvPicPr>
          <p:cNvPr id="17" name="Imagen 16" descr="Forma&#10;&#10;Descripción generada automáticamente con confianza media">
            <a:extLst>
              <a:ext uri="{FF2B5EF4-FFF2-40B4-BE49-F238E27FC236}">
                <a16:creationId xmlns:a16="http://schemas.microsoft.com/office/drawing/2014/main" id="{F0CD86A7-0D25-4613-6337-20E32AFB5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16714"/>
          <a:stretch/>
        </p:blipFill>
        <p:spPr>
          <a:xfrm>
            <a:off x="1258410" y="1909665"/>
            <a:ext cx="363234" cy="30777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F24FD43-179E-29B2-E35B-3524C615243F}"/>
              </a:ext>
            </a:extLst>
          </p:cNvPr>
          <p:cNvSpPr txBox="1"/>
          <p:nvPr/>
        </p:nvSpPr>
        <p:spPr>
          <a:xfrm>
            <a:off x="485841" y="1909666"/>
            <a:ext cx="3888432" cy="1231106"/>
          </a:xfrm>
          <a:prstGeom prst="rect">
            <a:avLst/>
          </a:prstGeom>
          <a:noFill/>
          <a:ln w="19050">
            <a:solidFill>
              <a:srgbClr val="77933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50000"/>
                  </a:schemeClr>
                </a:solidFill>
              </a:rPr>
              <a:t>CRITERIOS DE INCLUSIÓN </a:t>
            </a:r>
          </a:p>
          <a:p>
            <a:pPr algn="ctr"/>
            <a:endParaRPr lang="es-ES" sz="1200" i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Lesiones potencialmente resecables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b="1" dirty="0"/>
              <a:t>Factores de riesgo de mortalidad identificadas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Pruebas funcionales respiratorias con FEV1 &gt;50%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Prueba esfuerzo apta (si FEV1 &lt;60%)</a:t>
            </a:r>
          </a:p>
        </p:txBody>
      </p:sp>
      <p:sp>
        <p:nvSpPr>
          <p:cNvPr id="3" name="Flecha: a la derecha con bandas 2">
            <a:extLst>
              <a:ext uri="{FF2B5EF4-FFF2-40B4-BE49-F238E27FC236}">
                <a16:creationId xmlns:a16="http://schemas.microsoft.com/office/drawing/2014/main" id="{BED609FE-85DC-8DAA-001F-BA87A9A51C66}"/>
              </a:ext>
            </a:extLst>
          </p:cNvPr>
          <p:cNvSpPr/>
          <p:nvPr/>
        </p:nvSpPr>
        <p:spPr>
          <a:xfrm>
            <a:off x="4693657" y="2366656"/>
            <a:ext cx="451792" cy="504056"/>
          </a:xfrm>
          <a:prstGeom prst="stripedRightArrow">
            <a:avLst>
              <a:gd name="adj1" fmla="val 43281"/>
              <a:gd name="adj2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DF95B7F-6A88-C812-9718-3D5AB628F8D6}"/>
              </a:ext>
            </a:extLst>
          </p:cNvPr>
          <p:cNvSpPr/>
          <p:nvPr/>
        </p:nvSpPr>
        <p:spPr>
          <a:xfrm>
            <a:off x="758920" y="2499743"/>
            <a:ext cx="3525048" cy="1949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4313EF10-9049-4DBD-AFF1-8D8E241E3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718263"/>
              </p:ext>
            </p:extLst>
          </p:nvPr>
        </p:nvGraphicFramePr>
        <p:xfrm>
          <a:off x="5713650" y="622247"/>
          <a:ext cx="3250838" cy="3899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419">
                  <a:extLst>
                    <a:ext uri="{9D8B030D-6E8A-4147-A177-3AD203B41FA5}">
                      <a16:colId xmlns:a16="http://schemas.microsoft.com/office/drawing/2014/main" val="3947417283"/>
                    </a:ext>
                  </a:extLst>
                </a:gridCol>
                <a:gridCol w="1625419">
                  <a:extLst>
                    <a:ext uri="{9D8B030D-6E8A-4147-A177-3AD203B41FA5}">
                      <a16:colId xmlns:a16="http://schemas.microsoft.com/office/drawing/2014/main" val="3311731335"/>
                    </a:ext>
                  </a:extLst>
                </a:gridCol>
              </a:tblGrid>
              <a:tr h="393806">
                <a:tc>
                  <a:txBody>
                    <a:bodyPr/>
                    <a:lstStyle/>
                    <a:p>
                      <a:pPr algn="l"/>
                      <a:r>
                        <a:rPr lang="es-ES" sz="1400" dirty="0"/>
                        <a:t>VARIABLES 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FACTOR DE RIESGO 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76113"/>
                  </a:ext>
                </a:extLst>
              </a:tr>
              <a:tr h="253788">
                <a:tc>
                  <a:txBody>
                    <a:bodyPr/>
                    <a:lstStyle/>
                    <a:p>
                      <a:r>
                        <a:rPr lang="es-ES" sz="1400" b="1" dirty="0"/>
                        <a:t>Edad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&gt; 55 años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876418"/>
                  </a:ext>
                </a:extLst>
              </a:tr>
              <a:tr h="253788">
                <a:tc>
                  <a:txBody>
                    <a:bodyPr/>
                    <a:lstStyle/>
                    <a:p>
                      <a:r>
                        <a:rPr lang="es-ES" sz="1400" b="1" dirty="0"/>
                        <a:t>Género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Masculino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11689"/>
                  </a:ext>
                </a:extLst>
              </a:tr>
              <a:tr h="253788">
                <a:tc>
                  <a:txBody>
                    <a:bodyPr/>
                    <a:lstStyle/>
                    <a:p>
                      <a:r>
                        <a:rPr lang="es-ES" sz="1400" b="1" dirty="0"/>
                        <a:t>Estado ASA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s-ES" sz="1400" dirty="0">
                          <a:latin typeface="+mn-lt"/>
                        </a:rPr>
                        <a:t>&gt; 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18107"/>
                  </a:ext>
                </a:extLst>
              </a:tr>
              <a:tr h="609091">
                <a:tc>
                  <a:txBody>
                    <a:bodyPr/>
                    <a:lstStyle/>
                    <a:p>
                      <a:r>
                        <a:rPr lang="es-ES" sz="1400" b="1" dirty="0"/>
                        <a:t>Clasificación estado funcional (OMS)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&gt; 3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425246"/>
                  </a:ext>
                </a:extLst>
              </a:tr>
              <a:tr h="431439">
                <a:tc>
                  <a:txBody>
                    <a:bodyPr/>
                    <a:lstStyle/>
                    <a:p>
                      <a:r>
                        <a:rPr lang="es-ES" sz="1400" b="1" dirty="0"/>
                        <a:t>Carácter de la intervención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Urgente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092383"/>
                  </a:ext>
                </a:extLst>
              </a:tr>
              <a:tr h="431439">
                <a:tc>
                  <a:txBody>
                    <a:bodyPr/>
                    <a:lstStyle/>
                    <a:p>
                      <a:r>
                        <a:rPr lang="es-ES" sz="1400" b="1" dirty="0"/>
                        <a:t>Tipo de resección pulmonar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Neumonectomías, bilobectomías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6855"/>
                  </a:ext>
                </a:extLst>
              </a:tr>
              <a:tr h="253788">
                <a:tc>
                  <a:txBody>
                    <a:bodyPr/>
                    <a:lstStyle/>
                    <a:p>
                      <a:r>
                        <a:rPr lang="es-ES" sz="1400" b="1" dirty="0"/>
                        <a:t>Diagnóstico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Maligno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243047"/>
                  </a:ext>
                </a:extLst>
              </a:tr>
              <a:tr h="431439">
                <a:tc>
                  <a:txBody>
                    <a:bodyPr/>
                    <a:lstStyle/>
                    <a:p>
                      <a:r>
                        <a:rPr lang="es-ES" sz="1400" b="1" dirty="0"/>
                        <a:t>Enfermedades comórbidas 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+mn-lt"/>
                        </a:rPr>
                        <a:t>&gt; 3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31714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A823958D-C722-CA0C-3F3F-3DA224576D13}"/>
              </a:ext>
            </a:extLst>
          </p:cNvPr>
          <p:cNvSpPr txBox="1"/>
          <p:nvPr/>
        </p:nvSpPr>
        <p:spPr>
          <a:xfrm>
            <a:off x="5707261" y="123478"/>
            <a:ext cx="1193913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solidFill>
                  <a:schemeClr val="bg1"/>
                </a:solidFill>
              </a:rPr>
              <a:t>Thoracoscore</a:t>
            </a:r>
            <a:r>
              <a:rPr lang="es-ES" sz="1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933B266-05D9-75BA-8EE4-3B788E99FBC3}"/>
              </a:ext>
            </a:extLst>
          </p:cNvPr>
          <p:cNvSpPr txBox="1"/>
          <p:nvPr/>
        </p:nvSpPr>
        <p:spPr>
          <a:xfrm>
            <a:off x="487387" y="3597923"/>
            <a:ext cx="3885339" cy="923330"/>
          </a:xfrm>
          <a:prstGeom prst="rect">
            <a:avLst/>
          </a:prstGeom>
          <a:noFill/>
          <a:ln w="19050">
            <a:solidFill>
              <a:srgbClr val="77933C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kern="100" dirty="0">
                <a:solidFill>
                  <a:srgbClr val="4F6228"/>
                </a:solidFill>
                <a:effectLst/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JUSTIFICACIÓN DEL TAMAÑO MUESTRAL</a:t>
            </a:r>
          </a:p>
          <a:p>
            <a:pPr algn="ctr"/>
            <a:r>
              <a:rPr lang="es-ES" b="1" kern="100" dirty="0">
                <a:solidFill>
                  <a:srgbClr val="4F6228"/>
                </a:solidFill>
                <a:effectLst/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es-ES" sz="1200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Nos basamos en la bibliografía previa revisada;                                  </a:t>
            </a:r>
            <a:r>
              <a:rPr lang="es-ES" sz="1200" b="1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tamaño muestral 66/grupo</a:t>
            </a:r>
            <a:r>
              <a:rPr lang="es-ES" sz="1200" b="1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endParaRPr lang="es-ES" sz="1200" b="1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6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A958F-0749-511A-E6A6-3CD63F710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6BB5B69D-16E2-E525-3767-41B79CCCAC29}"/>
              </a:ext>
            </a:extLst>
          </p:cNvPr>
          <p:cNvSpPr txBox="1">
            <a:spLocks/>
          </p:cNvSpPr>
          <p:nvPr/>
        </p:nvSpPr>
        <p:spPr>
          <a:xfrm>
            <a:off x="1107976" y="1032061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Metodología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8D2EAF1-B831-C62B-96CF-FF2DF67146A3}"/>
              </a:ext>
            </a:extLst>
          </p:cNvPr>
          <p:cNvSpPr txBox="1"/>
          <p:nvPr/>
        </p:nvSpPr>
        <p:spPr>
          <a:xfrm>
            <a:off x="971600" y="1663167"/>
            <a:ext cx="2511192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MEDICIONES E INTERVENCIONES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1C38-AADB-FE57-E1CF-55B9A5E17BAA}"/>
              </a:ext>
            </a:extLst>
          </p:cNvPr>
          <p:cNvSpPr txBox="1"/>
          <p:nvPr/>
        </p:nvSpPr>
        <p:spPr>
          <a:xfrm>
            <a:off x="467544" y="2139702"/>
            <a:ext cx="7840403" cy="2369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_tradnl" sz="1200" b="1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sociodemográficas </a:t>
            </a:r>
            <a:endParaRPr lang="es-ES" sz="1200" b="1" kern="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Trebuchet MS" panose="020B0603020202020204" pitchFamily="34" charset="0"/>
              <a:cs typeface="Calibri" panose="020F0502020204030204" pitchFamily="34" charset="0"/>
            </a:endParaRP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clínicas </a:t>
            </a:r>
            <a:r>
              <a:rPr lang="es-ES" sz="120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(Tabaquismo, ASA, comorbilidades, historia de cirugía torácica previa)</a:t>
            </a: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 estado funcional preoperatorio </a:t>
            </a:r>
            <a:r>
              <a:rPr lang="es-ES" sz="1200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(6MWT, HADS, EQ-5D, IMC, proteínas totales y albúmina)</a:t>
            </a: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quirúrgicas </a:t>
            </a:r>
            <a:r>
              <a:rPr lang="es-ES" sz="120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(tipo de cirugía, carácter de la intervención, tiempo quirúrgico)</a:t>
            </a: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perioperatorias </a:t>
            </a:r>
            <a:r>
              <a:rPr lang="es-ES" sz="1200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(complicaciones postoperatorias, tiempo hasta retirada de drenaje y catéter </a:t>
            </a:r>
            <a:r>
              <a:rPr lang="es-ES" sz="120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epidural, estancia media hospitalaria)</a:t>
            </a: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de la intervención de prehabilitación </a:t>
            </a:r>
            <a:r>
              <a:rPr lang="es-ES" sz="120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(duración y modalidad, tipo de intervenciones, grado de adherencia)</a:t>
            </a:r>
          </a:p>
          <a:p>
            <a:pPr marL="171450" lvl="0" indent="-171450" algn="just" fontAlgn="base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1200" b="1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Variables resultado</a:t>
            </a:r>
            <a:r>
              <a:rPr lang="es-ES" sz="12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 </a:t>
            </a:r>
            <a:r>
              <a:rPr lang="es-ES" sz="1200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(</a:t>
            </a:r>
            <a:r>
              <a:rPr lang="es-ES" sz="1200" u="none" strike="noStrike" kern="0" spc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rebuchet MS" panose="020B0603020202020204" pitchFamily="34" charset="0"/>
                <a:cs typeface="Calibri" panose="020F0502020204030204" pitchFamily="34" charset="0"/>
              </a:rPr>
              <a:t> mismas que las variables de estado funcional preoperatorio + tasa de complicaciones en cada grupo, morbimortalidad &lt;30 días/grupo)</a:t>
            </a:r>
            <a:endParaRPr lang="es-ES_tradnl" sz="1200" u="none" strike="noStrike" kern="0" spc="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Trebuchet MS" panose="020B0603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n 21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A2C81CF4-BBA9-CECD-F6AC-1F557863D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8" r="13283"/>
          <a:stretch/>
        </p:blipFill>
        <p:spPr>
          <a:xfrm>
            <a:off x="6364559" y="380285"/>
            <a:ext cx="1807841" cy="165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9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49785-4BDF-6083-B410-7F80248BB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9ECDBD3-4ED8-BDF5-396D-5D80E0B8C160}"/>
              </a:ext>
            </a:extLst>
          </p:cNvPr>
          <p:cNvSpPr txBox="1">
            <a:spLocks/>
          </p:cNvSpPr>
          <p:nvPr/>
        </p:nvSpPr>
        <p:spPr>
          <a:xfrm>
            <a:off x="1107976" y="1032061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Metodología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331005-719A-9ED2-BC03-C503D5F4AEA1}"/>
              </a:ext>
            </a:extLst>
          </p:cNvPr>
          <p:cNvSpPr txBox="1"/>
          <p:nvPr/>
        </p:nvSpPr>
        <p:spPr>
          <a:xfrm>
            <a:off x="971600" y="1663167"/>
            <a:ext cx="2511192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ANÁLISIS ESTADÍSTICO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0CB58F4-C841-A226-3A06-462EAB3714D8}"/>
              </a:ext>
            </a:extLst>
          </p:cNvPr>
          <p:cNvSpPr txBox="1"/>
          <p:nvPr/>
        </p:nvSpPr>
        <p:spPr>
          <a:xfrm>
            <a:off x="700403" y="2281522"/>
            <a:ext cx="2582276" cy="16004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ESTUDIO DESCRIPTIVO</a:t>
            </a:r>
          </a:p>
          <a:p>
            <a:pPr algn="ctr"/>
            <a:r>
              <a:rPr lang="es-ES" sz="1400" b="1" dirty="0"/>
              <a:t> </a:t>
            </a:r>
          </a:p>
          <a:p>
            <a:r>
              <a:rPr lang="es-ES" sz="1400" b="1" dirty="0"/>
              <a:t>Variables cualitativas </a:t>
            </a:r>
          </a:p>
          <a:p>
            <a:r>
              <a:rPr lang="es-ES" sz="1400" dirty="0"/>
              <a:t>· Frecuencia absoluta/relativa </a:t>
            </a:r>
          </a:p>
          <a:p>
            <a:r>
              <a:rPr lang="es-ES" sz="1400" dirty="0"/>
              <a:t>· IC 95%</a:t>
            </a:r>
          </a:p>
          <a:p>
            <a:r>
              <a:rPr lang="es-ES" sz="1400" b="1" dirty="0"/>
              <a:t>Variables cuantitativas</a:t>
            </a:r>
          </a:p>
          <a:p>
            <a:r>
              <a:rPr lang="es-ES" sz="1400" dirty="0"/>
              <a:t>·Media </a:t>
            </a:r>
            <a:r>
              <a:rPr lang="es-ES_tradnl" sz="1400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± DE</a:t>
            </a:r>
            <a:r>
              <a:rPr lang="es-ES" sz="1400" dirty="0"/>
              <a:t>, mediana, moda 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A64DCA-B38A-84F2-1F5C-6A808053E3F3}"/>
              </a:ext>
            </a:extLst>
          </p:cNvPr>
          <p:cNvSpPr txBox="1"/>
          <p:nvPr/>
        </p:nvSpPr>
        <p:spPr>
          <a:xfrm>
            <a:off x="3995936" y="1232922"/>
            <a:ext cx="4811937" cy="2677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ESTUDIO ANALÍTICO </a:t>
            </a:r>
          </a:p>
          <a:p>
            <a:pPr algn="ctr"/>
            <a:endParaRPr lang="es-ES" sz="1400" b="1" dirty="0"/>
          </a:p>
          <a:p>
            <a:r>
              <a:rPr lang="es-ES" sz="1400" dirty="0"/>
              <a:t>- </a:t>
            </a:r>
            <a:r>
              <a:rPr lang="es-ES" sz="1400" b="1" dirty="0"/>
              <a:t>Normalidad</a:t>
            </a:r>
            <a:r>
              <a:rPr lang="es-ES" sz="1400" dirty="0"/>
              <a:t>: prueba de </a:t>
            </a:r>
            <a:r>
              <a:rPr lang="es-ES" sz="1400" dirty="0" err="1"/>
              <a:t>Kolmogorow-Smirnov</a:t>
            </a:r>
            <a:r>
              <a:rPr lang="es-ES" sz="1400" dirty="0"/>
              <a:t> </a:t>
            </a:r>
          </a:p>
          <a:p>
            <a:r>
              <a:rPr lang="es-ES" sz="1400" dirty="0"/>
              <a:t>- </a:t>
            </a:r>
            <a:r>
              <a:rPr lang="es-ES" sz="1400" b="1" dirty="0"/>
              <a:t>Igualdad de varianzas</a:t>
            </a:r>
            <a:r>
              <a:rPr lang="es-ES" sz="1400" dirty="0"/>
              <a:t>: prueba de Levene </a:t>
            </a:r>
          </a:p>
          <a:p>
            <a:r>
              <a:rPr lang="es-ES" sz="1400" dirty="0"/>
              <a:t>- Variables </a:t>
            </a:r>
            <a:r>
              <a:rPr lang="es-ES" sz="1400" b="1" dirty="0"/>
              <a:t>cualitativas</a:t>
            </a:r>
          </a:p>
          <a:p>
            <a:pPr lvl="1"/>
            <a:r>
              <a:rPr lang="es-ES" sz="1400" dirty="0"/>
              <a:t>· Test </a:t>
            </a:r>
            <a:r>
              <a:rPr lang="es-ES" sz="14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χ2 / Prueba exacta de Fisher </a:t>
            </a:r>
          </a:p>
          <a:p>
            <a:r>
              <a:rPr lang="es-ES" sz="1400" dirty="0"/>
              <a:t>- Variables </a:t>
            </a:r>
            <a:r>
              <a:rPr lang="es-ES" sz="1400" b="1" dirty="0"/>
              <a:t>cuantitativas</a:t>
            </a:r>
            <a:r>
              <a:rPr lang="es-ES" sz="1400" dirty="0"/>
              <a:t> </a:t>
            </a:r>
          </a:p>
          <a:p>
            <a:pPr lvl="1"/>
            <a:r>
              <a:rPr lang="es-ES" sz="14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·</a:t>
            </a:r>
            <a:r>
              <a:rPr lang="es-ES" sz="14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Independientes</a:t>
            </a:r>
            <a:r>
              <a:rPr lang="es-ES" sz="14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Test T </a:t>
            </a:r>
            <a:r>
              <a:rPr lang="es-ES" sz="14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</a:t>
            </a:r>
            <a:r>
              <a:rPr lang="es-ES" sz="14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/U de Mann Whitney </a:t>
            </a:r>
          </a:p>
          <a:p>
            <a:pPr marL="285750" indent="-285750">
              <a:buFontTx/>
              <a:buChar char="-"/>
            </a:pPr>
            <a:r>
              <a:rPr lang="es-ES" sz="1400" b="1" dirty="0"/>
              <a:t>Supervivencia </a:t>
            </a:r>
            <a:r>
              <a:rPr lang="es-ES" sz="1400" b="1" dirty="0" err="1"/>
              <a:t>globlal</a:t>
            </a:r>
            <a:r>
              <a:rPr lang="es-ES" sz="1400" dirty="0"/>
              <a:t>: curvas de Kaplan-Meier </a:t>
            </a:r>
            <a:r>
              <a:rPr lang="es-ES" sz="1400" dirty="0">
                <a:sym typeface="Wingdings" panose="05000000000000000000" pitchFamily="2" charset="2"/>
              </a:rPr>
              <a:t> test de log-</a:t>
            </a:r>
            <a:r>
              <a:rPr lang="es-ES" sz="1400" dirty="0" err="1">
                <a:sym typeface="Wingdings" panose="05000000000000000000" pitchFamily="2" charset="2"/>
              </a:rPr>
              <a:t>rank</a:t>
            </a:r>
            <a:endParaRPr lang="es-ES" sz="1400" dirty="0"/>
          </a:p>
          <a:p>
            <a:pPr marL="285750" indent="-285750">
              <a:buFontTx/>
              <a:buChar char="-"/>
            </a:pPr>
            <a:r>
              <a:rPr lang="es-ES" sz="1400" b="1" dirty="0"/>
              <a:t>Impacto de tratamiento en el pronóstico de los pacientes</a:t>
            </a:r>
            <a:r>
              <a:rPr lang="es-ES" sz="1400" dirty="0"/>
              <a:t>: análisis multivariante de regresión de Co</a:t>
            </a:r>
            <a:endParaRPr lang="es-ES" sz="14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A5D710-4E6D-E8DF-C3DC-6A371E58817F}"/>
              </a:ext>
            </a:extLst>
          </p:cNvPr>
          <p:cNvSpPr txBox="1"/>
          <p:nvPr/>
        </p:nvSpPr>
        <p:spPr>
          <a:xfrm>
            <a:off x="700403" y="4111439"/>
            <a:ext cx="8124305" cy="461665"/>
          </a:xfrm>
          <a:prstGeom prst="rect">
            <a:avLst/>
          </a:prstGeom>
          <a:noFill/>
          <a:ln w="19050">
            <a:solidFill>
              <a:srgbClr val="4F6228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200" dirty="0">
                <a:effectLst/>
                <a:ea typeface="Arial Unicode MS"/>
                <a:cs typeface="Times New Roman" panose="02020603050405020304" pitchFamily="18" charset="0"/>
              </a:rPr>
              <a:t>Los análisis se realizarán con SPSS 25.0. Todos los test se llevarán a cabo con un planteamiento bilateral, considerando el nivel de significación estadística en p&lt;0,05</a:t>
            </a:r>
            <a:endParaRPr lang="es-ES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90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0AC4D-8737-BFF0-EA1F-4F4792E8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24C7A1DB-FEB0-71DE-F2C2-AF1E76E92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29" y="196632"/>
            <a:ext cx="6458508" cy="3600159"/>
          </a:xfrm>
          <a:prstGeom prst="rect">
            <a:avLst/>
          </a:prstGeom>
        </p:spPr>
      </p:pic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EFF17C1B-A9FF-F912-C18C-9D1627513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5" b="14286"/>
          <a:stretch/>
        </p:blipFill>
        <p:spPr>
          <a:xfrm>
            <a:off x="6732240" y="627785"/>
            <a:ext cx="1440160" cy="720080"/>
          </a:xfrm>
          <a:prstGeom prst="rect">
            <a:avLst/>
          </a:prstGeom>
        </p:spPr>
      </p:pic>
      <p:pic>
        <p:nvPicPr>
          <p:cNvPr id="13" name="Imagen 12" descr="Diagrama, Diagrama de Venn&#10;&#10;El contenido generado por IA puede ser incorrecto.">
            <a:extLst>
              <a:ext uri="{FF2B5EF4-FFF2-40B4-BE49-F238E27FC236}">
                <a16:creationId xmlns:a16="http://schemas.microsoft.com/office/drawing/2014/main" id="{E0D2B676-0B30-8A16-BA20-D20DC88778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5" t="33438" r="40385" b="44924"/>
          <a:stretch/>
        </p:blipFill>
        <p:spPr>
          <a:xfrm>
            <a:off x="355051" y="2175706"/>
            <a:ext cx="936104" cy="792088"/>
          </a:xfrm>
          <a:prstGeom prst="flowChartConnector">
            <a:avLst/>
          </a:prstGeom>
        </p:spPr>
      </p:pic>
      <p:pic>
        <p:nvPicPr>
          <p:cNvPr id="15" name="Imagen 14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12967815-8C67-D88B-A6E6-DD0E3749F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 t="10240" r="15621"/>
          <a:stretch/>
        </p:blipFill>
        <p:spPr>
          <a:xfrm>
            <a:off x="832402" y="3450180"/>
            <a:ext cx="1296144" cy="897709"/>
          </a:xfrm>
          <a:prstGeom prst="rect">
            <a:avLst/>
          </a:prstGeom>
        </p:spPr>
      </p:pic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2296A110-FCB8-A64A-1C8E-41760E8EE4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" y="3099849"/>
            <a:ext cx="525813" cy="463656"/>
          </a:xfrm>
          <a:prstGeom prst="rect">
            <a:avLst/>
          </a:prstGeom>
        </p:spPr>
      </p:pic>
      <p:pic>
        <p:nvPicPr>
          <p:cNvPr id="19" name="Imagen 18" descr="Diagrama&#10;&#10;El contenido generado por IA puede ser incorrecto.">
            <a:extLst>
              <a:ext uri="{FF2B5EF4-FFF2-40B4-BE49-F238E27FC236}">
                <a16:creationId xmlns:a16="http://schemas.microsoft.com/office/drawing/2014/main" id="{85C308C5-1F2C-F25A-DFD3-490EE977E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9" t="58399" r="67010" b="4641"/>
          <a:stretch/>
        </p:blipFill>
        <p:spPr>
          <a:xfrm>
            <a:off x="1190951" y="2742497"/>
            <a:ext cx="878726" cy="714704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DEA828E5-25E7-B2E8-2F68-81C5692395A5}"/>
              </a:ext>
            </a:extLst>
          </p:cNvPr>
          <p:cNvSpPr/>
          <p:nvPr/>
        </p:nvSpPr>
        <p:spPr>
          <a:xfrm>
            <a:off x="2908822" y="1874745"/>
            <a:ext cx="1663178" cy="192146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 descr="Imagen que contiene sostener, usando, teléfono&#10;&#10;El contenido generado por IA puede ser incorrecto.">
            <a:extLst>
              <a:ext uri="{FF2B5EF4-FFF2-40B4-BE49-F238E27FC236}">
                <a16:creationId xmlns:a16="http://schemas.microsoft.com/office/drawing/2014/main" id="{FEDAAD61-6EE9-73F1-A7AF-7929C37AB7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4" r="15594"/>
          <a:stretch/>
        </p:blipFill>
        <p:spPr>
          <a:xfrm>
            <a:off x="4093415" y="3874737"/>
            <a:ext cx="1620180" cy="1225530"/>
          </a:xfrm>
          <a:prstGeom prst="rect">
            <a:avLst/>
          </a:prstGeom>
        </p:spPr>
      </p:pic>
      <p:pic>
        <p:nvPicPr>
          <p:cNvPr id="25" name="Imagen 24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2C5E278B-D03C-A1F4-99FC-21F7D40288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2" r="17265"/>
          <a:stretch/>
        </p:blipFill>
        <p:spPr>
          <a:xfrm rot="162582">
            <a:off x="4695382" y="3712243"/>
            <a:ext cx="198612" cy="324989"/>
          </a:xfrm>
          <a:prstGeom prst="rect">
            <a:avLst/>
          </a:prstGeom>
        </p:spPr>
      </p:pic>
      <p:pic>
        <p:nvPicPr>
          <p:cNvPr id="27" name="Imagen 26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87428746-545E-C444-25E8-E46B28F2CB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8251" r="10800"/>
          <a:stretch/>
        </p:blipFill>
        <p:spPr>
          <a:xfrm>
            <a:off x="1402879" y="1545746"/>
            <a:ext cx="1014317" cy="1069470"/>
          </a:xfrm>
          <a:prstGeom prst="rect">
            <a:avLst/>
          </a:prstGeom>
        </p:spPr>
      </p:pic>
      <p:sp>
        <p:nvSpPr>
          <p:cNvPr id="28" name="Cerrar llave 27">
            <a:extLst>
              <a:ext uri="{FF2B5EF4-FFF2-40B4-BE49-F238E27FC236}">
                <a16:creationId xmlns:a16="http://schemas.microsoft.com/office/drawing/2014/main" id="{A969539C-EF89-EB50-F21F-7BBDBF07F32E}"/>
              </a:ext>
            </a:extLst>
          </p:cNvPr>
          <p:cNvSpPr/>
          <p:nvPr/>
        </p:nvSpPr>
        <p:spPr>
          <a:xfrm>
            <a:off x="2630428" y="1544894"/>
            <a:ext cx="259357" cy="2740277"/>
          </a:xfrm>
          <a:prstGeom prst="rightBrace">
            <a:avLst>
              <a:gd name="adj1" fmla="val 8333"/>
              <a:gd name="adj2" fmla="val 48881"/>
            </a:avLst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5B88D913-5765-74A3-603E-B083FB3E1809}"/>
              </a:ext>
            </a:extLst>
          </p:cNvPr>
          <p:cNvSpPr/>
          <p:nvPr/>
        </p:nvSpPr>
        <p:spPr>
          <a:xfrm>
            <a:off x="4610404" y="2756122"/>
            <a:ext cx="368569" cy="39604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Flecha: a la derecha 29">
            <a:extLst>
              <a:ext uri="{FF2B5EF4-FFF2-40B4-BE49-F238E27FC236}">
                <a16:creationId xmlns:a16="http://schemas.microsoft.com/office/drawing/2014/main" id="{FBA92465-13B6-1510-BE76-21A7357EBB59}"/>
              </a:ext>
            </a:extLst>
          </p:cNvPr>
          <p:cNvSpPr/>
          <p:nvPr/>
        </p:nvSpPr>
        <p:spPr>
          <a:xfrm>
            <a:off x="6732240" y="2756122"/>
            <a:ext cx="432048" cy="39604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BB872154-5C5D-F852-3DCF-8D7DBAD8BAF7}"/>
              </a:ext>
            </a:extLst>
          </p:cNvPr>
          <p:cNvSpPr/>
          <p:nvPr/>
        </p:nvSpPr>
        <p:spPr>
          <a:xfrm rot="5400000">
            <a:off x="5367366" y="1609800"/>
            <a:ext cx="389487" cy="396044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6" name="Imagen 35" descr="Diagrama&#10;&#10;El contenido generado por IA puede ser incorrecto.">
            <a:extLst>
              <a:ext uri="{FF2B5EF4-FFF2-40B4-BE49-F238E27FC236}">
                <a16:creationId xmlns:a16="http://schemas.microsoft.com/office/drawing/2014/main" id="{D3FE87C5-52B6-475C-E513-C7141AEE0F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4" t="9946" r="6192" b="44080"/>
          <a:stretch/>
        </p:blipFill>
        <p:spPr>
          <a:xfrm>
            <a:off x="7152188" y="3695773"/>
            <a:ext cx="1209549" cy="803305"/>
          </a:xfrm>
          <a:prstGeom prst="rect">
            <a:avLst/>
          </a:prstGeom>
        </p:spPr>
      </p:pic>
      <p:pic>
        <p:nvPicPr>
          <p:cNvPr id="38" name="Imagen 37" descr="Diagrama&#10;&#10;El contenido generado por IA puede ser incorrecto.">
            <a:extLst>
              <a:ext uri="{FF2B5EF4-FFF2-40B4-BE49-F238E27FC236}">
                <a16:creationId xmlns:a16="http://schemas.microsoft.com/office/drawing/2014/main" id="{07C4720D-7B6C-CF0C-4222-14D8569C95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7" t="57570" b="17665"/>
          <a:stretch/>
        </p:blipFill>
        <p:spPr>
          <a:xfrm>
            <a:off x="7349733" y="4514020"/>
            <a:ext cx="1067606" cy="603203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9EEB0957-B598-4DCC-E417-4269BE4A0D7B}"/>
              </a:ext>
            </a:extLst>
          </p:cNvPr>
          <p:cNvSpPr/>
          <p:nvPr/>
        </p:nvSpPr>
        <p:spPr>
          <a:xfrm>
            <a:off x="7270888" y="4259867"/>
            <a:ext cx="829503" cy="2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F7ED163C-85A7-6DAB-593E-966B7A7FAEA3}"/>
              </a:ext>
            </a:extLst>
          </p:cNvPr>
          <p:cNvSpPr txBox="1"/>
          <p:nvPr/>
        </p:nvSpPr>
        <p:spPr>
          <a:xfrm>
            <a:off x="8028384" y="3850100"/>
            <a:ext cx="9247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" dirty="0"/>
              <a:t>Complicaciones post intervención </a:t>
            </a:r>
          </a:p>
          <a:p>
            <a:r>
              <a:rPr lang="es-ES" sz="400" dirty="0"/>
              <a:t>Estancia media hospitalaria </a:t>
            </a:r>
          </a:p>
        </p:txBody>
      </p:sp>
      <p:cxnSp>
        <p:nvCxnSpPr>
          <p:cNvPr id="43" name="Conector recto de flecha 42">
            <a:extLst>
              <a:ext uri="{FF2B5EF4-FFF2-40B4-BE49-F238E27FC236}">
                <a16:creationId xmlns:a16="http://schemas.microsoft.com/office/drawing/2014/main" id="{14FE1C07-6B45-3A8E-5828-4DC0D228FBD3}"/>
              </a:ext>
            </a:extLst>
          </p:cNvPr>
          <p:cNvCxnSpPr>
            <a:cxnSpLocks/>
          </p:cNvCxnSpPr>
          <p:nvPr/>
        </p:nvCxnSpPr>
        <p:spPr>
          <a:xfrm>
            <a:off x="8028384" y="3851088"/>
            <a:ext cx="0" cy="187561"/>
          </a:xfrm>
          <a:prstGeom prst="straightConnector1">
            <a:avLst/>
          </a:prstGeom>
          <a:ln>
            <a:solidFill>
              <a:srgbClr val="98AEB3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216C78F-7360-D8C6-4AB2-225D8A94E532}"/>
              </a:ext>
            </a:extLst>
          </p:cNvPr>
          <p:cNvSpPr/>
          <p:nvPr/>
        </p:nvSpPr>
        <p:spPr>
          <a:xfrm>
            <a:off x="2908822" y="1203597"/>
            <a:ext cx="1375146" cy="1951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D1B2AA8-F591-3CB1-A6D7-635E17D57208}"/>
              </a:ext>
            </a:extLst>
          </p:cNvPr>
          <p:cNvSpPr txBox="1"/>
          <p:nvPr/>
        </p:nvSpPr>
        <p:spPr>
          <a:xfrm>
            <a:off x="7059521" y="4397796"/>
            <a:ext cx="58042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" dirty="0"/>
              <a:t>Carga hospitalaria </a:t>
            </a:r>
          </a:p>
        </p:txBody>
      </p: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618CB997-7ABB-FEF4-4789-D921963E03AD}"/>
              </a:ext>
            </a:extLst>
          </p:cNvPr>
          <p:cNvCxnSpPr>
            <a:cxnSpLocks/>
          </p:cNvCxnSpPr>
          <p:nvPr/>
        </p:nvCxnSpPr>
        <p:spPr>
          <a:xfrm>
            <a:off x="7062745" y="4405297"/>
            <a:ext cx="0" cy="187561"/>
          </a:xfrm>
          <a:prstGeom prst="straightConnector1">
            <a:avLst/>
          </a:prstGeom>
          <a:ln>
            <a:solidFill>
              <a:srgbClr val="9CB2B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:a16="http://schemas.microsoft.com/office/drawing/2014/main" id="{F7BF42B0-2360-9D1A-E9F1-585994A01E2A}"/>
              </a:ext>
            </a:extLst>
          </p:cNvPr>
          <p:cNvSpPr txBox="1"/>
          <p:nvPr/>
        </p:nvSpPr>
        <p:spPr>
          <a:xfrm>
            <a:off x="7147851" y="2264152"/>
            <a:ext cx="144016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Medición de variables</a:t>
            </a:r>
          </a:p>
        </p:txBody>
      </p:sp>
      <p:pic>
        <p:nvPicPr>
          <p:cNvPr id="58" name="Imagen 57" descr="Diagrama&#10;&#10;El contenido generado por IA puede ser incorrecto.">
            <a:extLst>
              <a:ext uri="{FF2B5EF4-FFF2-40B4-BE49-F238E27FC236}">
                <a16:creationId xmlns:a16="http://schemas.microsoft.com/office/drawing/2014/main" id="{2F1D5EA6-0FF0-7592-36A2-650BE1150FD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3" t="37138" r="45549" b="46114"/>
          <a:stretch/>
        </p:blipFill>
        <p:spPr>
          <a:xfrm rot="5400000">
            <a:off x="7803949" y="2543659"/>
            <a:ext cx="127963" cy="13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995A64B-CDF6-16CC-4868-99EB5004F3A6}"/>
              </a:ext>
            </a:extLst>
          </p:cNvPr>
          <p:cNvSpPr txBox="1">
            <a:spLocks/>
          </p:cNvSpPr>
          <p:nvPr/>
        </p:nvSpPr>
        <p:spPr>
          <a:xfrm>
            <a:off x="539552" y="1059582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Conclusiones</a:t>
            </a:r>
            <a:endParaRPr lang="es-ES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6730F6-DFF1-3158-76ED-12A177F23653}"/>
              </a:ext>
            </a:extLst>
          </p:cNvPr>
          <p:cNvSpPr txBox="1"/>
          <p:nvPr/>
        </p:nvSpPr>
        <p:spPr>
          <a:xfrm>
            <a:off x="539552" y="1779662"/>
            <a:ext cx="828092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5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>
                <a:effectLst/>
                <a:latin typeface="+mj-lt"/>
                <a:ea typeface="Calibri" panose="020F0502020204030204" pitchFamily="34" charset="0"/>
              </a:rPr>
              <a:t>La prehabilitación multimodal implementada previa a resecciones pulmonares mayores se prevé que evidencie una reducción significativa de las complicaciones postoperatorias, además de optimizar la recuperación y la calidad de vida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500" dirty="0">
              <a:latin typeface="+mj-lt"/>
              <a:ea typeface="Calibri" panose="020F0502020204030204" pitchFamily="34" charset="0"/>
            </a:endParaRPr>
          </a:p>
          <a:p>
            <a:pPr algn="just"/>
            <a:endParaRPr lang="es-ES" sz="1500" dirty="0">
              <a:latin typeface="+mj-lt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>
                <a:effectLst/>
                <a:latin typeface="+mj-lt"/>
                <a:ea typeface="Aptos" panose="020B0004020202020204" pitchFamily="34" charset="0"/>
              </a:rPr>
              <a:t>Estos resultados respaldarían la prehabilitación como una estrategia esencial dentro de los programas de rehabilitación para el manejo oncológico pulmonar </a:t>
            </a:r>
            <a:endParaRPr lang="es-ES" sz="1500" dirty="0">
              <a:effectLst/>
              <a:latin typeface="+mj-lt"/>
              <a:ea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500" dirty="0"/>
          </a:p>
        </p:txBody>
      </p:sp>
    </p:spTree>
    <p:extLst>
      <p:ext uri="{BB962C8B-B14F-4D97-AF65-F5344CB8AC3E}">
        <p14:creationId xmlns:p14="http://schemas.microsoft.com/office/powerpoint/2010/main" val="124385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DA5B-429F-111B-0CAA-76AF1E53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818648E-1C31-52E0-4FF6-78524F141546}"/>
              </a:ext>
            </a:extLst>
          </p:cNvPr>
          <p:cNvSpPr txBox="1">
            <a:spLocks/>
          </p:cNvSpPr>
          <p:nvPr/>
        </p:nvSpPr>
        <p:spPr>
          <a:xfrm>
            <a:off x="539552" y="932532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Bibliografía</a:t>
            </a:r>
            <a:endParaRPr lang="es-ES" sz="2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4A37DF-95E5-4B62-DD18-9249FFE5E3FD}"/>
              </a:ext>
            </a:extLst>
          </p:cNvPr>
          <p:cNvSpPr txBox="1"/>
          <p:nvPr/>
        </p:nvSpPr>
        <p:spPr>
          <a:xfrm>
            <a:off x="359532" y="1563638"/>
            <a:ext cx="8424936" cy="3265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Adams SJ, Stone E, Baldwin DR,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Vliegenthart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R, Lee P,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Fintelmann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FJ.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screening. Lancet [Internet]. 2023;401(10374):390–408.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Bronchus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-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stat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facts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[Internet]. SEER. [citado el 9 de agosto de 2024].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Rogers LJ,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Bleetman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D, Messenger DE,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Joshi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NA, Wood L,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Rasburn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NJ, et al.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impact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enhanced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recovery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after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(ERAS)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protocol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compliance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morbidity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resection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primary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 J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Thorac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Cardiovasc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[Internet]. 2018;155(4):1843–52.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Muehling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BM,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Halter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GL,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Schelzig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H,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Meierhenrich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R,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Steffen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P,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Sunder-Plassmann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L, et al.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Reduction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postoperative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pulmonary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complications after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using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fast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track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clinical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pathway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Eur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J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Cardiothorac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[Internet]. 2008 [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cited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2024 Nov 18];34(1):174–80.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Brindle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M, Nelson G, Lobo DN,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Ljungqvist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Gustafsson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UO.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Recommendations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ERAS®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Society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standards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development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enhanced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recovery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after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guidelines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 BJS Open [Internet]. 2020;4(1):157–63.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Giménez-Milá M, Klein A,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Martinez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G.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Design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implementation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an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enhanced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recovery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program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thoracic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surgery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. J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Thorac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Dis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[Internet]. 2016;8 </a:t>
            </a:r>
            <a:r>
              <a:rPr lang="es-ES" sz="1200" kern="100" dirty="0" err="1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Suppl</a:t>
            </a:r>
            <a:r>
              <a:rPr lang="es-ES" sz="1200" kern="100" dirty="0"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1:S37-45. 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Walker WS,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Leaver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HA.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Immunologic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and stress responses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following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video-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assisted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thoracic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surgery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and open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pulmonary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lobectomy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in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early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stage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lung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cancer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.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Thorac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</a:t>
            </a:r>
            <a:r>
              <a:rPr lang="es-ES" sz="1200" dirty="0" err="1">
                <a:effectLst/>
                <a:latin typeface="+mj-lt"/>
                <a:ea typeface="Aptos" panose="020B0004020202020204" pitchFamily="34" charset="0"/>
              </a:rPr>
              <a:t>Surg</a:t>
            </a:r>
            <a:r>
              <a:rPr lang="es-ES" sz="1200" dirty="0">
                <a:effectLst/>
                <a:latin typeface="+mj-lt"/>
                <a:ea typeface="Aptos" panose="020B0004020202020204" pitchFamily="34" charset="0"/>
              </a:rPr>
              <a:t> Clin [Internet]. 2007;17(2):241–9. </a:t>
            </a:r>
            <a:endParaRPr lang="es-ES" sz="1200" kern="100" dirty="0"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457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C1342-FE4D-2D82-6C7C-616BA9FA7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1A79CBEF-3EA1-0AC8-9020-E91759581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2000" b="1" i="1" dirty="0">
                <a:effectLst/>
                <a:ea typeface="Aptos" panose="020B0004020202020204" pitchFamily="34" charset="0"/>
              </a:rPr>
              <a:t>Implementación de un Programa de Prehabilitación Multimodal en Pacientes con Cáncer de Pulmón propuestos para Resecciones Pulmonares Mayores</a:t>
            </a:r>
            <a:endParaRPr lang="es-ES" sz="2000" b="1" i="1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49E8EC07-4153-A8E5-7F9F-9D2B81AD6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/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en Hospital Universitario Virgen del Rocío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3C4173EC-C20D-4879-2CE5-79CB3FAE0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81" y="3933629"/>
            <a:ext cx="1230765" cy="76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94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1139</Words>
  <Application>Microsoft Office PowerPoint</Application>
  <PresentationFormat>Presentación en pantalla (16:9)</PresentationFormat>
  <Paragraphs>149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Aptos</vt:lpstr>
      <vt:lpstr>Arial</vt:lpstr>
      <vt:lpstr>Arial Unicode MS</vt:lpstr>
      <vt:lpstr>Calibri</vt:lpstr>
      <vt:lpstr>Trebuchet MS</vt:lpstr>
      <vt:lpstr>Wingdings</vt:lpstr>
      <vt:lpstr>Tema de Office</vt:lpstr>
      <vt:lpstr>Implementación de un Programa de Prehabilitación Multimodal en Pacientes con Cáncer de Pulmón propuestos para Resecciones Pulmonares Mayores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Implementación de un Programa de Prehabilitación Multimodal en Pacientes con Cáncer de Pulmón propuestos para Resecciones Pulmonares Mayores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Eugenia Solis Servan</cp:lastModifiedBy>
  <cp:revision>4</cp:revision>
  <dcterms:created xsi:type="dcterms:W3CDTF">2024-02-05T13:08:18Z</dcterms:created>
  <dcterms:modified xsi:type="dcterms:W3CDTF">2025-03-03T11:02:43Z</dcterms:modified>
</cp:coreProperties>
</file>