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65" r:id="rId2"/>
    <p:sldId id="267" r:id="rId3"/>
    <p:sldId id="278" r:id="rId4"/>
    <p:sldId id="275" r:id="rId5"/>
    <p:sldId id="277" r:id="rId6"/>
    <p:sldId id="273" r:id="rId7"/>
    <p:sldId id="268" r:id="rId8"/>
    <p:sldId id="262" r:id="rId9"/>
    <p:sldId id="263" r:id="rId10"/>
    <p:sldId id="272" r:id="rId11"/>
    <p:sldId id="276" r:id="rId12"/>
    <p:sldId id="270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209"/>
    <p:restoredTop sz="94620"/>
  </p:normalViewPr>
  <p:slideViewPr>
    <p:cSldViewPr snapToGrid="0" snapToObjects="1">
      <p:cViewPr varScale="1">
        <p:scale>
          <a:sx n="103" d="100"/>
          <a:sy n="103" d="100"/>
        </p:scale>
        <p:origin x="632" y="17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Gr&#225;fico%20en%20Microsoft%20PowerPoint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s-ES" sz="2400" b="0" i="0" u="none" strike="noStrike" kern="1200" spc="0" baseline="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Distribución de tipos de toxicidad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'[Gráfico en Microsoft PowerPoint]Hoja1'!$F$15:$F$18</c:f>
              <c:strCache>
                <c:ptCount val="4"/>
                <c:pt idx="0">
                  <c:v>No Neumonitis</c:v>
                </c:pt>
                <c:pt idx="1">
                  <c:v>Neumonitis Sintomática</c:v>
                </c:pt>
                <c:pt idx="2">
                  <c:v>Esofagitis  ≤G2</c:v>
                </c:pt>
                <c:pt idx="3">
                  <c:v>Esofagitis G3</c:v>
                </c:pt>
              </c:strCache>
            </c:strRef>
          </c:cat>
          <c:val>
            <c:numRef>
              <c:f>'[Gráfico en Microsoft PowerPoint]Hoja1'!$G$15:$G$18</c:f>
              <c:numCache>
                <c:formatCode>0%</c:formatCode>
                <c:ptCount val="4"/>
                <c:pt idx="0">
                  <c:v>0.85399999999999998</c:v>
                </c:pt>
                <c:pt idx="1">
                  <c:v>6.3E-2</c:v>
                </c:pt>
                <c:pt idx="2">
                  <c:v>0.39</c:v>
                </c:pt>
                <c:pt idx="3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16-1E4B-9B64-11E2AB850B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86892223"/>
        <c:axId val="1286893935"/>
      </c:barChart>
      <c:catAx>
        <c:axId val="12868922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ES"/>
          </a:p>
        </c:txPr>
        <c:crossAx val="1286893935"/>
        <c:crosses val="autoZero"/>
        <c:auto val="1"/>
        <c:lblAlgn val="ctr"/>
        <c:lblOffset val="100"/>
        <c:noMultiLvlLbl val="0"/>
      </c:catAx>
      <c:valAx>
        <c:axId val="12868939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ES"/>
          </a:p>
        </c:txPr>
        <c:crossAx val="128689222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>
          <a:latin typeface="Arial" panose="020B0604020202020204" pitchFamily="34" charset="0"/>
          <a:cs typeface="Arial" panose="020B0604020202020204" pitchFamily="34" charset="0"/>
        </a:defRPr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38785D-86E4-EB42-A170-135BC73D57B0}" type="datetimeFigureOut">
              <a:rPr lang="es-ES" smtClean="0"/>
              <a:t>2/3/25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BA82AF-12A4-624A-91EB-6FABBC669C5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10617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>
          <a:extLst>
            <a:ext uri="{FF2B5EF4-FFF2-40B4-BE49-F238E27FC236}">
              <a16:creationId xmlns:a16="http://schemas.microsoft.com/office/drawing/2014/main" id="{813669AA-8FE1-D636-FBA0-30AD7BAD1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>
            <a:extLst>
              <a:ext uri="{FF2B5EF4-FFF2-40B4-BE49-F238E27FC236}">
                <a16:creationId xmlns:a16="http://schemas.microsoft.com/office/drawing/2014/main" id="{6F8ACFE8-A636-4126-87FA-96905196DAC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https://</a:t>
            </a:r>
            <a:r>
              <a:rPr lang="es-ES" dirty="0" err="1"/>
              <a:t>seom.org</a:t>
            </a:r>
            <a:r>
              <a:rPr lang="es-ES" dirty="0"/>
              <a:t>/los-avances-en-</a:t>
            </a:r>
            <a:r>
              <a:rPr lang="es-ES" dirty="0" err="1"/>
              <a:t>cancer</a:t>
            </a:r>
            <a:r>
              <a:rPr lang="es-ES" dirty="0"/>
              <a:t>-de-</a:t>
            </a:r>
            <a:r>
              <a:rPr lang="es-ES" dirty="0" err="1"/>
              <a:t>cervix</a:t>
            </a:r>
            <a:endParaRPr dirty="0"/>
          </a:p>
        </p:txBody>
      </p:sp>
      <p:sp>
        <p:nvSpPr>
          <p:cNvPr id="94" name="Google Shape;94;p2:notes">
            <a:extLst>
              <a:ext uri="{FF2B5EF4-FFF2-40B4-BE49-F238E27FC236}">
                <a16:creationId xmlns:a16="http://schemas.microsoft.com/office/drawing/2014/main" id="{5EC6B03C-3D85-83AB-0283-F318843E3B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137959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>
          <a:extLst>
            <a:ext uri="{FF2B5EF4-FFF2-40B4-BE49-F238E27FC236}">
              <a16:creationId xmlns:a16="http://schemas.microsoft.com/office/drawing/2014/main" id="{2FD288FA-23CC-5618-BAAB-63C4B77406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>
            <a:extLst>
              <a:ext uri="{FF2B5EF4-FFF2-40B4-BE49-F238E27FC236}">
                <a16:creationId xmlns:a16="http://schemas.microsoft.com/office/drawing/2014/main" id="{63AF2730-8AD6-697C-52DF-7C4F0D359B7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https://</a:t>
            </a:r>
            <a:r>
              <a:rPr lang="es-ES" dirty="0" err="1"/>
              <a:t>seom.org</a:t>
            </a:r>
            <a:r>
              <a:rPr lang="es-ES" dirty="0"/>
              <a:t>/los-avances-en-</a:t>
            </a:r>
            <a:r>
              <a:rPr lang="es-ES" dirty="0" err="1"/>
              <a:t>cancer</a:t>
            </a:r>
            <a:r>
              <a:rPr lang="es-ES" dirty="0"/>
              <a:t>-de-</a:t>
            </a:r>
            <a:r>
              <a:rPr lang="es-ES" dirty="0" err="1"/>
              <a:t>cervix</a:t>
            </a:r>
            <a:endParaRPr dirty="0"/>
          </a:p>
        </p:txBody>
      </p:sp>
      <p:sp>
        <p:nvSpPr>
          <p:cNvPr id="94" name="Google Shape;94;p2:notes">
            <a:extLst>
              <a:ext uri="{FF2B5EF4-FFF2-40B4-BE49-F238E27FC236}">
                <a16:creationId xmlns:a16="http://schemas.microsoft.com/office/drawing/2014/main" id="{5CEB1BF8-CF50-B75B-E8D8-A56282B1707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042926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>
          <a:extLst>
            <a:ext uri="{FF2B5EF4-FFF2-40B4-BE49-F238E27FC236}">
              <a16:creationId xmlns:a16="http://schemas.microsoft.com/office/drawing/2014/main" id="{AB1C4783-D81E-EF22-0AC3-73F1AF5D76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>
            <a:extLst>
              <a:ext uri="{FF2B5EF4-FFF2-40B4-BE49-F238E27FC236}">
                <a16:creationId xmlns:a16="http://schemas.microsoft.com/office/drawing/2014/main" id="{48A7C4DA-0F9B-256B-EF4F-55A53BFA3A4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https://</a:t>
            </a:r>
            <a:r>
              <a:rPr lang="es-ES" dirty="0" err="1"/>
              <a:t>seom.org</a:t>
            </a:r>
            <a:r>
              <a:rPr lang="es-ES" dirty="0"/>
              <a:t>/los-avances-en-</a:t>
            </a:r>
            <a:r>
              <a:rPr lang="es-ES" dirty="0" err="1"/>
              <a:t>cancer</a:t>
            </a:r>
            <a:r>
              <a:rPr lang="es-ES" dirty="0"/>
              <a:t>-de-</a:t>
            </a:r>
            <a:r>
              <a:rPr lang="es-ES" dirty="0" err="1"/>
              <a:t>cervix</a:t>
            </a:r>
            <a:endParaRPr dirty="0"/>
          </a:p>
        </p:txBody>
      </p:sp>
      <p:sp>
        <p:nvSpPr>
          <p:cNvPr id="94" name="Google Shape;94;p2:notes">
            <a:extLst>
              <a:ext uri="{FF2B5EF4-FFF2-40B4-BE49-F238E27FC236}">
                <a16:creationId xmlns:a16="http://schemas.microsoft.com/office/drawing/2014/main" id="{E7824DF0-B1FF-A2F2-4CA4-4EDF356EDA0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890847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>
          <a:extLst>
            <a:ext uri="{FF2B5EF4-FFF2-40B4-BE49-F238E27FC236}">
              <a16:creationId xmlns:a16="http://schemas.microsoft.com/office/drawing/2014/main" id="{6A911EED-6B9D-EDF1-4E23-2EC0AAF9DD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>
            <a:extLst>
              <a:ext uri="{FF2B5EF4-FFF2-40B4-BE49-F238E27FC236}">
                <a16:creationId xmlns:a16="http://schemas.microsoft.com/office/drawing/2014/main" id="{3FFDE556-F6AB-5881-29BE-F4A429EDAB0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https://</a:t>
            </a:r>
            <a:r>
              <a:rPr lang="es-ES" dirty="0" err="1"/>
              <a:t>seom.org</a:t>
            </a:r>
            <a:r>
              <a:rPr lang="es-ES" dirty="0"/>
              <a:t>/los-avances-en-</a:t>
            </a:r>
            <a:r>
              <a:rPr lang="es-ES" dirty="0" err="1"/>
              <a:t>cancer</a:t>
            </a:r>
            <a:r>
              <a:rPr lang="es-ES" dirty="0"/>
              <a:t>-de-</a:t>
            </a:r>
            <a:r>
              <a:rPr lang="es-ES" dirty="0" err="1"/>
              <a:t>cervix</a:t>
            </a:r>
            <a:endParaRPr dirty="0"/>
          </a:p>
        </p:txBody>
      </p:sp>
      <p:sp>
        <p:nvSpPr>
          <p:cNvPr id="94" name="Google Shape;94;p2:notes">
            <a:extLst>
              <a:ext uri="{FF2B5EF4-FFF2-40B4-BE49-F238E27FC236}">
                <a16:creationId xmlns:a16="http://schemas.microsoft.com/office/drawing/2014/main" id="{00492283-A997-270D-DAFB-3032304F45F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295731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>
          <a:extLst>
            <a:ext uri="{FF2B5EF4-FFF2-40B4-BE49-F238E27FC236}">
              <a16:creationId xmlns:a16="http://schemas.microsoft.com/office/drawing/2014/main" id="{B68ABD99-850B-B1F1-53E5-EFAE47235E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>
            <a:extLst>
              <a:ext uri="{FF2B5EF4-FFF2-40B4-BE49-F238E27FC236}">
                <a16:creationId xmlns:a16="http://schemas.microsoft.com/office/drawing/2014/main" id="{2E1FE3D2-59A9-E88B-C7DE-FDC4B3E1814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https://</a:t>
            </a:r>
            <a:r>
              <a:rPr lang="es-ES" dirty="0" err="1"/>
              <a:t>seom.org</a:t>
            </a:r>
            <a:r>
              <a:rPr lang="es-ES" dirty="0"/>
              <a:t>/los-avances-en-</a:t>
            </a:r>
            <a:r>
              <a:rPr lang="es-ES" dirty="0" err="1"/>
              <a:t>cancer</a:t>
            </a:r>
            <a:r>
              <a:rPr lang="es-ES" dirty="0"/>
              <a:t>-de-</a:t>
            </a:r>
            <a:r>
              <a:rPr lang="es-ES" dirty="0" err="1"/>
              <a:t>cervix</a:t>
            </a:r>
            <a:endParaRPr dirty="0"/>
          </a:p>
        </p:txBody>
      </p:sp>
      <p:sp>
        <p:nvSpPr>
          <p:cNvPr id="94" name="Google Shape;94;p2:notes">
            <a:extLst>
              <a:ext uri="{FF2B5EF4-FFF2-40B4-BE49-F238E27FC236}">
                <a16:creationId xmlns:a16="http://schemas.microsoft.com/office/drawing/2014/main" id="{5F66B9C0-33C3-2DF6-F9FF-E2C0F9087E8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980624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>
          <a:extLst>
            <a:ext uri="{FF2B5EF4-FFF2-40B4-BE49-F238E27FC236}">
              <a16:creationId xmlns:a16="http://schemas.microsoft.com/office/drawing/2014/main" id="{4DE74340-7D3A-D439-5EB8-33C53C0FA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>
            <a:extLst>
              <a:ext uri="{FF2B5EF4-FFF2-40B4-BE49-F238E27FC236}">
                <a16:creationId xmlns:a16="http://schemas.microsoft.com/office/drawing/2014/main" id="{9BE6AAA6-EF76-8816-F0BA-DA692A61EB5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https://</a:t>
            </a:r>
            <a:r>
              <a:rPr lang="es-ES" dirty="0" err="1"/>
              <a:t>seom.org</a:t>
            </a:r>
            <a:r>
              <a:rPr lang="es-ES" dirty="0"/>
              <a:t>/los-avances-en-</a:t>
            </a:r>
            <a:r>
              <a:rPr lang="es-ES" dirty="0" err="1"/>
              <a:t>cancer</a:t>
            </a:r>
            <a:r>
              <a:rPr lang="es-ES" dirty="0"/>
              <a:t>-de-</a:t>
            </a:r>
            <a:r>
              <a:rPr lang="es-ES" dirty="0" err="1"/>
              <a:t>cervix</a:t>
            </a:r>
            <a:endParaRPr dirty="0"/>
          </a:p>
        </p:txBody>
      </p:sp>
      <p:sp>
        <p:nvSpPr>
          <p:cNvPr id="94" name="Google Shape;94;p2:notes">
            <a:extLst>
              <a:ext uri="{FF2B5EF4-FFF2-40B4-BE49-F238E27FC236}">
                <a16:creationId xmlns:a16="http://schemas.microsoft.com/office/drawing/2014/main" id="{E66D20E6-877C-39D8-EE06-4D989EA1B6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970004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>
          <a:extLst>
            <a:ext uri="{FF2B5EF4-FFF2-40B4-BE49-F238E27FC236}">
              <a16:creationId xmlns:a16="http://schemas.microsoft.com/office/drawing/2014/main" id="{B47E3509-3E88-891E-733C-B912AF93A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>
            <a:extLst>
              <a:ext uri="{FF2B5EF4-FFF2-40B4-BE49-F238E27FC236}">
                <a16:creationId xmlns:a16="http://schemas.microsoft.com/office/drawing/2014/main" id="{39B477DD-7FF0-4549-F6E4-570F648BC6B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https://</a:t>
            </a:r>
            <a:r>
              <a:rPr lang="es-ES" dirty="0" err="1"/>
              <a:t>seom.org</a:t>
            </a:r>
            <a:r>
              <a:rPr lang="es-ES" dirty="0"/>
              <a:t>/los-avances-en-</a:t>
            </a:r>
            <a:r>
              <a:rPr lang="es-ES" dirty="0" err="1"/>
              <a:t>cancer</a:t>
            </a:r>
            <a:r>
              <a:rPr lang="es-ES" dirty="0"/>
              <a:t>-de-</a:t>
            </a:r>
            <a:r>
              <a:rPr lang="es-ES" dirty="0" err="1"/>
              <a:t>cervix</a:t>
            </a:r>
            <a:endParaRPr dirty="0"/>
          </a:p>
        </p:txBody>
      </p:sp>
      <p:sp>
        <p:nvSpPr>
          <p:cNvPr id="94" name="Google Shape;94;p2:notes">
            <a:extLst>
              <a:ext uri="{FF2B5EF4-FFF2-40B4-BE49-F238E27FC236}">
                <a16:creationId xmlns:a16="http://schemas.microsoft.com/office/drawing/2014/main" id="{8140C636-6E64-7DD9-458D-143F95E19A9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183447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>
          <a:extLst>
            <a:ext uri="{FF2B5EF4-FFF2-40B4-BE49-F238E27FC236}">
              <a16:creationId xmlns:a16="http://schemas.microsoft.com/office/drawing/2014/main" id="{6D291A75-F03B-6191-F46C-A77B8ACA49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>
            <a:extLst>
              <a:ext uri="{FF2B5EF4-FFF2-40B4-BE49-F238E27FC236}">
                <a16:creationId xmlns:a16="http://schemas.microsoft.com/office/drawing/2014/main" id="{47C0D9E5-1731-A2C4-AA13-F8E5EA53E4D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https://</a:t>
            </a:r>
            <a:r>
              <a:rPr lang="es-ES" dirty="0" err="1"/>
              <a:t>seom.org</a:t>
            </a:r>
            <a:r>
              <a:rPr lang="es-ES" dirty="0"/>
              <a:t>/los-avances-en-</a:t>
            </a:r>
            <a:r>
              <a:rPr lang="es-ES" dirty="0" err="1"/>
              <a:t>cancer</a:t>
            </a:r>
            <a:r>
              <a:rPr lang="es-ES" dirty="0"/>
              <a:t>-de-</a:t>
            </a:r>
            <a:r>
              <a:rPr lang="es-ES" dirty="0" err="1"/>
              <a:t>cervix</a:t>
            </a:r>
            <a:endParaRPr dirty="0"/>
          </a:p>
        </p:txBody>
      </p:sp>
      <p:sp>
        <p:nvSpPr>
          <p:cNvPr id="94" name="Google Shape;94;p2:notes">
            <a:extLst>
              <a:ext uri="{FF2B5EF4-FFF2-40B4-BE49-F238E27FC236}">
                <a16:creationId xmlns:a16="http://schemas.microsoft.com/office/drawing/2014/main" id="{46EA5656-6654-C6FB-7992-4D25A1D7D5C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501746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>
          <a:extLst>
            <a:ext uri="{FF2B5EF4-FFF2-40B4-BE49-F238E27FC236}">
              <a16:creationId xmlns:a16="http://schemas.microsoft.com/office/drawing/2014/main" id="{D092777E-0EE2-D7A8-0BA7-984C1DD95E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>
            <a:extLst>
              <a:ext uri="{FF2B5EF4-FFF2-40B4-BE49-F238E27FC236}">
                <a16:creationId xmlns:a16="http://schemas.microsoft.com/office/drawing/2014/main" id="{80D935AC-435D-3756-C046-B3595000AF9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https://</a:t>
            </a:r>
            <a:r>
              <a:rPr lang="es-ES" dirty="0" err="1"/>
              <a:t>seom.org</a:t>
            </a:r>
            <a:r>
              <a:rPr lang="es-ES" dirty="0"/>
              <a:t>/los-avances-en-</a:t>
            </a:r>
            <a:r>
              <a:rPr lang="es-ES" dirty="0" err="1"/>
              <a:t>cancer</a:t>
            </a:r>
            <a:r>
              <a:rPr lang="es-ES" dirty="0"/>
              <a:t>-de-</a:t>
            </a:r>
            <a:r>
              <a:rPr lang="es-ES" dirty="0" err="1"/>
              <a:t>cervix</a:t>
            </a:r>
            <a:endParaRPr dirty="0"/>
          </a:p>
        </p:txBody>
      </p:sp>
      <p:sp>
        <p:nvSpPr>
          <p:cNvPr id="94" name="Google Shape;94;p2:notes">
            <a:extLst>
              <a:ext uri="{FF2B5EF4-FFF2-40B4-BE49-F238E27FC236}">
                <a16:creationId xmlns:a16="http://schemas.microsoft.com/office/drawing/2014/main" id="{EA75F32D-AE0B-4813-AD65-19DCAD86081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545689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3/2/25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>
            <a:spLocks noGrp="1"/>
          </p:cNvSpPr>
          <p:nvPr>
            <p:ph type="ctrTitle"/>
          </p:nvPr>
        </p:nvSpPr>
        <p:spPr>
          <a:xfrm>
            <a:off x="2640277" y="1426075"/>
            <a:ext cx="8900934" cy="259228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4400"/>
            </a:pPr>
            <a:r>
              <a:rPr lang="es-ES" sz="4000" dirty="0">
                <a:latin typeface="Arial" panose="020B0604020202020204" pitchFamily="34" charset="0"/>
                <a:cs typeface="Arial" panose="020B0604020202020204" pitchFamily="34" charset="0"/>
              </a:rPr>
              <a:t>TRATAMIENTO CON RTQT EN ESTADIO III DE CÁNCER DE PULMÓN NO MICROCÍTICO</a:t>
            </a:r>
            <a:endParaRPr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Google Shape;89;p1"/>
          <p:cNvSpPr txBox="1">
            <a:spLocks noGrp="1"/>
          </p:cNvSpPr>
          <p:nvPr>
            <p:ph type="subTitle" idx="1"/>
          </p:nvPr>
        </p:nvSpPr>
        <p:spPr>
          <a:xfrm>
            <a:off x="2906297" y="4104999"/>
            <a:ext cx="8086606" cy="78849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t" anchorCtr="0">
            <a:noAutofit/>
          </a:bodyPr>
          <a:lstStyle/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S. Quesada Muñoz, W. J. Luna Fernández, J. Domínguez Caro, </a:t>
            </a:r>
          </a:p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C. Iglesias Melero, N. A. Linares Mesa</a:t>
            </a:r>
          </a:p>
          <a:p>
            <a:pPr>
              <a:spcBef>
                <a:spcPts val="270"/>
              </a:spcBef>
              <a:buClr>
                <a:srgbClr val="7F7F7F"/>
              </a:buClr>
              <a:buSzPts val="1800"/>
            </a:pPr>
            <a:r>
              <a:rPr lang="es-ES" sz="1350" dirty="0">
                <a:solidFill>
                  <a:srgbClr val="7F7F7F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Hospital Universitario Juan Ramón Jiménez 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270"/>
              </a:spcBef>
              <a:buClr>
                <a:srgbClr val="888888"/>
              </a:buClr>
              <a:buSzPts val="1800"/>
            </a:pPr>
            <a:endParaRPr sz="135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"/>
          <p:cNvSpPr/>
          <p:nvPr/>
        </p:nvSpPr>
        <p:spPr>
          <a:xfrm>
            <a:off x="2906297" y="1178703"/>
            <a:ext cx="8086606" cy="160736"/>
          </a:xfrm>
          <a:prstGeom prst="rect">
            <a:avLst/>
          </a:prstGeom>
          <a:solidFill>
            <a:schemeClr val="dk2"/>
          </a:solidFill>
          <a:ln w="254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350">
              <a:solidFill>
                <a:schemeClr val="lt1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"/>
          <p:cNvSpPr/>
          <p:nvPr/>
        </p:nvSpPr>
        <p:spPr>
          <a:xfrm>
            <a:off x="2959875" y="5560541"/>
            <a:ext cx="8033028" cy="118756"/>
          </a:xfrm>
          <a:prstGeom prst="rect">
            <a:avLst/>
          </a:prstGeom>
          <a:solidFill>
            <a:schemeClr val="dk2"/>
          </a:solidFill>
          <a:ln w="254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5">
          <a:extLst>
            <a:ext uri="{FF2B5EF4-FFF2-40B4-BE49-F238E27FC236}">
              <a16:creationId xmlns:a16="http://schemas.microsoft.com/office/drawing/2014/main" id="{72227384-4260-0007-4C16-D29FED0130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6;p2">
            <a:extLst>
              <a:ext uri="{FF2B5EF4-FFF2-40B4-BE49-F238E27FC236}">
                <a16:creationId xmlns:a16="http://schemas.microsoft.com/office/drawing/2014/main" id="{64623BA7-38EB-3B5A-2EF5-1A0E3981851E}"/>
              </a:ext>
            </a:extLst>
          </p:cNvPr>
          <p:cNvSpPr txBox="1"/>
          <p:nvPr/>
        </p:nvSpPr>
        <p:spPr>
          <a:xfrm>
            <a:off x="2520338" y="969068"/>
            <a:ext cx="9265261" cy="5157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marL="285750" indent="-285750">
              <a:lnSpc>
                <a:spcPct val="200000"/>
              </a:lnSpc>
              <a:buFont typeface="Wingdings" pitchFamily="2" charset="2"/>
              <a:buChar char="Ø"/>
            </a:pPr>
            <a:r>
              <a:rPr lang="es-ES" sz="20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El cáncer de pulmón es la principal causa de mortalidad por cáncer mundial.</a:t>
            </a:r>
          </a:p>
          <a:p>
            <a:pPr marL="285750" indent="-285750">
              <a:lnSpc>
                <a:spcPct val="200000"/>
              </a:lnSpc>
              <a:buFont typeface="Wingdings" pitchFamily="2" charset="2"/>
              <a:buChar char="Ø"/>
            </a:pPr>
            <a:r>
              <a:rPr lang="es-ES" sz="20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El CPNM estadio III irresecable representa aproximadamente el 30% de CPNM.</a:t>
            </a:r>
          </a:p>
          <a:p>
            <a:pPr marL="285750" indent="-285750">
              <a:lnSpc>
                <a:spcPct val="200000"/>
              </a:lnSpc>
              <a:buFont typeface="Wingdings" pitchFamily="2" charset="2"/>
              <a:buChar char="Ø"/>
            </a:pPr>
            <a:r>
              <a:rPr lang="es-ES" sz="20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Desafíos principales:</a:t>
            </a:r>
          </a:p>
          <a:p>
            <a:pPr marL="285750" indent="-285750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s-ES" sz="20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Enfermedad heterogénea, con diferentes subgrupos y pronósticos.</a:t>
            </a:r>
          </a:p>
          <a:p>
            <a:pPr marL="285750" indent="-285750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s-ES" sz="20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Altas tasas de recurrencia tras el tratamiento inicial.</a:t>
            </a:r>
          </a:p>
          <a:p>
            <a:pPr marL="285750" indent="-285750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s-ES" sz="20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Necesidad de estrategias multimodales eficaces.</a:t>
            </a:r>
          </a:p>
          <a:p>
            <a:pPr marL="285750" indent="-285750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s-ES" sz="20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Estándar : RTQT  concomitante (no candidatos a concomitancia: secuencial)</a:t>
            </a:r>
            <a:endParaRPr sz="2000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3" name="Google Shape;97;p2">
            <a:extLst>
              <a:ext uri="{FF2B5EF4-FFF2-40B4-BE49-F238E27FC236}">
                <a16:creationId xmlns:a16="http://schemas.microsoft.com/office/drawing/2014/main" id="{A4DF9EA6-BDF9-962E-B9AC-1E86ADFD3536}"/>
              </a:ext>
            </a:extLst>
          </p:cNvPr>
          <p:cNvSpPr txBox="1"/>
          <p:nvPr/>
        </p:nvSpPr>
        <p:spPr>
          <a:xfrm>
            <a:off x="2685485" y="563677"/>
            <a:ext cx="4010591" cy="616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r>
              <a:rPr lang="es-ES" sz="2000" dirty="0">
                <a:solidFill>
                  <a:schemeClr val="dk1"/>
                </a:solidFill>
                <a:latin typeface="Arial" panose="020B0604020202020204" pitchFamily="34" charset="0"/>
                <a:ea typeface="Alegreya Sans Medium"/>
                <a:cs typeface="Arial" panose="020B0604020202020204" pitchFamily="34" charset="0"/>
                <a:sym typeface="Alegreya Sans Medium"/>
              </a:rPr>
              <a:t>INTRODUCCION 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Google Shape;98;p2">
            <a:extLst>
              <a:ext uri="{FF2B5EF4-FFF2-40B4-BE49-F238E27FC236}">
                <a16:creationId xmlns:a16="http://schemas.microsoft.com/office/drawing/2014/main" id="{482FF046-9E5A-DFC7-346E-3D2B5C487CA4}"/>
              </a:ext>
            </a:extLst>
          </p:cNvPr>
          <p:cNvCxnSpPr>
            <a:cxnSpLocks/>
          </p:cNvCxnSpPr>
          <p:nvPr/>
        </p:nvCxnSpPr>
        <p:spPr>
          <a:xfrm>
            <a:off x="2685484" y="928092"/>
            <a:ext cx="4010591" cy="0"/>
          </a:xfrm>
          <a:prstGeom prst="straightConnector1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2145717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5">
          <a:extLst>
            <a:ext uri="{FF2B5EF4-FFF2-40B4-BE49-F238E27FC236}">
              <a16:creationId xmlns:a16="http://schemas.microsoft.com/office/drawing/2014/main" id="{76C0C6D3-22F2-AF84-6C5D-3039AA7099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70;g31d3808a275_0_4">
            <a:extLst>
              <a:ext uri="{FF2B5EF4-FFF2-40B4-BE49-F238E27FC236}">
                <a16:creationId xmlns:a16="http://schemas.microsoft.com/office/drawing/2014/main" id="{4284BA62-3267-2840-B63A-8AB16E965C35}"/>
              </a:ext>
            </a:extLst>
          </p:cNvPr>
          <p:cNvSpPr/>
          <p:nvPr/>
        </p:nvSpPr>
        <p:spPr>
          <a:xfrm>
            <a:off x="2685484" y="1699258"/>
            <a:ext cx="7642033" cy="3098453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1" algn="ctr" defTabSz="711200">
              <a:lnSpc>
                <a:spcPct val="150000"/>
              </a:lnSpc>
              <a:spcBef>
                <a:spcPct val="0"/>
              </a:spcBef>
              <a:spcAft>
                <a:spcPct val="15000"/>
              </a:spcAft>
              <a:defRPr/>
            </a:pPr>
            <a:r>
              <a:rPr lang="es-ES" sz="20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 ensayos clínicos aleatorizados con 1205 pacientes, PS 0-1
 RTQT concomitante vs QTRT secuencial</a:t>
            </a:r>
          </a:p>
          <a:p>
            <a:pPr marL="285750" lvl="1" indent="-285750" algn="ctr" defTabSz="711200">
              <a:lnSpc>
                <a:spcPct val="150000"/>
              </a:lnSpc>
              <a:spcBef>
                <a:spcPct val="0"/>
              </a:spcBef>
              <a:spcAft>
                <a:spcPct val="15000"/>
              </a:spcAft>
              <a:buFont typeface="Wingdings" pitchFamily="2" charset="2"/>
              <a:buChar char="Ø"/>
              <a:defRPr/>
            </a:pPr>
            <a:r>
              <a:rPr lang="es-ES" sz="2000" b="1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SG 3 años</a:t>
            </a:r>
            <a:r>
              <a:rPr lang="es-ES" sz="20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23.8% vs 18.1%, p 0.004. </a:t>
            </a:r>
            <a:r>
              <a:rPr lang="es-ES" sz="2000" b="1" kern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+ 5.7%</a:t>
            </a:r>
          </a:p>
          <a:p>
            <a:pPr marL="285750" lvl="1" indent="-285750" algn="ctr" defTabSz="711200">
              <a:lnSpc>
                <a:spcPct val="150000"/>
              </a:lnSpc>
              <a:spcBef>
                <a:spcPct val="0"/>
              </a:spcBef>
              <a:spcAft>
                <a:spcPct val="15000"/>
              </a:spcAft>
              <a:buFont typeface="Wingdings" pitchFamily="2" charset="2"/>
              <a:buChar char="Ø"/>
              <a:defRPr/>
            </a:pPr>
            <a:r>
              <a:rPr lang="es-ES" sz="2000" b="1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SG 5 años</a:t>
            </a:r>
            <a:r>
              <a:rPr lang="es-ES" sz="20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15.1% vs 10.6%, p 0.004. </a:t>
            </a:r>
            <a:r>
              <a:rPr lang="es-ES" sz="2000" b="1" kern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+ 4.5%</a:t>
            </a:r>
          </a:p>
          <a:p>
            <a:pPr marL="285750" lvl="1" indent="-285750" algn="ctr" defTabSz="711200">
              <a:lnSpc>
                <a:spcPct val="150000"/>
              </a:lnSpc>
              <a:spcBef>
                <a:spcPct val="0"/>
              </a:spcBef>
              <a:spcAft>
                <a:spcPct val="15000"/>
              </a:spcAft>
              <a:buFont typeface="Wingdings" pitchFamily="2" charset="2"/>
              <a:buChar char="Ø"/>
              <a:defRPr/>
            </a:pPr>
            <a:r>
              <a:rPr lang="es-ES" sz="20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Toxicidad esofágica G3-4: 18% vs 4%, p&lt;0.001</a:t>
            </a:r>
          </a:p>
          <a:p>
            <a:pPr marL="285750" lvl="1" indent="-285750" algn="ctr" defTabSz="711200">
              <a:lnSpc>
                <a:spcPct val="150000"/>
              </a:lnSpc>
              <a:spcBef>
                <a:spcPct val="0"/>
              </a:spcBef>
              <a:spcAft>
                <a:spcPct val="15000"/>
              </a:spcAft>
              <a:buFont typeface="Wingdings" pitchFamily="2" charset="2"/>
              <a:buChar char="Ø"/>
              <a:defRPr/>
            </a:pPr>
            <a:r>
              <a:rPr lang="es-ES" sz="2000" b="1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Empeora toxicidad severa tardía: 26% vs 14%</a:t>
            </a:r>
          </a:p>
        </p:txBody>
      </p:sp>
      <p:sp>
        <p:nvSpPr>
          <p:cNvPr id="10" name="Rectángulo redondeado 9">
            <a:extLst>
              <a:ext uri="{FF2B5EF4-FFF2-40B4-BE49-F238E27FC236}">
                <a16:creationId xmlns:a16="http://schemas.microsoft.com/office/drawing/2014/main" id="{88298B71-3BD9-37CF-7ADD-079BD9077E80}"/>
              </a:ext>
            </a:extLst>
          </p:cNvPr>
          <p:cNvSpPr/>
          <p:nvPr/>
        </p:nvSpPr>
        <p:spPr>
          <a:xfrm>
            <a:off x="5254300" y="1230908"/>
            <a:ext cx="2643945" cy="46394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Metaanálisis (2010)</a:t>
            </a: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ángulo redondeado 23">
            <a:extLst>
              <a:ext uri="{FF2B5EF4-FFF2-40B4-BE49-F238E27FC236}">
                <a16:creationId xmlns:a16="http://schemas.microsoft.com/office/drawing/2014/main" id="{B8B847A7-47F0-9BA6-08D3-536E0F3B3CC2}"/>
              </a:ext>
            </a:extLst>
          </p:cNvPr>
          <p:cNvSpPr/>
          <p:nvPr/>
        </p:nvSpPr>
        <p:spPr>
          <a:xfrm>
            <a:off x="2221654" y="5078407"/>
            <a:ext cx="8948842" cy="851501"/>
          </a:xfrm>
          <a:prstGeom prst="roundRect">
            <a:avLst>
              <a:gd name="adj" fmla="val 10000"/>
            </a:avLst>
          </a:prstGeom>
          <a:solidFill>
            <a:schemeClr val="tx2">
              <a:lumMod val="75000"/>
            </a:schemeClr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  <p:txBody>
          <a:bodyPr/>
          <a:lstStyle/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s-ES" sz="2000" b="1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RTQT concomitante ha demostrado mayor SG que secuencial, </a:t>
            </a:r>
          </a:p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s-ES" sz="2000" b="1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costa de más toxicidad. Pacientes </a:t>
            </a:r>
            <a:r>
              <a:rPr lang="es-ES" sz="2000" b="1" kern="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fit</a:t>
            </a:r>
            <a:r>
              <a:rPr lang="es-ES" sz="2000" b="1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" name="Google Shape;97;p2">
            <a:extLst>
              <a:ext uri="{FF2B5EF4-FFF2-40B4-BE49-F238E27FC236}">
                <a16:creationId xmlns:a16="http://schemas.microsoft.com/office/drawing/2014/main" id="{AF800339-C223-35CD-A069-324842AF2FB4}"/>
              </a:ext>
            </a:extLst>
          </p:cNvPr>
          <p:cNvSpPr txBox="1"/>
          <p:nvPr/>
        </p:nvSpPr>
        <p:spPr>
          <a:xfrm>
            <a:off x="2685485" y="563677"/>
            <a:ext cx="4010591" cy="616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r>
              <a:rPr lang="es-ES" sz="2000" dirty="0">
                <a:solidFill>
                  <a:schemeClr val="dk1"/>
                </a:solidFill>
                <a:latin typeface="Arial" panose="020B0604020202020204" pitchFamily="34" charset="0"/>
                <a:ea typeface="Alegreya Sans Medium"/>
                <a:cs typeface="Arial" panose="020B0604020202020204" pitchFamily="34" charset="0"/>
                <a:sym typeface="Alegreya Sans Medium"/>
              </a:rPr>
              <a:t>INTRODUCCION 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" name="Google Shape;98;p2">
            <a:extLst>
              <a:ext uri="{FF2B5EF4-FFF2-40B4-BE49-F238E27FC236}">
                <a16:creationId xmlns:a16="http://schemas.microsoft.com/office/drawing/2014/main" id="{B7CEF0E9-266A-964A-C6FD-8B0F223B6637}"/>
              </a:ext>
            </a:extLst>
          </p:cNvPr>
          <p:cNvCxnSpPr>
            <a:cxnSpLocks/>
          </p:cNvCxnSpPr>
          <p:nvPr/>
        </p:nvCxnSpPr>
        <p:spPr>
          <a:xfrm>
            <a:off x="2685484" y="928092"/>
            <a:ext cx="4010591" cy="0"/>
          </a:xfrm>
          <a:prstGeom prst="straightConnector1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32494979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5">
          <a:extLst>
            <a:ext uri="{FF2B5EF4-FFF2-40B4-BE49-F238E27FC236}">
              <a16:creationId xmlns:a16="http://schemas.microsoft.com/office/drawing/2014/main" id="{94BDD9FB-04FC-824F-121C-F34F136BA4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70;g31d3808a275_0_4">
            <a:extLst>
              <a:ext uri="{FF2B5EF4-FFF2-40B4-BE49-F238E27FC236}">
                <a16:creationId xmlns:a16="http://schemas.microsoft.com/office/drawing/2014/main" id="{3C1C618D-5700-C41E-E748-3B658950345F}"/>
              </a:ext>
            </a:extLst>
          </p:cNvPr>
          <p:cNvSpPr/>
          <p:nvPr/>
        </p:nvSpPr>
        <p:spPr>
          <a:xfrm>
            <a:off x="915111" y="2075365"/>
            <a:ext cx="10377377" cy="2222912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indent="-285750">
              <a:lnSpc>
                <a:spcPct val="200000"/>
              </a:lnSpc>
              <a:buFont typeface="Wingdings" pitchFamily="2" charset="2"/>
              <a:buChar char="Ø"/>
            </a:pPr>
            <a:r>
              <a:rPr lang="es-ES" sz="20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Introducción de </a:t>
            </a:r>
            <a:r>
              <a:rPr lang="es-ES" sz="2000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durvalumab</a:t>
            </a:r>
            <a:r>
              <a:rPr lang="es-ES" sz="20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como consolidación tras RTQT. </a:t>
            </a:r>
            <a:r>
              <a:rPr lang="es-ES" sz="2000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Ec</a:t>
            </a:r>
            <a:r>
              <a:rPr lang="es-ES" sz="20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. </a:t>
            </a:r>
            <a:r>
              <a:rPr lang="es-ES" sz="20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Fase III </a:t>
            </a:r>
            <a:r>
              <a:rPr lang="es-ES" sz="2000" kern="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randomizado</a:t>
            </a:r>
            <a:r>
              <a:rPr lang="es-ES" sz="20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
 </a:t>
            </a:r>
            <a:r>
              <a:rPr lang="es-ES" sz="2000" b="1" kern="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RTQTc</a:t>
            </a:r>
            <a:r>
              <a:rPr lang="es-ES" sz="2000" b="1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placebo vs RTQT + </a:t>
            </a:r>
            <a:r>
              <a:rPr lang="es-ES" sz="2000" b="1" kern="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durvalumab</a:t>
            </a:r>
            <a:endParaRPr lang="es-ES" sz="2000" b="1" kern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200000"/>
              </a:lnSpc>
              <a:buFont typeface="Wingdings" pitchFamily="2" charset="2"/>
              <a:buChar char="Ø"/>
            </a:pPr>
            <a:r>
              <a:rPr lang="es-ES" sz="20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Aumento significativo de la supervivencia (</a:t>
            </a:r>
            <a:r>
              <a:rPr lang="es-ES" sz="2000" b="1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Mediana SG: 29.1m vs 47.5m, </a:t>
            </a:r>
            <a:r>
              <a:rPr lang="es-ES" sz="20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HR 0.72 </a:t>
            </a:r>
            <a:r>
              <a:rPr lang="es-ES" sz="20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).</a:t>
            </a:r>
          </a:p>
        </p:txBody>
      </p:sp>
      <p:sp>
        <p:nvSpPr>
          <p:cNvPr id="6" name="Rectángulo redondeado 5">
            <a:extLst>
              <a:ext uri="{FF2B5EF4-FFF2-40B4-BE49-F238E27FC236}">
                <a16:creationId xmlns:a16="http://schemas.microsoft.com/office/drawing/2014/main" id="{33D1CCC5-2DC2-9AD1-7631-E634C2F2DC71}"/>
              </a:ext>
            </a:extLst>
          </p:cNvPr>
          <p:cNvSpPr/>
          <p:nvPr/>
        </p:nvSpPr>
        <p:spPr>
          <a:xfrm>
            <a:off x="4587136" y="1673527"/>
            <a:ext cx="3044209" cy="46394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Ensayo PACIFIC (2017)</a:t>
            </a:r>
          </a:p>
        </p:txBody>
      </p:sp>
      <p:sp>
        <p:nvSpPr>
          <p:cNvPr id="9" name="Rectángulo redondeado 23">
            <a:extLst>
              <a:ext uri="{FF2B5EF4-FFF2-40B4-BE49-F238E27FC236}">
                <a16:creationId xmlns:a16="http://schemas.microsoft.com/office/drawing/2014/main" id="{54CAE310-2FF5-3A27-CB66-77DFF9BAAB51}"/>
              </a:ext>
            </a:extLst>
          </p:cNvPr>
          <p:cNvSpPr/>
          <p:nvPr/>
        </p:nvSpPr>
        <p:spPr>
          <a:xfrm>
            <a:off x="907310" y="4857824"/>
            <a:ext cx="10575853" cy="945536"/>
          </a:xfrm>
          <a:prstGeom prst="roundRect">
            <a:avLst>
              <a:gd name="adj" fmla="val 10000"/>
            </a:avLst>
          </a:prstGeom>
          <a:solidFill>
            <a:schemeClr val="tx2">
              <a:lumMod val="75000"/>
            </a:schemeClr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  <p:txBody>
          <a:bodyPr/>
          <a:lstStyle/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s-ES" sz="2000" b="1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Estándar de tratamiento: </a:t>
            </a:r>
            <a:r>
              <a:rPr lang="es-ES" sz="2000" b="1" kern="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Durvalumab</a:t>
            </a:r>
            <a:r>
              <a:rPr lang="es-ES" sz="2000" b="1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adyuvante tras RTQT concomitante </a:t>
            </a:r>
          </a:p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s-ES" sz="2000" b="1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CPNCP PDL1&gt;1% (sin progresión y sin neumonitis)</a:t>
            </a:r>
          </a:p>
        </p:txBody>
      </p:sp>
      <p:sp>
        <p:nvSpPr>
          <p:cNvPr id="11" name="Google Shape;97;p2">
            <a:extLst>
              <a:ext uri="{FF2B5EF4-FFF2-40B4-BE49-F238E27FC236}">
                <a16:creationId xmlns:a16="http://schemas.microsoft.com/office/drawing/2014/main" id="{517638D3-526F-B1EF-13D4-DB2CE82E3FBF}"/>
              </a:ext>
            </a:extLst>
          </p:cNvPr>
          <p:cNvSpPr txBox="1"/>
          <p:nvPr/>
        </p:nvSpPr>
        <p:spPr>
          <a:xfrm>
            <a:off x="2685485" y="563677"/>
            <a:ext cx="4010591" cy="616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r>
              <a:rPr lang="es-ES" sz="2000" dirty="0">
                <a:solidFill>
                  <a:schemeClr val="dk1"/>
                </a:solidFill>
                <a:latin typeface="Arial" panose="020B0604020202020204" pitchFamily="34" charset="0"/>
                <a:ea typeface="Alegreya Sans Medium"/>
                <a:cs typeface="Arial" panose="020B0604020202020204" pitchFamily="34" charset="0"/>
                <a:sym typeface="Alegreya Sans Medium"/>
              </a:rPr>
              <a:t>INTRODUCCION 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Google Shape;98;p2">
            <a:extLst>
              <a:ext uri="{FF2B5EF4-FFF2-40B4-BE49-F238E27FC236}">
                <a16:creationId xmlns:a16="http://schemas.microsoft.com/office/drawing/2014/main" id="{5B11330A-8195-D37F-F6D6-22D1650DC889}"/>
              </a:ext>
            </a:extLst>
          </p:cNvPr>
          <p:cNvCxnSpPr>
            <a:cxnSpLocks/>
          </p:cNvCxnSpPr>
          <p:nvPr/>
        </p:nvCxnSpPr>
        <p:spPr>
          <a:xfrm>
            <a:off x="2685484" y="928092"/>
            <a:ext cx="4010591" cy="0"/>
          </a:xfrm>
          <a:prstGeom prst="straightConnector1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10221683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5">
          <a:extLst>
            <a:ext uri="{FF2B5EF4-FFF2-40B4-BE49-F238E27FC236}">
              <a16:creationId xmlns:a16="http://schemas.microsoft.com/office/drawing/2014/main" id="{1167B484-9984-02D7-3692-FD1CAA75BE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70;g31d3808a275_0_4">
            <a:extLst>
              <a:ext uri="{FF2B5EF4-FFF2-40B4-BE49-F238E27FC236}">
                <a16:creationId xmlns:a16="http://schemas.microsoft.com/office/drawing/2014/main" id="{05D4DAAB-0D0F-647B-3CAC-0C6D7C2730CE}"/>
              </a:ext>
            </a:extLst>
          </p:cNvPr>
          <p:cNvSpPr/>
          <p:nvPr/>
        </p:nvSpPr>
        <p:spPr>
          <a:xfrm>
            <a:off x="771526" y="1889209"/>
            <a:ext cx="10801350" cy="3305209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indent="-285750">
              <a:lnSpc>
                <a:spcPct val="200000"/>
              </a:lnSpc>
              <a:buFont typeface="Wingdings" pitchFamily="2" charset="2"/>
              <a:buChar char="Ø"/>
            </a:pPr>
            <a:r>
              <a:rPr lang="es-ES" sz="20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Analizo </a:t>
            </a:r>
            <a:r>
              <a:rPr lang="es-ES" sz="2000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Osimertinib</a:t>
            </a:r>
            <a:r>
              <a:rPr lang="es-ES" sz="20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en pacientes con CPNM estadio III irresecable (EGFR +) tras RTQT.</a:t>
            </a:r>
          </a:p>
          <a:p>
            <a:pPr marL="285750" indent="-285750">
              <a:lnSpc>
                <a:spcPct val="200000"/>
              </a:lnSpc>
              <a:buFont typeface="Wingdings" pitchFamily="2" charset="2"/>
              <a:buChar char="Ø"/>
            </a:pPr>
            <a:r>
              <a:rPr lang="es-ES" sz="2000" b="1" kern="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RTQTc</a:t>
            </a:r>
            <a:r>
              <a:rPr lang="es-ES" sz="2000" b="1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placebo vs RTQT + </a:t>
            </a:r>
            <a:r>
              <a:rPr lang="es-ES" sz="2000" b="1" kern="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osimertinib</a:t>
            </a:r>
            <a:endParaRPr lang="es-ES" sz="2000" b="1" kern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200000"/>
              </a:lnSpc>
              <a:buFont typeface="Wingdings" pitchFamily="2" charset="2"/>
              <a:buChar char="Ø"/>
            </a:pPr>
            <a:r>
              <a:rPr lang="es-ES" sz="2000" b="1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Mediana SLP: 5.6m vs 39.1m, </a:t>
            </a:r>
            <a:r>
              <a:rPr lang="es-ES" sz="20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HR 0.72 </a:t>
            </a:r>
          </a:p>
          <a:p>
            <a:pPr marL="285750" indent="-285750">
              <a:lnSpc>
                <a:spcPct val="200000"/>
              </a:lnSpc>
              <a:buFont typeface="Wingdings" pitchFamily="2" charset="2"/>
              <a:buChar char="Ø"/>
            </a:pPr>
            <a:r>
              <a:rPr lang="es-ES" sz="20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Análisis intermedio sin diferencias en SG</a:t>
            </a:r>
          </a:p>
          <a:p>
            <a:pPr marL="285750" indent="-285750">
              <a:lnSpc>
                <a:spcPct val="200000"/>
              </a:lnSpc>
              <a:buFont typeface="Wingdings" pitchFamily="2" charset="2"/>
              <a:buChar char="Ø"/>
            </a:pPr>
            <a:r>
              <a:rPr lang="es-ES" sz="2000" b="1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Mayor toxicidad ≥G3 con </a:t>
            </a:r>
            <a:r>
              <a:rPr lang="es-ES" sz="2000" b="1" kern="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osimertinib</a:t>
            </a:r>
            <a:r>
              <a:rPr lang="es-ES" sz="2000" b="1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12% vs 35%.</a:t>
            </a:r>
          </a:p>
        </p:txBody>
      </p:sp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E2FD88A1-A200-CCD3-981C-402212791258}"/>
              </a:ext>
            </a:extLst>
          </p:cNvPr>
          <p:cNvSpPr/>
          <p:nvPr/>
        </p:nvSpPr>
        <p:spPr>
          <a:xfrm>
            <a:off x="4255492" y="1540381"/>
            <a:ext cx="3724080" cy="42277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Ensayo LAURA (2023)</a:t>
            </a:r>
          </a:p>
        </p:txBody>
      </p:sp>
      <p:sp>
        <p:nvSpPr>
          <p:cNvPr id="10" name="Rectángulo redondeado 23">
            <a:extLst>
              <a:ext uri="{FF2B5EF4-FFF2-40B4-BE49-F238E27FC236}">
                <a16:creationId xmlns:a16="http://schemas.microsoft.com/office/drawing/2014/main" id="{C7772F82-5564-EB66-2DC1-5B7B72567EB3}"/>
              </a:ext>
            </a:extLst>
          </p:cNvPr>
          <p:cNvSpPr/>
          <p:nvPr/>
        </p:nvSpPr>
        <p:spPr>
          <a:xfrm>
            <a:off x="1408015" y="5453022"/>
            <a:ext cx="9564785" cy="841301"/>
          </a:xfrm>
          <a:prstGeom prst="roundRect">
            <a:avLst>
              <a:gd name="adj" fmla="val 10000"/>
            </a:avLst>
          </a:prstGeom>
          <a:solidFill>
            <a:schemeClr val="tx2">
              <a:lumMod val="75000"/>
            </a:schemeClr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  <p:txBody>
          <a:bodyPr/>
          <a:lstStyle/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s-ES" sz="2000" b="1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Estándar de tratamiento: </a:t>
            </a:r>
            <a:r>
              <a:rPr lang="es-ES" sz="2000" b="1" kern="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Osimertinib</a:t>
            </a:r>
            <a:r>
              <a:rPr lang="es-ES" sz="2000" b="1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adyuvante tras RTQT concomitante </a:t>
            </a:r>
          </a:p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s-ES" sz="2000" b="1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CPNCP EGFR + sin progresión</a:t>
            </a:r>
          </a:p>
        </p:txBody>
      </p:sp>
      <p:sp>
        <p:nvSpPr>
          <p:cNvPr id="3" name="Google Shape;97;p2">
            <a:extLst>
              <a:ext uri="{FF2B5EF4-FFF2-40B4-BE49-F238E27FC236}">
                <a16:creationId xmlns:a16="http://schemas.microsoft.com/office/drawing/2014/main" id="{1D96CE63-59AE-E38A-EDD7-7B45D3BF21B0}"/>
              </a:ext>
            </a:extLst>
          </p:cNvPr>
          <p:cNvSpPr txBox="1"/>
          <p:nvPr/>
        </p:nvSpPr>
        <p:spPr>
          <a:xfrm>
            <a:off x="2685485" y="563677"/>
            <a:ext cx="4010591" cy="616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r>
              <a:rPr lang="es-ES" sz="2000" dirty="0">
                <a:solidFill>
                  <a:schemeClr val="dk1"/>
                </a:solidFill>
                <a:latin typeface="Arial" panose="020B0604020202020204" pitchFamily="34" charset="0"/>
                <a:ea typeface="Alegreya Sans Medium"/>
                <a:cs typeface="Arial" panose="020B0604020202020204" pitchFamily="34" charset="0"/>
                <a:sym typeface="Alegreya Sans Medium"/>
              </a:rPr>
              <a:t>INTRODUCCION 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Google Shape;98;p2">
            <a:extLst>
              <a:ext uri="{FF2B5EF4-FFF2-40B4-BE49-F238E27FC236}">
                <a16:creationId xmlns:a16="http://schemas.microsoft.com/office/drawing/2014/main" id="{AC8B4851-3A84-314C-3DAC-FEDA184F6C9E}"/>
              </a:ext>
            </a:extLst>
          </p:cNvPr>
          <p:cNvCxnSpPr>
            <a:cxnSpLocks/>
          </p:cNvCxnSpPr>
          <p:nvPr/>
        </p:nvCxnSpPr>
        <p:spPr>
          <a:xfrm>
            <a:off x="2685484" y="928092"/>
            <a:ext cx="4010591" cy="0"/>
          </a:xfrm>
          <a:prstGeom prst="straightConnector1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28233198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5">
          <a:extLst>
            <a:ext uri="{FF2B5EF4-FFF2-40B4-BE49-F238E27FC236}">
              <a16:creationId xmlns:a16="http://schemas.microsoft.com/office/drawing/2014/main" id="{7A72AB5C-BD21-EC84-63F2-0698B8C5E0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">
            <a:extLst>
              <a:ext uri="{FF2B5EF4-FFF2-40B4-BE49-F238E27FC236}">
                <a16:creationId xmlns:a16="http://schemas.microsoft.com/office/drawing/2014/main" id="{49F9D25D-36EB-1B2D-7AA4-E1BE1249C73A}"/>
              </a:ext>
            </a:extLst>
          </p:cNvPr>
          <p:cNvSpPr txBox="1"/>
          <p:nvPr/>
        </p:nvSpPr>
        <p:spPr>
          <a:xfrm>
            <a:off x="2512380" y="3098143"/>
            <a:ext cx="9330493" cy="3561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marL="342900" indent="-342900">
              <a:lnSpc>
                <a:spcPct val="200000"/>
              </a:lnSpc>
              <a:buFont typeface="Wingdings" pitchFamily="2" charset="2"/>
              <a:buChar char="Ø"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Estudio retrospectivo observacional </a:t>
            </a:r>
            <a:r>
              <a:rPr lang="es-ES" sz="2000" dirty="0" err="1">
                <a:latin typeface="Arial" panose="020B0604020202020204" pitchFamily="34" charset="0"/>
                <a:cs typeface="Arial" panose="020B0604020202020204" pitchFamily="34" charset="0"/>
              </a:rPr>
              <a:t>unicéntrico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lnSpc>
                <a:spcPct val="200000"/>
              </a:lnSpc>
              <a:buFont typeface="Wingdings" pitchFamily="2" charset="2"/>
              <a:buChar char="Ø"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63 pacientes tratados con RTQT (concomitante o secuencial).</a:t>
            </a:r>
          </a:p>
          <a:p>
            <a:pPr marL="342900" indent="-342900">
              <a:lnSpc>
                <a:spcPct val="200000"/>
              </a:lnSpc>
              <a:buFont typeface="Wingdings" pitchFamily="2" charset="2"/>
              <a:buChar char="Ø"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No se presentan datos de inmunoterapia posterior.</a:t>
            </a:r>
          </a:p>
          <a:p>
            <a:pPr marL="342900" indent="-342900">
              <a:lnSpc>
                <a:spcPct val="200000"/>
              </a:lnSpc>
              <a:buFont typeface="Wingdings" pitchFamily="2" charset="2"/>
              <a:buChar char="Ø"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Periodo: 2019-2022.</a:t>
            </a:r>
          </a:p>
          <a:p>
            <a:pPr marL="342900" indent="-342900">
              <a:lnSpc>
                <a:spcPct val="200000"/>
              </a:lnSpc>
              <a:buFont typeface="Wingdings" pitchFamily="2" charset="2"/>
              <a:buChar char="Ø"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Análisis descriptivo y prueba de Fisher para evaluar significancia estadística.</a:t>
            </a:r>
          </a:p>
          <a:p>
            <a:pPr marL="257175" indent="-257175" algn="ctr">
              <a:lnSpc>
                <a:spcPct val="200000"/>
              </a:lnSpc>
              <a:spcBef>
                <a:spcPts val="270"/>
              </a:spcBef>
              <a:buClr>
                <a:schemeClr val="dk1"/>
              </a:buClr>
              <a:buSzPts val="1100"/>
            </a:pPr>
            <a:endParaRPr sz="2000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97" name="Google Shape;97;p2">
            <a:extLst>
              <a:ext uri="{FF2B5EF4-FFF2-40B4-BE49-F238E27FC236}">
                <a16:creationId xmlns:a16="http://schemas.microsoft.com/office/drawing/2014/main" id="{6BBD3E23-1873-EA54-7FDD-D3198F39F753}"/>
              </a:ext>
            </a:extLst>
          </p:cNvPr>
          <p:cNvSpPr txBox="1"/>
          <p:nvPr/>
        </p:nvSpPr>
        <p:spPr>
          <a:xfrm>
            <a:off x="2685483" y="2623630"/>
            <a:ext cx="4010591" cy="288749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r>
              <a:rPr lang="es-ES" sz="2000" dirty="0">
                <a:solidFill>
                  <a:schemeClr val="dk1"/>
                </a:solidFill>
                <a:latin typeface="Arial" panose="020B0604020202020204" pitchFamily="34" charset="0"/>
                <a:ea typeface="Alegreya Sans Medium"/>
                <a:cs typeface="Arial" panose="020B0604020202020204" pitchFamily="34" charset="0"/>
                <a:sym typeface="Alegreya Sans Medium"/>
              </a:rPr>
              <a:t>MATERIAL Y MÉTODOS 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8" name="Google Shape;98;p2">
            <a:extLst>
              <a:ext uri="{FF2B5EF4-FFF2-40B4-BE49-F238E27FC236}">
                <a16:creationId xmlns:a16="http://schemas.microsoft.com/office/drawing/2014/main" id="{C342716C-2027-5588-83D2-C7119D23993A}"/>
              </a:ext>
            </a:extLst>
          </p:cNvPr>
          <p:cNvCxnSpPr/>
          <p:nvPr/>
        </p:nvCxnSpPr>
        <p:spPr>
          <a:xfrm>
            <a:off x="2693279" y="2998678"/>
            <a:ext cx="4010591" cy="0"/>
          </a:xfrm>
          <a:prstGeom prst="straightConnector1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" name="Google Shape;96;p2">
            <a:extLst>
              <a:ext uri="{FF2B5EF4-FFF2-40B4-BE49-F238E27FC236}">
                <a16:creationId xmlns:a16="http://schemas.microsoft.com/office/drawing/2014/main" id="{4F7E3468-4706-4810-285A-CD193D5AAF3E}"/>
              </a:ext>
            </a:extLst>
          </p:cNvPr>
          <p:cNvSpPr txBox="1"/>
          <p:nvPr/>
        </p:nvSpPr>
        <p:spPr>
          <a:xfrm>
            <a:off x="2512380" y="1316742"/>
            <a:ext cx="9931368" cy="759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Analizar la eficacia y toxicidad del tratamiento con radioterapia y quimioterapia </a:t>
            </a:r>
          </a:p>
          <a:p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en cáncer de pulmón no microcítico estadio III.</a:t>
            </a:r>
          </a:p>
          <a:p>
            <a:pPr marL="257175" indent="-257175" algn="ctr">
              <a:lnSpc>
                <a:spcPct val="150000"/>
              </a:lnSpc>
              <a:spcBef>
                <a:spcPts val="270"/>
              </a:spcBef>
              <a:buClr>
                <a:schemeClr val="dk1"/>
              </a:buClr>
              <a:buSzPts val="1100"/>
            </a:pPr>
            <a:endParaRPr sz="2000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5" name="Google Shape;97;p2">
            <a:extLst>
              <a:ext uri="{FF2B5EF4-FFF2-40B4-BE49-F238E27FC236}">
                <a16:creationId xmlns:a16="http://schemas.microsoft.com/office/drawing/2014/main" id="{EA64D3CE-0055-8C14-F7DB-3A806D761076}"/>
              </a:ext>
            </a:extLst>
          </p:cNvPr>
          <p:cNvSpPr txBox="1"/>
          <p:nvPr/>
        </p:nvSpPr>
        <p:spPr>
          <a:xfrm>
            <a:off x="2685485" y="563677"/>
            <a:ext cx="4010591" cy="616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r>
              <a:rPr lang="es-ES" sz="2000" dirty="0">
                <a:solidFill>
                  <a:schemeClr val="dk1"/>
                </a:solidFill>
                <a:latin typeface="Arial" panose="020B0604020202020204" pitchFamily="34" charset="0"/>
                <a:ea typeface="Alegreya Sans Medium"/>
                <a:cs typeface="Arial" panose="020B0604020202020204" pitchFamily="34" charset="0"/>
                <a:sym typeface="Alegreya Sans Medium"/>
              </a:rPr>
              <a:t>OBJETIVO 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Google Shape;98;p2">
            <a:extLst>
              <a:ext uri="{FF2B5EF4-FFF2-40B4-BE49-F238E27FC236}">
                <a16:creationId xmlns:a16="http://schemas.microsoft.com/office/drawing/2014/main" id="{018FF500-DF54-CB3F-BFA3-B326F3770BB7}"/>
              </a:ext>
            </a:extLst>
          </p:cNvPr>
          <p:cNvCxnSpPr>
            <a:cxnSpLocks/>
          </p:cNvCxnSpPr>
          <p:nvPr/>
        </p:nvCxnSpPr>
        <p:spPr>
          <a:xfrm>
            <a:off x="2685484" y="928092"/>
            <a:ext cx="4010591" cy="0"/>
          </a:xfrm>
          <a:prstGeom prst="straightConnector1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14706511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5">
          <a:extLst>
            <a:ext uri="{FF2B5EF4-FFF2-40B4-BE49-F238E27FC236}">
              <a16:creationId xmlns:a16="http://schemas.microsoft.com/office/drawing/2014/main" id="{0440C763-2D14-1A26-54C6-1697487377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46A73C9C-6193-1C71-534C-BDEA4F710E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1320437"/>
              </p:ext>
            </p:extLst>
          </p:nvPr>
        </p:nvGraphicFramePr>
        <p:xfrm>
          <a:off x="2685486" y="1474788"/>
          <a:ext cx="7372914" cy="43454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86457">
                  <a:extLst>
                    <a:ext uri="{9D8B030D-6E8A-4147-A177-3AD203B41FA5}">
                      <a16:colId xmlns:a16="http://schemas.microsoft.com/office/drawing/2014/main" val="583346770"/>
                    </a:ext>
                  </a:extLst>
                </a:gridCol>
                <a:gridCol w="3686457">
                  <a:extLst>
                    <a:ext uri="{9D8B030D-6E8A-4147-A177-3AD203B41FA5}">
                      <a16:colId xmlns:a16="http://schemas.microsoft.com/office/drawing/2014/main" val="3949630584"/>
                    </a:ext>
                  </a:extLst>
                </a:gridCol>
              </a:tblGrid>
              <a:tr h="482826">
                <a:tc>
                  <a:txBody>
                    <a:bodyPr/>
                    <a:lstStyle/>
                    <a:p>
                      <a:pPr algn="ctr"/>
                      <a:r>
                        <a:rPr lang="es-E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Características</a:t>
                      </a:r>
                      <a:endParaRPr lang="es-E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Porcentaje </a:t>
                      </a:r>
                      <a:endParaRPr lang="es-E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7994347"/>
                  </a:ext>
                </a:extLst>
              </a:tr>
              <a:tr h="482826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PS ≤1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79.3%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67184511"/>
                  </a:ext>
                </a:extLst>
              </a:tr>
              <a:tr h="482826"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PS 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20.6%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31443693"/>
                  </a:ext>
                </a:extLst>
              </a:tr>
              <a:tr h="482826"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PS 3 y 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64048178"/>
                  </a:ext>
                </a:extLst>
              </a:tr>
              <a:tr h="482826"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Estadio IIIA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33.3%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15838661"/>
                  </a:ext>
                </a:extLst>
              </a:tr>
              <a:tr h="482826"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Estadio IIIB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44.4%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69455374"/>
                  </a:ext>
                </a:extLst>
              </a:tr>
              <a:tr h="482826"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Estadio IIIC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22.2%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14970017"/>
                  </a:ext>
                </a:extLst>
              </a:tr>
              <a:tr h="482826"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RTQT Concomitante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42613048"/>
                  </a:ext>
                </a:extLst>
              </a:tr>
              <a:tr h="482826"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RTQT Secuencial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88791245"/>
                  </a:ext>
                </a:extLst>
              </a:tr>
            </a:tbl>
          </a:graphicData>
        </a:graphic>
      </p:graphicFrame>
      <p:sp>
        <p:nvSpPr>
          <p:cNvPr id="8" name="Google Shape;97;p2">
            <a:extLst>
              <a:ext uri="{FF2B5EF4-FFF2-40B4-BE49-F238E27FC236}">
                <a16:creationId xmlns:a16="http://schemas.microsoft.com/office/drawing/2014/main" id="{FB60359B-6408-AB3A-CB63-643B706CE21F}"/>
              </a:ext>
            </a:extLst>
          </p:cNvPr>
          <p:cNvSpPr txBox="1"/>
          <p:nvPr/>
        </p:nvSpPr>
        <p:spPr>
          <a:xfrm>
            <a:off x="2685486" y="563676"/>
            <a:ext cx="7372914" cy="364403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r>
              <a:rPr lang="es-ES" sz="2000" dirty="0">
                <a:solidFill>
                  <a:schemeClr val="dk1"/>
                </a:solidFill>
                <a:latin typeface="Arial" panose="020B0604020202020204" pitchFamily="34" charset="0"/>
                <a:ea typeface="Alegreya Sans Medium"/>
                <a:cs typeface="Arial" panose="020B0604020202020204" pitchFamily="34" charset="0"/>
                <a:sym typeface="Alegreya Sans Medium"/>
              </a:rPr>
              <a:t>CARACTERISTICAS DE LOS PACIENTES Y  TRATAMIENTOS</a:t>
            </a: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000" dirty="0">
                <a:solidFill>
                  <a:schemeClr val="dk1"/>
                </a:solidFill>
                <a:latin typeface="Arial" panose="020B0604020202020204" pitchFamily="34" charset="0"/>
                <a:ea typeface="Alegreya Sans Medium"/>
                <a:cs typeface="Arial" panose="020B0604020202020204" pitchFamily="34" charset="0"/>
                <a:sym typeface="Alegreya Sans Medium"/>
              </a:rPr>
              <a:t> 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Google Shape;98;p2">
            <a:extLst>
              <a:ext uri="{FF2B5EF4-FFF2-40B4-BE49-F238E27FC236}">
                <a16:creationId xmlns:a16="http://schemas.microsoft.com/office/drawing/2014/main" id="{053ACA5E-40CD-2B16-EA0D-A41AF16D2317}"/>
              </a:ext>
            </a:extLst>
          </p:cNvPr>
          <p:cNvCxnSpPr>
            <a:cxnSpLocks/>
          </p:cNvCxnSpPr>
          <p:nvPr/>
        </p:nvCxnSpPr>
        <p:spPr>
          <a:xfrm>
            <a:off x="2685484" y="928092"/>
            <a:ext cx="7372916" cy="0"/>
          </a:xfrm>
          <a:prstGeom prst="straightConnector1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8465192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DB8EF4DC-70E3-DA17-D1BC-65B9D443B2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1523" y="345180"/>
            <a:ext cx="5928954" cy="6167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1361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B74AFFB-19E8-0E4E-A034-87E2DF846D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51EDB87-1B79-DF23-1E85-4CCED7855C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8526" y="634110"/>
            <a:ext cx="7772400" cy="5659514"/>
          </a:xfrm>
          <a:prstGeom prst="rect">
            <a:avLst/>
          </a:prstGeom>
        </p:spPr>
      </p:pic>
      <p:sp>
        <p:nvSpPr>
          <p:cNvPr id="5" name="Google Shape;97;p2">
            <a:extLst>
              <a:ext uri="{FF2B5EF4-FFF2-40B4-BE49-F238E27FC236}">
                <a16:creationId xmlns:a16="http://schemas.microsoft.com/office/drawing/2014/main" id="{8CE12167-848A-7C12-427A-6CCBC40058BB}"/>
              </a:ext>
            </a:extLst>
          </p:cNvPr>
          <p:cNvSpPr txBox="1"/>
          <p:nvPr/>
        </p:nvSpPr>
        <p:spPr>
          <a:xfrm>
            <a:off x="1603853" y="698004"/>
            <a:ext cx="10588147" cy="412673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marL="257175" indent="-257175" algn="ctr">
              <a:spcBef>
                <a:spcPts val="270"/>
              </a:spcBef>
              <a:buClr>
                <a:schemeClr val="dk1"/>
              </a:buClr>
              <a:buSzPts val="1100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RESULTADOS DE SUPERVIVENCIA GLOBAL Y SUPERVIVENCIA LIBRE DE PROGRESION </a:t>
            </a:r>
          </a:p>
        </p:txBody>
      </p:sp>
      <p:cxnSp>
        <p:nvCxnSpPr>
          <p:cNvPr id="6" name="Google Shape;98;p2">
            <a:extLst>
              <a:ext uri="{FF2B5EF4-FFF2-40B4-BE49-F238E27FC236}">
                <a16:creationId xmlns:a16="http://schemas.microsoft.com/office/drawing/2014/main" id="{05715BFB-A130-8763-DB52-DC3DCA3CEDE6}"/>
              </a:ext>
            </a:extLst>
          </p:cNvPr>
          <p:cNvCxnSpPr>
            <a:cxnSpLocks/>
          </p:cNvCxnSpPr>
          <p:nvPr/>
        </p:nvCxnSpPr>
        <p:spPr>
          <a:xfrm>
            <a:off x="2032000" y="1110677"/>
            <a:ext cx="9312939" cy="0"/>
          </a:xfrm>
          <a:prstGeom prst="straightConnector1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" name="Google Shape;97;p2">
            <a:extLst>
              <a:ext uri="{FF2B5EF4-FFF2-40B4-BE49-F238E27FC236}">
                <a16:creationId xmlns:a16="http://schemas.microsoft.com/office/drawing/2014/main" id="{353FCE1F-7536-6161-C801-8BACCB317A78}"/>
              </a:ext>
            </a:extLst>
          </p:cNvPr>
          <p:cNvSpPr txBox="1"/>
          <p:nvPr/>
        </p:nvSpPr>
        <p:spPr>
          <a:xfrm>
            <a:off x="3533554" y="5846084"/>
            <a:ext cx="2562447" cy="825343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algn="ctr"/>
            <a:r>
              <a:rPr lang="es-ES" dirty="0"/>
              <a:t>Mediana de SG: 21 meses (IC 95%: 15.36-26.95)</a:t>
            </a:r>
          </a:p>
        </p:txBody>
      </p:sp>
      <p:sp>
        <p:nvSpPr>
          <p:cNvPr id="10" name="Google Shape;97;p2">
            <a:extLst>
              <a:ext uri="{FF2B5EF4-FFF2-40B4-BE49-F238E27FC236}">
                <a16:creationId xmlns:a16="http://schemas.microsoft.com/office/drawing/2014/main" id="{AA2E3792-69E4-4398-720B-067CDEC3317D}"/>
              </a:ext>
            </a:extLst>
          </p:cNvPr>
          <p:cNvSpPr txBox="1"/>
          <p:nvPr/>
        </p:nvSpPr>
        <p:spPr>
          <a:xfrm>
            <a:off x="6354726" y="5846084"/>
            <a:ext cx="2675860" cy="825343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algn="ctr"/>
            <a:r>
              <a:rPr lang="es-ES" dirty="0"/>
              <a:t>Mediana de SLP: 4.5 meses (IC 95%: 1.69-7.1)</a:t>
            </a:r>
          </a:p>
        </p:txBody>
      </p:sp>
    </p:spTree>
    <p:extLst>
      <p:ext uri="{BB962C8B-B14F-4D97-AF65-F5344CB8AC3E}">
        <p14:creationId xmlns:p14="http://schemas.microsoft.com/office/powerpoint/2010/main" val="23463486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5">
          <a:extLst>
            <a:ext uri="{FF2B5EF4-FFF2-40B4-BE49-F238E27FC236}">
              <a16:creationId xmlns:a16="http://schemas.microsoft.com/office/drawing/2014/main" id="{84B2D937-0724-6CD6-0FAE-4FD4604DAB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09CEF663-F15F-1848-738E-11F43241FD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6733292"/>
              </p:ext>
            </p:extLst>
          </p:nvPr>
        </p:nvGraphicFramePr>
        <p:xfrm>
          <a:off x="2671482" y="1844040"/>
          <a:ext cx="7979640" cy="158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89820">
                  <a:extLst>
                    <a:ext uri="{9D8B030D-6E8A-4147-A177-3AD203B41FA5}">
                      <a16:colId xmlns:a16="http://schemas.microsoft.com/office/drawing/2014/main" val="583346770"/>
                    </a:ext>
                  </a:extLst>
                </a:gridCol>
                <a:gridCol w="3989820">
                  <a:extLst>
                    <a:ext uri="{9D8B030D-6E8A-4147-A177-3AD203B41FA5}">
                      <a16:colId xmlns:a16="http://schemas.microsoft.com/office/drawing/2014/main" val="39496305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Outcomes</a:t>
                      </a:r>
                      <a:endParaRPr lang="es-E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Resultado</a:t>
                      </a:r>
                      <a:endParaRPr lang="es-E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7994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Mediana de seguimiento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 meses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1307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Mediana SG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 meses (IC 95%: 15.36-26.95)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81292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Mediana SLP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4.5 meses (IC 95%: 1.69-7.1)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99733847"/>
                  </a:ext>
                </a:extLst>
              </a:tr>
            </a:tbl>
          </a:graphicData>
        </a:graphic>
      </p:graphicFrame>
      <p:sp>
        <p:nvSpPr>
          <p:cNvPr id="3" name="Google Shape;96;p2">
            <a:extLst>
              <a:ext uri="{FF2B5EF4-FFF2-40B4-BE49-F238E27FC236}">
                <a16:creationId xmlns:a16="http://schemas.microsoft.com/office/drawing/2014/main" id="{4DFA51F4-88A9-5ED1-3688-F38E0DAB2071}"/>
              </a:ext>
            </a:extLst>
          </p:cNvPr>
          <p:cNvSpPr txBox="1"/>
          <p:nvPr/>
        </p:nvSpPr>
        <p:spPr>
          <a:xfrm>
            <a:off x="1992511" y="3838699"/>
            <a:ext cx="9337582" cy="1333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marL="342900" indent="-342900">
              <a:lnSpc>
                <a:spcPct val="200000"/>
              </a:lnSpc>
              <a:buFont typeface="Wingdings" pitchFamily="2" charset="2"/>
              <a:buChar char="Ø"/>
            </a:pPr>
            <a:r>
              <a:rPr lang="es-ES" sz="20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No se encontraron diferencias significativas en la SG entre pacientes tratados con RTQT concomitante vs. RTQT secuencial (p = 0.673), en nuestra muestra.</a:t>
            </a:r>
          </a:p>
          <a:p>
            <a:pPr marL="342900" indent="-342900">
              <a:lnSpc>
                <a:spcPct val="200000"/>
              </a:lnSpc>
              <a:buFont typeface="Wingdings" pitchFamily="2" charset="2"/>
              <a:buChar char="Ø"/>
            </a:pP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57175" indent="-257175" algn="ctr">
              <a:lnSpc>
                <a:spcPct val="200000"/>
              </a:lnSpc>
              <a:spcBef>
                <a:spcPts val="270"/>
              </a:spcBef>
              <a:buClr>
                <a:schemeClr val="dk1"/>
              </a:buClr>
              <a:buSzPts val="1100"/>
            </a:pPr>
            <a:endParaRPr sz="2000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7" name="Google Shape;97;p2">
            <a:extLst>
              <a:ext uri="{FF2B5EF4-FFF2-40B4-BE49-F238E27FC236}">
                <a16:creationId xmlns:a16="http://schemas.microsoft.com/office/drawing/2014/main" id="{DA70C27F-9146-1219-2C6A-7D319269AFE7}"/>
              </a:ext>
            </a:extLst>
          </p:cNvPr>
          <p:cNvSpPr txBox="1"/>
          <p:nvPr/>
        </p:nvSpPr>
        <p:spPr>
          <a:xfrm>
            <a:off x="2685486" y="563676"/>
            <a:ext cx="7372914" cy="364403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r>
              <a:rPr lang="es-ES" sz="20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  <a:sym typeface="Alegreya Sans Medium"/>
              </a:rPr>
              <a:t>OUTCOMES EN NUESTRA MUESTRA </a:t>
            </a: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000" dirty="0">
                <a:solidFill>
                  <a:schemeClr val="dk1"/>
                </a:solidFill>
                <a:latin typeface="Arial" panose="020B0604020202020204" pitchFamily="34" charset="0"/>
                <a:ea typeface="Alegreya Sans Medium"/>
                <a:cs typeface="Arial" panose="020B0604020202020204" pitchFamily="34" charset="0"/>
                <a:sym typeface="Alegreya Sans Medium"/>
              </a:rPr>
              <a:t> 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Google Shape;98;p2">
            <a:extLst>
              <a:ext uri="{FF2B5EF4-FFF2-40B4-BE49-F238E27FC236}">
                <a16:creationId xmlns:a16="http://schemas.microsoft.com/office/drawing/2014/main" id="{70E6484F-6A9D-3994-DC72-E19FDB756545}"/>
              </a:ext>
            </a:extLst>
          </p:cNvPr>
          <p:cNvCxnSpPr>
            <a:cxnSpLocks/>
          </p:cNvCxnSpPr>
          <p:nvPr/>
        </p:nvCxnSpPr>
        <p:spPr>
          <a:xfrm>
            <a:off x="2685484" y="928092"/>
            <a:ext cx="7372916" cy="0"/>
          </a:xfrm>
          <a:prstGeom prst="straightConnector1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40636860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5">
          <a:extLst>
            <a:ext uri="{FF2B5EF4-FFF2-40B4-BE49-F238E27FC236}">
              <a16:creationId xmlns:a16="http://schemas.microsoft.com/office/drawing/2014/main" id="{DA26FC3A-F773-247C-F64E-FBAFB4C0B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D85D5AFA-2E5F-EC3F-60A7-F35C8C47D80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9204436"/>
              </p:ext>
            </p:extLst>
          </p:nvPr>
        </p:nvGraphicFramePr>
        <p:xfrm>
          <a:off x="4040117" y="299984"/>
          <a:ext cx="7973699" cy="62580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7" name="Google Shape;97;p2">
            <a:extLst>
              <a:ext uri="{FF2B5EF4-FFF2-40B4-BE49-F238E27FC236}">
                <a16:creationId xmlns:a16="http://schemas.microsoft.com/office/drawing/2014/main" id="{21217565-821E-9C17-A86C-92AD2E3E71F8}"/>
              </a:ext>
            </a:extLst>
          </p:cNvPr>
          <p:cNvSpPr txBox="1"/>
          <p:nvPr/>
        </p:nvSpPr>
        <p:spPr>
          <a:xfrm>
            <a:off x="2085410" y="542415"/>
            <a:ext cx="4010591" cy="288749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endParaRPr lang="es-ES" sz="1350" dirty="0"/>
          </a:p>
        </p:txBody>
      </p:sp>
      <p:sp>
        <p:nvSpPr>
          <p:cNvPr id="3" name="Google Shape;170;g31d3808a275_0_4">
            <a:extLst>
              <a:ext uri="{FF2B5EF4-FFF2-40B4-BE49-F238E27FC236}">
                <a16:creationId xmlns:a16="http://schemas.microsoft.com/office/drawing/2014/main" id="{3F1F08AE-6698-A616-8961-F6DEDFDD724D}"/>
              </a:ext>
            </a:extLst>
          </p:cNvPr>
          <p:cNvSpPr/>
          <p:nvPr/>
        </p:nvSpPr>
        <p:spPr>
          <a:xfrm>
            <a:off x="178184" y="1838061"/>
            <a:ext cx="3677262" cy="488643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571500" indent="-571500">
              <a:lnSpc>
                <a:spcPct val="150000"/>
              </a:lnSpc>
              <a:buFont typeface="Wingdings" pitchFamily="2" charset="2"/>
              <a:buChar char="Ø"/>
            </a:pP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lnSpc>
                <a:spcPct val="150000"/>
              </a:lnSpc>
              <a:buFont typeface="Wingdings" pitchFamily="2" charset="2"/>
              <a:buChar char="Ø"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Neumonitis en 6.3%</a:t>
            </a:r>
          </a:p>
          <a:p>
            <a:pPr marL="571500" indent="-571500">
              <a:lnSpc>
                <a:spcPct val="150000"/>
              </a:lnSpc>
              <a:buFont typeface="Wingdings" pitchFamily="2" charset="2"/>
              <a:buChar char="Ø"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Esofagitis: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≤G2 en 39.7%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G3 en 25.4%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G4 sin casos</a:t>
            </a:r>
          </a:p>
          <a:p>
            <a:pPr marL="571500" indent="-571500">
              <a:lnSpc>
                <a:spcPct val="150000"/>
              </a:lnSpc>
              <a:buFont typeface="Wingdings" pitchFamily="2" charset="2"/>
              <a:buChar char="Ø"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Tendencia a mayor esofagitis con aumento de dosis en el esófago (p=0.084).</a:t>
            </a:r>
          </a:p>
        </p:txBody>
      </p:sp>
      <p:sp>
        <p:nvSpPr>
          <p:cNvPr id="4" name="Rectángulo redondeado 3">
            <a:extLst>
              <a:ext uri="{FF2B5EF4-FFF2-40B4-BE49-F238E27FC236}">
                <a16:creationId xmlns:a16="http://schemas.microsoft.com/office/drawing/2014/main" id="{04498184-0024-2BED-0C0C-5B72FB17DE31}"/>
              </a:ext>
            </a:extLst>
          </p:cNvPr>
          <p:cNvSpPr/>
          <p:nvPr/>
        </p:nvSpPr>
        <p:spPr>
          <a:xfrm>
            <a:off x="601374" y="1672022"/>
            <a:ext cx="2830881" cy="671703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Resultados Toxicidad</a:t>
            </a:r>
          </a:p>
        </p:txBody>
      </p:sp>
    </p:spTree>
    <p:extLst>
      <p:ext uri="{BB962C8B-B14F-4D97-AF65-F5344CB8AC3E}">
        <p14:creationId xmlns:p14="http://schemas.microsoft.com/office/powerpoint/2010/main" val="34909159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5">
          <a:extLst>
            <a:ext uri="{FF2B5EF4-FFF2-40B4-BE49-F238E27FC236}">
              <a16:creationId xmlns:a16="http://schemas.microsoft.com/office/drawing/2014/main" id="{C5F5B780-4A4B-805C-3EB0-1D1E35B193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">
            <a:extLst>
              <a:ext uri="{FF2B5EF4-FFF2-40B4-BE49-F238E27FC236}">
                <a16:creationId xmlns:a16="http://schemas.microsoft.com/office/drawing/2014/main" id="{9E350C8A-8FE2-ABE8-0F96-EAECD07BEE09}"/>
              </a:ext>
            </a:extLst>
          </p:cNvPr>
          <p:cNvSpPr txBox="1"/>
          <p:nvPr/>
        </p:nvSpPr>
        <p:spPr>
          <a:xfrm>
            <a:off x="2530634" y="1044193"/>
            <a:ext cx="10643190" cy="50018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marL="571500" indent="-571500">
              <a:lnSpc>
                <a:spcPct val="200000"/>
              </a:lnSpc>
              <a:buFont typeface="Wingdings" pitchFamily="2" charset="2"/>
              <a:buChar char="Ø"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Resultados coinciden con la literatura: tratamiento efectivo y seguro.</a:t>
            </a:r>
          </a:p>
          <a:p>
            <a:pPr marL="571500" indent="-571500">
              <a:lnSpc>
                <a:spcPct val="200000"/>
              </a:lnSpc>
              <a:buFont typeface="Wingdings" pitchFamily="2" charset="2"/>
              <a:buChar char="Ø"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En la literatura, si aumento de </a:t>
            </a:r>
            <a:r>
              <a:rPr lang="es-ES" sz="20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SG en pacientes tratados con </a:t>
            </a:r>
          </a:p>
          <a:p>
            <a:r>
              <a:rPr lang="es-ES" sz="20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        RTQT concomitante vs RTQT secuencial</a:t>
            </a: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lnSpc>
                <a:spcPct val="200000"/>
              </a:lnSpc>
              <a:buFont typeface="Wingdings" pitchFamily="2" charset="2"/>
              <a:buChar char="Ø"/>
            </a:pPr>
            <a:r>
              <a:rPr lang="es-ES" sz="20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Tratamiento Estándar : RTQT  concomitante </a:t>
            </a:r>
          </a:p>
          <a:p>
            <a:r>
              <a:rPr lang="es-ES" sz="20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       (pueden optar a tratamiento de mantenimiento si </a:t>
            </a:r>
            <a:r>
              <a:rPr lang="es-ES" sz="2000" kern="0" dirty="0">
                <a:latin typeface="Arial" panose="020B0604020202020204" pitchFamily="34" charset="0"/>
                <a:cs typeface="Arial" panose="020B0604020202020204" pitchFamily="34" charset="0"/>
              </a:rPr>
              <a:t>PDL1&gt;1% o EGFR + </a:t>
            </a:r>
            <a:r>
              <a:rPr lang="es-ES" sz="20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)</a:t>
            </a:r>
          </a:p>
          <a:p>
            <a:pPr marL="571500" indent="-571500">
              <a:lnSpc>
                <a:spcPct val="200000"/>
              </a:lnSpc>
              <a:buFont typeface="Wingdings" pitchFamily="2" charset="2"/>
              <a:buChar char="Ø"/>
            </a:pPr>
            <a:r>
              <a:rPr lang="es-ES" sz="20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Tratamiento secuencial: solo pacientes </a:t>
            </a:r>
            <a:r>
              <a:rPr lang="es-ES" sz="2000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unfit</a:t>
            </a:r>
            <a:r>
              <a:rPr lang="es-ES" sz="20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para concomitancia </a:t>
            </a: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lnSpc>
                <a:spcPct val="200000"/>
              </a:lnSpc>
              <a:buFont typeface="Wingdings" pitchFamily="2" charset="2"/>
              <a:buChar char="Ø"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No se evaluó el impacto de la inmunoterapia en SG, SLP ni toxicidad.</a:t>
            </a:r>
          </a:p>
          <a:p>
            <a:pPr marL="571500" indent="-571500">
              <a:lnSpc>
                <a:spcPct val="200000"/>
              </a:lnSpc>
              <a:buFont typeface="Wingdings" pitchFamily="2" charset="2"/>
              <a:buChar char="Ø"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Se requiere seguimiento más prolongado y más datos.</a:t>
            </a:r>
          </a:p>
          <a:p>
            <a:pPr marL="571500" indent="-571500">
              <a:lnSpc>
                <a:spcPct val="200000"/>
              </a:lnSpc>
              <a:buFont typeface="Wingdings" pitchFamily="2" charset="2"/>
              <a:buChar char="Ø"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Posible impacto en el pronóstico y seguridad del tratamiento combinado.</a:t>
            </a:r>
          </a:p>
          <a:p>
            <a:pPr marL="257175" indent="-257175" algn="ctr">
              <a:lnSpc>
                <a:spcPct val="200000"/>
              </a:lnSpc>
              <a:spcBef>
                <a:spcPts val="270"/>
              </a:spcBef>
              <a:buClr>
                <a:schemeClr val="dk1"/>
              </a:buClr>
              <a:buSzPts val="1100"/>
            </a:pPr>
            <a:endParaRPr sz="2000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" name="Google Shape;97;p2">
            <a:extLst>
              <a:ext uri="{FF2B5EF4-FFF2-40B4-BE49-F238E27FC236}">
                <a16:creationId xmlns:a16="http://schemas.microsoft.com/office/drawing/2014/main" id="{F78FC79D-9299-9426-F663-F727440A1C66}"/>
              </a:ext>
            </a:extLst>
          </p:cNvPr>
          <p:cNvSpPr txBox="1"/>
          <p:nvPr/>
        </p:nvSpPr>
        <p:spPr>
          <a:xfrm>
            <a:off x="2685486" y="563676"/>
            <a:ext cx="7372914" cy="364403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r>
              <a:rPr lang="es-ES" sz="20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  <a:sym typeface="Alegreya Sans Medium"/>
              </a:rPr>
              <a:t>CONCLUSIONES</a:t>
            </a: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000" dirty="0">
                <a:solidFill>
                  <a:schemeClr val="dk1"/>
                </a:solidFill>
                <a:latin typeface="Arial" panose="020B0604020202020204" pitchFamily="34" charset="0"/>
                <a:ea typeface="Alegreya Sans Medium"/>
                <a:cs typeface="Arial" panose="020B0604020202020204" pitchFamily="34" charset="0"/>
                <a:sym typeface="Alegreya Sans Medium"/>
              </a:rPr>
              <a:t> 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" name="Google Shape;98;p2">
            <a:extLst>
              <a:ext uri="{FF2B5EF4-FFF2-40B4-BE49-F238E27FC236}">
                <a16:creationId xmlns:a16="http://schemas.microsoft.com/office/drawing/2014/main" id="{19E1F536-A65C-2C7A-B644-ADF8C18BC9F1}"/>
              </a:ext>
            </a:extLst>
          </p:cNvPr>
          <p:cNvCxnSpPr>
            <a:cxnSpLocks/>
          </p:cNvCxnSpPr>
          <p:nvPr/>
        </p:nvCxnSpPr>
        <p:spPr>
          <a:xfrm>
            <a:off x="2685484" y="928092"/>
            <a:ext cx="7372916" cy="0"/>
          </a:xfrm>
          <a:prstGeom prst="straightConnector1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39886909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2664</TotalTime>
  <Words>734</Words>
  <Application>Microsoft Macintosh PowerPoint</Application>
  <PresentationFormat>Panorámica</PresentationFormat>
  <Paragraphs>108</Paragraphs>
  <Slides>12</Slides>
  <Notes>10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8" baseType="lpstr">
      <vt:lpstr>Aptos</vt:lpstr>
      <vt:lpstr>Arial</vt:lpstr>
      <vt:lpstr>Calibri</vt:lpstr>
      <vt:lpstr>Courier New</vt:lpstr>
      <vt:lpstr>Wingdings</vt:lpstr>
      <vt:lpstr>Office Theme</vt:lpstr>
      <vt:lpstr>TRATAMIENTO CON RTQT EN ESTADIO III DE CÁNCER DE PULMÓN NO MICROCÍTICO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Wagner Jesus Luna Fernández</cp:lastModifiedBy>
  <cp:revision>34</cp:revision>
  <cp:lastPrinted>2025-03-02T11:43:45Z</cp:lastPrinted>
  <dcterms:created xsi:type="dcterms:W3CDTF">2013-01-27T09:14:16Z</dcterms:created>
  <dcterms:modified xsi:type="dcterms:W3CDTF">2025-03-02T11:56:33Z</dcterms:modified>
  <cp:category/>
</cp:coreProperties>
</file>