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2" r:id="rId3"/>
    <p:sldId id="259" r:id="rId4"/>
    <p:sldId id="263" r:id="rId5"/>
    <p:sldId id="260" r:id="rId6"/>
    <p:sldId id="270" r:id="rId7"/>
    <p:sldId id="261" r:id="rId8"/>
    <p:sldId id="265" r:id="rId9"/>
    <p:sldId id="267" r:id="rId10"/>
    <p:sldId id="266" r:id="rId11"/>
    <p:sldId id="268" r:id="rId12"/>
    <p:sldId id="269" r:id="rId13"/>
    <p:sldId id="271" r:id="rId14"/>
    <p:sldId id="274" r:id="rId15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5FC3"/>
    <a:srgbClr val="972F8D"/>
    <a:srgbClr val="FF66CC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19" autoAdjust="0"/>
    <p:restoredTop sz="94660"/>
  </p:normalViewPr>
  <p:slideViewPr>
    <p:cSldViewPr>
      <p:cViewPr varScale="1">
        <p:scale>
          <a:sx n="75" d="100"/>
          <a:sy n="75" d="100"/>
        </p:scale>
        <p:origin x="6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Género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52F-48CC-B724-E2EFFEAE42B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14F-4EEA-89C1-62627826212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65</c:v>
                </c:pt>
                <c:pt idx="1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4F-4EEA-89C1-62627826212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Tabaco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960-403C-8CD2-3062B937019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960-403C-8CD2-3062B937019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72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C9-4099-8CB7-FBE6619D9DFD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Diagnóstico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471-47F9-8D13-F4F9E8A53689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2471-47F9-8D13-F4F9E8A53689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471-47F9-8D13-F4F9E8A53689}"/>
              </c:ext>
            </c:extLst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2471-47F9-8D13-F4F9E8A53689}"/>
              </c:ext>
            </c:extLst>
          </c:dPt>
          <c:dLbls>
            <c:dLbl>
              <c:idx val="0"/>
              <c:layout>
                <c:manualLayout>
                  <c:x val="0.12456620005832604"/>
                  <c:y val="-2.192349903876608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471-47F9-8D13-F4F9E8A5368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2471-47F9-8D13-F4F9E8A5368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2471-47F9-8D13-F4F9E8A53689}"/>
                </c:ext>
              </c:extLst>
            </c:dLbl>
            <c:dLbl>
              <c:idx val="3"/>
              <c:layout>
                <c:manualLayout>
                  <c:x val="-5.3180895790803928E-2"/>
                  <c:y val="0.1141218152221150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471-47F9-8D13-F4F9E8A5368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Clínica </c:v>
                </c:pt>
                <c:pt idx="1">
                  <c:v>Hallazgo en un preoperatorio</c:v>
                </c:pt>
                <c:pt idx="2">
                  <c:v>Radiografía en urgencias</c:v>
                </c:pt>
                <c:pt idx="3">
                  <c:v>Durante el seguimiento oncológico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7</c:v>
                </c:pt>
                <c:pt idx="1">
                  <c:v>70</c:v>
                </c:pt>
                <c:pt idx="2">
                  <c:v>11</c:v>
                </c:pt>
                <c:pt idx="3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71-47F9-8D13-F4F9E8A53689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860" b="1" i="0" u="none" strike="noStrike" kern="1200" spc="0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Comorbilidades</a:t>
            </a:r>
            <a:endParaRPr lang="es-ES" dirty="0"/>
          </a:p>
        </c:rich>
      </c:tx>
      <c:layout>
        <c:manualLayout>
          <c:xMode val="edge"/>
          <c:yMode val="edge"/>
          <c:x val="0.37716049382716049"/>
          <c:y val="3.741814780168381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Ninguna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C218-478E-AC85-36898A49BC25}"/>
              </c:ext>
            </c:extLst>
          </c:dPt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Hoja1!$B$2</c:f>
              <c:numCache>
                <c:formatCode>General</c:formatCode>
                <c:ptCount val="1"/>
                <c:pt idx="0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18-478E-AC85-36898A49BC25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EPOC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18-478E-AC85-36898A49BC25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HTA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18-478E-AC85-36898A49BC25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Dislipemia 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18-478E-AC85-36898A49BC25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Diabetes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18-478E-AC85-36898A49BC25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Cardiopatía isquémica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18-478E-AC85-36898A49BC25}"/>
            </c:ext>
          </c:extLst>
        </c:ser>
        <c:ser>
          <c:idx val="6"/>
          <c:order val="6"/>
          <c:tx>
            <c:strRef>
              <c:f>Hoja1!$H$1</c:f>
              <c:strCache>
                <c:ptCount val="1"/>
                <c:pt idx="0">
                  <c:v>Arritmias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218-478E-AC85-36898A49BC25}"/>
            </c:ext>
          </c:extLst>
        </c:ser>
        <c:ser>
          <c:idx val="7"/>
          <c:order val="7"/>
          <c:tx>
            <c:strRef>
              <c:f>Hoja1!$I$1</c:f>
              <c:strCache>
                <c:ptCount val="1"/>
                <c:pt idx="0">
                  <c:v>ACV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Hoja1!$I$2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218-478E-AC85-36898A49B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202256463"/>
        <c:axId val="1202257423"/>
      </c:barChart>
      <c:catAx>
        <c:axId val="1202256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02257423"/>
        <c:crosses val="autoZero"/>
        <c:auto val="1"/>
        <c:lblAlgn val="ctr"/>
        <c:lblOffset val="100"/>
        <c:noMultiLvlLbl val="0"/>
      </c:catAx>
      <c:valAx>
        <c:axId val="12022574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02256463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Intervenciones</a:t>
            </a:r>
            <a:r>
              <a:rPr lang="es-ES" b="1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quirúrgicas </a:t>
            </a:r>
            <a:endParaRPr lang="es-E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33810185185185188"/>
          <c:y val="1.12254443405051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Lobectomías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E32-4F24-AA86-D4D0740C2B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Hoja1!$B$2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32-4F24-AA86-D4D0740C2B55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Segmentectomías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32-4F24-AA86-D4D0740C2B55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Neumonectomías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32-4F24-AA86-D4D0740C2B55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Bilobectomías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32-4F24-AA86-D4D0740C2B5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847652031"/>
        <c:axId val="847644351"/>
      </c:barChart>
      <c:catAx>
        <c:axId val="8476520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47644351"/>
        <c:crosses val="autoZero"/>
        <c:auto val="1"/>
        <c:lblAlgn val="ctr"/>
        <c:lblOffset val="100"/>
        <c:noMultiLvlLbl val="0"/>
      </c:catAx>
      <c:valAx>
        <c:axId val="84764435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476520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Complicaciones postquirúrgicas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Ninguna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Hoja1!$B$2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72-4797-B60C-F15B8B86A72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Fuga aérea persistente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72-4797-B60C-F15B8B86A72E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Éxitus &gt; 90 DPO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72-4797-B60C-F15B8B86A72E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Éxitus &lt; 90 DPO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72-4797-B60C-F15B8B86A72E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Hemotórax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72-4797-B60C-F15B8B86A72E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Arritmias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D72-4797-B60C-F15B8B86A72E}"/>
            </c:ext>
          </c:extLst>
        </c:ser>
        <c:ser>
          <c:idx val="6"/>
          <c:order val="6"/>
          <c:tx>
            <c:strRef>
              <c:f>Hoja1!$H$1</c:f>
              <c:strCache>
                <c:ptCount val="1"/>
                <c:pt idx="0">
                  <c:v>Neumonías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Hoja1!$H$2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D72-4797-B60C-F15B8B86A72E}"/>
            </c:ext>
          </c:extLst>
        </c:ser>
        <c:ser>
          <c:idx val="7"/>
          <c:order val="7"/>
          <c:tx>
            <c:strRef>
              <c:f>Hoja1!$I$1</c:f>
              <c:strCache>
                <c:ptCount val="1"/>
                <c:pt idx="0">
                  <c:v>Otras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Hoja1!$I$2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D72-4797-B60C-F15B8B86A7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889405711"/>
        <c:axId val="889407151"/>
      </c:barChart>
      <c:catAx>
        <c:axId val="889405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89407151"/>
        <c:crosses val="autoZero"/>
        <c:auto val="1"/>
        <c:lblAlgn val="ctr"/>
        <c:lblOffset val="100"/>
        <c:noMultiLvlLbl val="0"/>
      </c:catAx>
      <c:valAx>
        <c:axId val="8894071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89405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5618499076504326E-2"/>
          <c:y val="0.83001730957624686"/>
          <c:w val="0.83808398950131235"/>
          <c:h val="0.147531801742742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Anatomía patológica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94E-4662-B089-F65AF874B012}"/>
              </c:ext>
            </c:extLst>
          </c:dPt>
          <c:dPt>
            <c:idx val="1"/>
            <c:bubble3D val="0"/>
            <c:spPr>
              <a:solidFill>
                <a:srgbClr val="CD5FC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94E-4662-B089-F65AF874B012}"/>
              </c:ext>
            </c:extLst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94E-4662-B089-F65AF874B012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94E-4662-B089-F65AF874B012}"/>
              </c:ext>
            </c:extLst>
          </c:dPt>
          <c:dPt>
            <c:idx val="4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94E-4662-B089-F65AF874B012}"/>
              </c:ext>
            </c:extLst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94E-4662-B089-F65AF874B012}"/>
              </c:ext>
            </c:extLst>
          </c:dPt>
          <c:dPt>
            <c:idx val="6"/>
            <c:bubble3D val="0"/>
            <c:spPr>
              <a:solidFill>
                <a:srgbClr val="CCFF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94E-4662-B089-F65AF874B012}"/>
              </c:ext>
            </c:extLst>
          </c:dPt>
          <c:cat>
            <c:strRef>
              <c:f>Hoja1!$A$2:$A$8</c:f>
              <c:strCache>
                <c:ptCount val="7"/>
                <c:pt idx="0">
                  <c:v>Adenocarcinoma</c:v>
                </c:pt>
                <c:pt idx="1">
                  <c:v>Carcinoma escamoso</c:v>
                </c:pt>
                <c:pt idx="2">
                  <c:v>Metástasis</c:v>
                </c:pt>
                <c:pt idx="3">
                  <c:v>Carcinoide</c:v>
                </c:pt>
                <c:pt idx="4">
                  <c:v>Neuroendocrino</c:v>
                </c:pt>
                <c:pt idx="5">
                  <c:v>Células grandes</c:v>
                </c:pt>
                <c:pt idx="6">
                  <c:v>Mesotelioma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65</c:v>
                </c:pt>
                <c:pt idx="1">
                  <c:v>17</c:v>
                </c:pt>
                <c:pt idx="2">
                  <c:v>14</c:v>
                </c:pt>
                <c:pt idx="3">
                  <c:v>13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94E-4662-B089-F65AF874B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Estadiaje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Estadio 0 (Tis)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36-43B0-9C2F-E4D79E8E18F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Estadio 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Hoja1!$C$2</c:f>
              <c:numCache>
                <c:formatCode>General</c:formatCode>
                <c:ptCount val="1"/>
                <c:pt idx="0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36-43B0-9C2F-E4D79E8E18F4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Estadio IIA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36-43B0-9C2F-E4D79E8E18F4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Estadio IIB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Hoja1!$E$2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36-43B0-9C2F-E4D79E8E18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847658751"/>
        <c:axId val="847652991"/>
      </c:barChart>
      <c:lineChart>
        <c:grouping val="standard"/>
        <c:varyColors val="0"/>
        <c:ser>
          <c:idx val="4"/>
          <c:order val="4"/>
          <c:tx>
            <c:strRef>
              <c:f>Hoja1!$F$1</c:f>
              <c:strCache>
                <c:ptCount val="1"/>
                <c:pt idx="0">
                  <c:v>Estadio IIIA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836-43B0-9C2F-E4D79E8E18F4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Estadio IIIB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Hoja1!$G$2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836-43B0-9C2F-E4D79E8E18F4}"/>
            </c:ext>
          </c:extLst>
        </c:ser>
        <c:ser>
          <c:idx val="6"/>
          <c:order val="6"/>
          <c:tx>
            <c:strRef>
              <c:f>Hoja1!$H$1</c:f>
              <c:strCache>
                <c:ptCount val="1"/>
                <c:pt idx="0">
                  <c:v>Estadio IV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Hoja1!$H$2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836-43B0-9C2F-E4D79E8E18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81947519"/>
        <c:axId val="781947039"/>
      </c:lineChart>
      <c:catAx>
        <c:axId val="847658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47652991"/>
        <c:crosses val="autoZero"/>
        <c:auto val="1"/>
        <c:lblAlgn val="ctr"/>
        <c:lblOffset val="100"/>
        <c:noMultiLvlLbl val="0"/>
      </c:catAx>
      <c:valAx>
        <c:axId val="847652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47658751"/>
        <c:crosses val="autoZero"/>
        <c:crossBetween val="between"/>
      </c:valAx>
      <c:valAx>
        <c:axId val="781947039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81947519"/>
        <c:crosses val="max"/>
        <c:crossBetween val="between"/>
      </c:valAx>
      <c:catAx>
        <c:axId val="78194751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8194703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183484008943326"/>
          <c:y val="0.81164470437453506"/>
          <c:w val="0.72892291241372609"/>
          <c:h val="0.165904406944454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6.svg"/><Relationship Id="rId4" Type="http://schemas.openxmlformats.org/officeDocument/2006/relationships/image" Target="../media/image12.svg"/><Relationship Id="rId9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6.svg"/><Relationship Id="rId4" Type="http://schemas.openxmlformats.org/officeDocument/2006/relationships/image" Target="../media/image12.svg"/><Relationship Id="rId9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2C2FD7-A26C-4B1B-8EE5-099FC285F57F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E279C0-1C8B-4CF0-9290-2306B8184F66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ES" sz="1100" dirty="0">
              <a:latin typeface="Arial" panose="020B0604020202020204" pitchFamily="34" charset="0"/>
              <a:cs typeface="Arial" panose="020B0604020202020204" pitchFamily="34" charset="0"/>
            </a:rPr>
            <a:t>El cáncer de pulmón continúa siendo la principal causa de muerte por cáncer a nivel mundial, siendo su </a:t>
          </a:r>
          <a:r>
            <a:rPr lang="es-ES" sz="1100" b="1" dirty="0">
              <a:latin typeface="Arial" panose="020B0604020202020204" pitchFamily="34" charset="0"/>
              <a:cs typeface="Arial" panose="020B0604020202020204" pitchFamily="34" charset="0"/>
            </a:rPr>
            <a:t>principal factor de riesgo es el tabaco</a:t>
          </a:r>
          <a:r>
            <a:rPr lang="es-ES" sz="1100" b="1" baseline="300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1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B2E802-A25E-478F-A5B8-BF6D7F729F50}" type="parTrans" cxnId="{DD9D030B-914A-4DAB-86E1-32AC4BA7DE6A}">
      <dgm:prSet/>
      <dgm:spPr/>
      <dgm:t>
        <a:bodyPr/>
        <a:lstStyle/>
        <a:p>
          <a:endParaRPr lang="en-US"/>
        </a:p>
      </dgm:t>
    </dgm:pt>
    <dgm:pt modelId="{D91AC3C3-D387-4936-9583-47CFCD64D88B}" type="sibTrans" cxnId="{DD9D030B-914A-4DAB-86E1-32AC4BA7DE6A}">
      <dgm:prSet/>
      <dgm:spPr/>
      <dgm:t>
        <a:bodyPr/>
        <a:lstStyle/>
        <a:p>
          <a:endParaRPr lang="en-US"/>
        </a:p>
      </dgm:t>
    </dgm:pt>
    <dgm:pt modelId="{5978C079-55D6-41EE-8D60-D24D5EE75724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ES" sz="1100" dirty="0">
              <a:latin typeface="Arial" panose="020B0604020202020204" pitchFamily="34" charset="0"/>
              <a:cs typeface="Arial" panose="020B0604020202020204" pitchFamily="34" charset="0"/>
            </a:rPr>
            <a:t>El tratamiento, depende fundamentalmente del estadiaje, la histología, alteraciones genéticas y las condiciones generales del paciente</a:t>
          </a:r>
          <a:r>
            <a:rPr lang="es-ES" sz="1050" baseline="30000" dirty="0"/>
            <a:t>.</a:t>
          </a:r>
          <a:endParaRPr lang="en-US" sz="1050" dirty="0"/>
        </a:p>
      </dgm:t>
    </dgm:pt>
    <dgm:pt modelId="{EF45AB59-1E84-4692-895D-3A7D2C37B992}" type="parTrans" cxnId="{00E39069-D7E2-4F21-8219-2BD0398001F9}">
      <dgm:prSet/>
      <dgm:spPr/>
      <dgm:t>
        <a:bodyPr/>
        <a:lstStyle/>
        <a:p>
          <a:endParaRPr lang="en-US"/>
        </a:p>
      </dgm:t>
    </dgm:pt>
    <dgm:pt modelId="{54569620-3C34-492D-8606-296609389097}" type="sibTrans" cxnId="{00E39069-D7E2-4F21-8219-2BD0398001F9}">
      <dgm:prSet/>
      <dgm:spPr/>
      <dgm:t>
        <a:bodyPr/>
        <a:lstStyle/>
        <a:p>
          <a:endParaRPr lang="en-US"/>
        </a:p>
      </dgm:t>
    </dgm:pt>
    <dgm:pt modelId="{58B4959E-283A-418B-B130-BC27D44C8B43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ES" sz="1100" dirty="0">
              <a:latin typeface="Arial" panose="020B0604020202020204" pitchFamily="34" charset="0"/>
              <a:cs typeface="Arial" panose="020B0604020202020204" pitchFamily="34" charset="0"/>
            </a:rPr>
            <a:t>Estadios iniciales el tratamiento es curativo, mediante </a:t>
          </a:r>
          <a:r>
            <a:rPr lang="es-ES" sz="1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cirugía, quimioterapia, radioterapia o un enfoque de modalidad combinado.</a:t>
          </a:r>
          <a:r>
            <a:rPr lang="es-ES" sz="1100" baseline="300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E72E71-6B33-4C2C-9501-BFFA32508C7E}" type="parTrans" cxnId="{80E73164-53C4-4857-8F9C-1E64ECA5768B}">
      <dgm:prSet/>
      <dgm:spPr/>
      <dgm:t>
        <a:bodyPr/>
        <a:lstStyle/>
        <a:p>
          <a:endParaRPr lang="en-US"/>
        </a:p>
      </dgm:t>
    </dgm:pt>
    <dgm:pt modelId="{1C7F7761-A4E0-48BA-BBB4-F7AB4DD48316}" type="sibTrans" cxnId="{80E73164-53C4-4857-8F9C-1E64ECA5768B}">
      <dgm:prSet/>
      <dgm:spPr/>
      <dgm:t>
        <a:bodyPr/>
        <a:lstStyle/>
        <a:p>
          <a:endParaRPr lang="en-US"/>
        </a:p>
      </dgm:t>
    </dgm:pt>
    <dgm:pt modelId="{0284ECDC-7A3F-4023-90E5-99C826C13A95}" type="pres">
      <dgm:prSet presAssocID="{102C2FD7-A26C-4B1B-8EE5-099FC285F57F}" presName="root" presStyleCnt="0">
        <dgm:presLayoutVars>
          <dgm:dir/>
          <dgm:resizeHandles val="exact"/>
        </dgm:presLayoutVars>
      </dgm:prSet>
      <dgm:spPr/>
    </dgm:pt>
    <dgm:pt modelId="{20568553-52D8-47F9-9B47-DF89051E763B}" type="pres">
      <dgm:prSet presAssocID="{7FE279C0-1C8B-4CF0-9290-2306B8184F66}" presName="compNode" presStyleCnt="0"/>
      <dgm:spPr/>
    </dgm:pt>
    <dgm:pt modelId="{CC866275-52AA-4656-AA7C-DAA873D62D16}" type="pres">
      <dgm:prSet presAssocID="{7FE279C0-1C8B-4CF0-9290-2306B8184F66}" presName="iconBgRect" presStyleLbl="bgShp" presStyleIdx="0" presStyleCnt="3"/>
      <dgm:spPr/>
    </dgm:pt>
    <dgm:pt modelId="{37B98610-D9B4-4B48-8FBF-F3F7533CEE29}" type="pres">
      <dgm:prSet presAssocID="{7FE279C0-1C8B-4CF0-9290-2306B8184F6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ulmones"/>
        </a:ext>
      </dgm:extLst>
    </dgm:pt>
    <dgm:pt modelId="{B98BA7E9-01B6-469C-B380-33A4648AFC6C}" type="pres">
      <dgm:prSet presAssocID="{7FE279C0-1C8B-4CF0-9290-2306B8184F66}" presName="spaceRect" presStyleCnt="0"/>
      <dgm:spPr/>
    </dgm:pt>
    <dgm:pt modelId="{DD2E9811-AAAC-4E53-99E0-D5A0AA907C98}" type="pres">
      <dgm:prSet presAssocID="{7FE279C0-1C8B-4CF0-9290-2306B8184F66}" presName="textRect" presStyleLbl="revTx" presStyleIdx="0" presStyleCnt="3">
        <dgm:presLayoutVars>
          <dgm:chMax val="1"/>
          <dgm:chPref val="1"/>
        </dgm:presLayoutVars>
      </dgm:prSet>
      <dgm:spPr/>
    </dgm:pt>
    <dgm:pt modelId="{FDA0F96D-8FF2-43BA-9C00-ED8A7187F6A6}" type="pres">
      <dgm:prSet presAssocID="{D91AC3C3-D387-4936-9583-47CFCD64D88B}" presName="sibTrans" presStyleCnt="0"/>
      <dgm:spPr/>
    </dgm:pt>
    <dgm:pt modelId="{27788510-B684-48C1-9555-BB9CC2C741A8}" type="pres">
      <dgm:prSet presAssocID="{5978C079-55D6-41EE-8D60-D24D5EE75724}" presName="compNode" presStyleCnt="0"/>
      <dgm:spPr/>
    </dgm:pt>
    <dgm:pt modelId="{F4E13124-B3DF-483F-9EC9-491E85B60DE7}" type="pres">
      <dgm:prSet presAssocID="{5978C079-55D6-41EE-8D60-D24D5EE75724}" presName="iconBgRect" presStyleLbl="bgShp" presStyleIdx="1" presStyleCnt="3"/>
      <dgm:spPr/>
    </dgm:pt>
    <dgm:pt modelId="{E2EE7DA4-072A-4C07-8271-C49F0780D90D}" type="pres">
      <dgm:prSet presAssocID="{5978C079-55D6-41EE-8D60-D24D5EE7572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DN"/>
        </a:ext>
      </dgm:extLst>
    </dgm:pt>
    <dgm:pt modelId="{922C83DF-07F3-4850-B8F5-FF74D3FB15DF}" type="pres">
      <dgm:prSet presAssocID="{5978C079-55D6-41EE-8D60-D24D5EE75724}" presName="spaceRect" presStyleCnt="0"/>
      <dgm:spPr/>
    </dgm:pt>
    <dgm:pt modelId="{2B354109-8854-4B0A-B2EF-528C266521D3}" type="pres">
      <dgm:prSet presAssocID="{5978C079-55D6-41EE-8D60-D24D5EE75724}" presName="textRect" presStyleLbl="revTx" presStyleIdx="1" presStyleCnt="3">
        <dgm:presLayoutVars>
          <dgm:chMax val="1"/>
          <dgm:chPref val="1"/>
        </dgm:presLayoutVars>
      </dgm:prSet>
      <dgm:spPr/>
    </dgm:pt>
    <dgm:pt modelId="{880D3126-8E0E-49B6-9D4E-5EF5B71D4FCC}" type="pres">
      <dgm:prSet presAssocID="{54569620-3C34-492D-8606-296609389097}" presName="sibTrans" presStyleCnt="0"/>
      <dgm:spPr/>
    </dgm:pt>
    <dgm:pt modelId="{B7E16224-0B30-41EE-AD55-F70C90A9281B}" type="pres">
      <dgm:prSet presAssocID="{58B4959E-283A-418B-B130-BC27D44C8B43}" presName="compNode" presStyleCnt="0"/>
      <dgm:spPr/>
    </dgm:pt>
    <dgm:pt modelId="{1B450A0A-F765-4121-8B58-3A5CEF0B717D}" type="pres">
      <dgm:prSet presAssocID="{58B4959E-283A-418B-B130-BC27D44C8B43}" presName="iconBgRect" presStyleLbl="bgShp" presStyleIdx="2" presStyleCnt="3"/>
      <dgm:spPr/>
    </dgm:pt>
    <dgm:pt modelId="{107EF04A-63C2-401E-BA1A-6763A8FB491C}" type="pres">
      <dgm:prSet presAssocID="{58B4959E-283A-418B-B130-BC27D44C8B4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édico"/>
        </a:ext>
      </dgm:extLst>
    </dgm:pt>
    <dgm:pt modelId="{2831A093-D4B1-489A-B7ED-23F7DB443FB3}" type="pres">
      <dgm:prSet presAssocID="{58B4959E-283A-418B-B130-BC27D44C8B43}" presName="spaceRect" presStyleCnt="0"/>
      <dgm:spPr/>
    </dgm:pt>
    <dgm:pt modelId="{D901B15F-AC10-49C5-B54E-1DB4824D6479}" type="pres">
      <dgm:prSet presAssocID="{58B4959E-283A-418B-B130-BC27D44C8B4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DD9D030B-914A-4DAB-86E1-32AC4BA7DE6A}" srcId="{102C2FD7-A26C-4B1B-8EE5-099FC285F57F}" destId="{7FE279C0-1C8B-4CF0-9290-2306B8184F66}" srcOrd="0" destOrd="0" parTransId="{89B2E802-A25E-478F-A5B8-BF6D7F729F50}" sibTransId="{D91AC3C3-D387-4936-9583-47CFCD64D88B}"/>
    <dgm:cxn modelId="{287BD80D-E568-46D8-B528-91F771576D8A}" type="presOf" srcId="{5978C079-55D6-41EE-8D60-D24D5EE75724}" destId="{2B354109-8854-4B0A-B2EF-528C266521D3}" srcOrd="0" destOrd="0" presId="urn:microsoft.com/office/officeart/2018/5/layout/IconCircleLabelList"/>
    <dgm:cxn modelId="{80FF5D3D-8C66-4CF9-AAA2-26D97558F327}" type="presOf" srcId="{102C2FD7-A26C-4B1B-8EE5-099FC285F57F}" destId="{0284ECDC-7A3F-4023-90E5-99C826C13A95}" srcOrd="0" destOrd="0" presId="urn:microsoft.com/office/officeart/2018/5/layout/IconCircleLabelList"/>
    <dgm:cxn modelId="{5BB3E242-FA21-40F9-A8CB-A4B93C10DD4E}" type="presOf" srcId="{7FE279C0-1C8B-4CF0-9290-2306B8184F66}" destId="{DD2E9811-AAAC-4E53-99E0-D5A0AA907C98}" srcOrd="0" destOrd="0" presId="urn:microsoft.com/office/officeart/2018/5/layout/IconCircleLabelList"/>
    <dgm:cxn modelId="{80E73164-53C4-4857-8F9C-1E64ECA5768B}" srcId="{102C2FD7-A26C-4B1B-8EE5-099FC285F57F}" destId="{58B4959E-283A-418B-B130-BC27D44C8B43}" srcOrd="2" destOrd="0" parTransId="{3DE72E71-6B33-4C2C-9501-BFFA32508C7E}" sibTransId="{1C7F7761-A4E0-48BA-BBB4-F7AB4DD48316}"/>
    <dgm:cxn modelId="{00E39069-D7E2-4F21-8219-2BD0398001F9}" srcId="{102C2FD7-A26C-4B1B-8EE5-099FC285F57F}" destId="{5978C079-55D6-41EE-8D60-D24D5EE75724}" srcOrd="1" destOrd="0" parTransId="{EF45AB59-1E84-4692-895D-3A7D2C37B992}" sibTransId="{54569620-3C34-492D-8606-296609389097}"/>
    <dgm:cxn modelId="{80E342D4-6662-4FBF-B184-DAA123C8371D}" type="presOf" srcId="{58B4959E-283A-418B-B130-BC27D44C8B43}" destId="{D901B15F-AC10-49C5-B54E-1DB4824D6479}" srcOrd="0" destOrd="0" presId="urn:microsoft.com/office/officeart/2018/5/layout/IconCircleLabelList"/>
    <dgm:cxn modelId="{247741A8-2F26-4470-9CD9-082884A14057}" type="presParOf" srcId="{0284ECDC-7A3F-4023-90E5-99C826C13A95}" destId="{20568553-52D8-47F9-9B47-DF89051E763B}" srcOrd="0" destOrd="0" presId="urn:microsoft.com/office/officeart/2018/5/layout/IconCircleLabelList"/>
    <dgm:cxn modelId="{78547EF3-1BA7-41EA-829A-AF865A3A527E}" type="presParOf" srcId="{20568553-52D8-47F9-9B47-DF89051E763B}" destId="{CC866275-52AA-4656-AA7C-DAA873D62D16}" srcOrd="0" destOrd="0" presId="urn:microsoft.com/office/officeart/2018/5/layout/IconCircleLabelList"/>
    <dgm:cxn modelId="{D2BBDB97-A781-4FD7-8E09-307FF5C90142}" type="presParOf" srcId="{20568553-52D8-47F9-9B47-DF89051E763B}" destId="{37B98610-D9B4-4B48-8FBF-F3F7533CEE29}" srcOrd="1" destOrd="0" presId="urn:microsoft.com/office/officeart/2018/5/layout/IconCircleLabelList"/>
    <dgm:cxn modelId="{CFEE260A-6490-48E9-9BC1-A8F7E4349F26}" type="presParOf" srcId="{20568553-52D8-47F9-9B47-DF89051E763B}" destId="{B98BA7E9-01B6-469C-B380-33A4648AFC6C}" srcOrd="2" destOrd="0" presId="urn:microsoft.com/office/officeart/2018/5/layout/IconCircleLabelList"/>
    <dgm:cxn modelId="{F215D42E-209B-4348-B3FD-91C5F6C184E6}" type="presParOf" srcId="{20568553-52D8-47F9-9B47-DF89051E763B}" destId="{DD2E9811-AAAC-4E53-99E0-D5A0AA907C98}" srcOrd="3" destOrd="0" presId="urn:microsoft.com/office/officeart/2018/5/layout/IconCircleLabelList"/>
    <dgm:cxn modelId="{94ECBF06-06ED-4DB9-9615-4DF03907CF27}" type="presParOf" srcId="{0284ECDC-7A3F-4023-90E5-99C826C13A95}" destId="{FDA0F96D-8FF2-43BA-9C00-ED8A7187F6A6}" srcOrd="1" destOrd="0" presId="urn:microsoft.com/office/officeart/2018/5/layout/IconCircleLabelList"/>
    <dgm:cxn modelId="{0B68EC84-CCBA-4899-80E1-91B2C268913A}" type="presParOf" srcId="{0284ECDC-7A3F-4023-90E5-99C826C13A95}" destId="{27788510-B684-48C1-9555-BB9CC2C741A8}" srcOrd="2" destOrd="0" presId="urn:microsoft.com/office/officeart/2018/5/layout/IconCircleLabelList"/>
    <dgm:cxn modelId="{158CBEC9-28D1-4CC5-B63E-95E20C83C9CD}" type="presParOf" srcId="{27788510-B684-48C1-9555-BB9CC2C741A8}" destId="{F4E13124-B3DF-483F-9EC9-491E85B60DE7}" srcOrd="0" destOrd="0" presId="urn:microsoft.com/office/officeart/2018/5/layout/IconCircleLabelList"/>
    <dgm:cxn modelId="{06C3C063-DB5C-4928-9BE6-40FEE7A19841}" type="presParOf" srcId="{27788510-B684-48C1-9555-BB9CC2C741A8}" destId="{E2EE7DA4-072A-4C07-8271-C49F0780D90D}" srcOrd="1" destOrd="0" presId="urn:microsoft.com/office/officeart/2018/5/layout/IconCircleLabelList"/>
    <dgm:cxn modelId="{98295CBE-343D-4D92-922D-6B53C86FE0F4}" type="presParOf" srcId="{27788510-B684-48C1-9555-BB9CC2C741A8}" destId="{922C83DF-07F3-4850-B8F5-FF74D3FB15DF}" srcOrd="2" destOrd="0" presId="urn:microsoft.com/office/officeart/2018/5/layout/IconCircleLabelList"/>
    <dgm:cxn modelId="{8379D2A5-3561-403A-96F7-A23B0F98DB6D}" type="presParOf" srcId="{27788510-B684-48C1-9555-BB9CC2C741A8}" destId="{2B354109-8854-4B0A-B2EF-528C266521D3}" srcOrd="3" destOrd="0" presId="urn:microsoft.com/office/officeart/2018/5/layout/IconCircleLabelList"/>
    <dgm:cxn modelId="{4778F585-F147-430A-ADAF-5CF02EBFFFD0}" type="presParOf" srcId="{0284ECDC-7A3F-4023-90E5-99C826C13A95}" destId="{880D3126-8E0E-49B6-9D4E-5EF5B71D4FCC}" srcOrd="3" destOrd="0" presId="urn:microsoft.com/office/officeart/2018/5/layout/IconCircleLabelList"/>
    <dgm:cxn modelId="{190CD97A-C090-4EED-A1E3-672112C747C7}" type="presParOf" srcId="{0284ECDC-7A3F-4023-90E5-99C826C13A95}" destId="{B7E16224-0B30-41EE-AD55-F70C90A9281B}" srcOrd="4" destOrd="0" presId="urn:microsoft.com/office/officeart/2018/5/layout/IconCircleLabelList"/>
    <dgm:cxn modelId="{7E9561CF-3A10-4BD8-B3FD-142CD6BF3EED}" type="presParOf" srcId="{B7E16224-0B30-41EE-AD55-F70C90A9281B}" destId="{1B450A0A-F765-4121-8B58-3A5CEF0B717D}" srcOrd="0" destOrd="0" presId="urn:microsoft.com/office/officeart/2018/5/layout/IconCircleLabelList"/>
    <dgm:cxn modelId="{6A85D720-48F0-4213-8369-136F4E5F246D}" type="presParOf" srcId="{B7E16224-0B30-41EE-AD55-F70C90A9281B}" destId="{107EF04A-63C2-401E-BA1A-6763A8FB491C}" srcOrd="1" destOrd="0" presId="urn:microsoft.com/office/officeart/2018/5/layout/IconCircleLabelList"/>
    <dgm:cxn modelId="{195524AB-3C9F-4217-A4A0-9950C1F238DB}" type="presParOf" srcId="{B7E16224-0B30-41EE-AD55-F70C90A9281B}" destId="{2831A093-D4B1-489A-B7ED-23F7DB443FB3}" srcOrd="2" destOrd="0" presId="urn:microsoft.com/office/officeart/2018/5/layout/IconCircleLabelList"/>
    <dgm:cxn modelId="{32BD6173-FC18-4958-9D6A-E09DB75B9745}" type="presParOf" srcId="{B7E16224-0B30-41EE-AD55-F70C90A9281B}" destId="{D901B15F-AC10-49C5-B54E-1DB4824D647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5DBA1E-0E73-4F16-AD1D-D204E26331E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EDE59D-736F-4932-A497-A2C28F6A309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El cáncer de pulmón no microcítico tiene una incidencia elevada en varones, fumadores (68%).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E36519-F561-4495-8F42-5C8D22405E8D}" type="parTrans" cxnId="{95A40CD7-6260-4C4F-AC7F-2F6F5DBB0D48}">
      <dgm:prSet/>
      <dgm:spPr/>
      <dgm:t>
        <a:bodyPr/>
        <a:lstStyle/>
        <a:p>
          <a:endParaRPr lang="en-US"/>
        </a:p>
      </dgm:t>
    </dgm:pt>
    <dgm:pt modelId="{8935D753-83CB-4B17-9893-D55FF0093EE7}" type="sibTrans" cxnId="{95A40CD7-6260-4C4F-AC7F-2F6F5DBB0D48}">
      <dgm:prSet/>
      <dgm:spPr/>
      <dgm:t>
        <a:bodyPr/>
        <a:lstStyle/>
        <a:p>
          <a:endParaRPr lang="en-US"/>
        </a:p>
      </dgm:t>
    </dgm:pt>
    <dgm:pt modelId="{7F460AF1-70BB-4664-AF1D-25306C5BC19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La mayor parte de los pacientes menores de 55 años, son diagnosticados de CPNM de manera incidental.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9B7A8D-9525-470C-ADED-681346900C5F}" type="parTrans" cxnId="{54F114FB-8C1D-481B-A69B-61D3BDF8AB09}">
      <dgm:prSet/>
      <dgm:spPr/>
      <dgm:t>
        <a:bodyPr/>
        <a:lstStyle/>
        <a:p>
          <a:endParaRPr lang="en-US"/>
        </a:p>
      </dgm:t>
    </dgm:pt>
    <dgm:pt modelId="{415FFAD2-DA13-414D-956E-7C2C7967628C}" type="sibTrans" cxnId="{54F114FB-8C1D-481B-A69B-61D3BDF8AB09}">
      <dgm:prSet/>
      <dgm:spPr/>
      <dgm:t>
        <a:bodyPr/>
        <a:lstStyle/>
        <a:p>
          <a:endParaRPr lang="en-US"/>
        </a:p>
      </dgm:t>
    </dgm:pt>
    <dgm:pt modelId="{23AF1E5E-A464-4C20-AC87-F0EEF05C241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La comorbilidad tiene un impacto significativo en la supervivencia después de la resección quirúrgica de pacientes con cáncer de pulmón de células no pequeñas. 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C9C398-7B2D-4F08-BC25-571A763BDB4F}" type="parTrans" cxnId="{0B249E9D-11EA-41FC-9EF7-A46B13C22A99}">
      <dgm:prSet/>
      <dgm:spPr/>
      <dgm:t>
        <a:bodyPr/>
        <a:lstStyle/>
        <a:p>
          <a:endParaRPr lang="en-US"/>
        </a:p>
      </dgm:t>
    </dgm:pt>
    <dgm:pt modelId="{4DD40302-27C3-4FF2-BBC1-FD3A582A77CE}" type="sibTrans" cxnId="{0B249E9D-11EA-41FC-9EF7-A46B13C22A99}">
      <dgm:prSet/>
      <dgm:spPr/>
      <dgm:t>
        <a:bodyPr/>
        <a:lstStyle/>
        <a:p>
          <a:endParaRPr lang="en-US"/>
        </a:p>
      </dgm:t>
    </dgm:pt>
    <dgm:pt modelId="{46FC70DA-0B55-4E11-A828-B63137EC43F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Las complicaciones pulmonares posoperatorias son frecuentes y constituyen una causa importante de morbilidad y mortalidad perioperatoria.  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E72FCF-417F-4C23-BD9B-ED918063EAB2}" type="parTrans" cxnId="{76EF7609-8C3A-4085-B09B-26DE6C8C9209}">
      <dgm:prSet/>
      <dgm:spPr/>
      <dgm:t>
        <a:bodyPr/>
        <a:lstStyle/>
        <a:p>
          <a:endParaRPr lang="en-US"/>
        </a:p>
      </dgm:t>
    </dgm:pt>
    <dgm:pt modelId="{3AE66DB2-9354-4437-9D93-AC4AFE5072E9}" type="sibTrans" cxnId="{76EF7609-8C3A-4085-B09B-26DE6C8C9209}">
      <dgm:prSet/>
      <dgm:spPr/>
      <dgm:t>
        <a:bodyPr/>
        <a:lstStyle/>
        <a:p>
          <a:endParaRPr lang="en-US"/>
        </a:p>
      </dgm:t>
    </dgm:pt>
    <dgm:pt modelId="{6F4D93C9-F119-4862-9F20-61463299703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El porcentaje de comorbilidades, un adecuado estatus basal y unas pruebas de función respiratorias óptimas determinan la evolución clínica postoperatoria de los pacientes intervenidos de CPNM. 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B7FCCA-F58D-4353-9FB2-CB1EC2746DD1}" type="parTrans" cxnId="{742C4298-743C-470E-A6DD-5AAF60AA0F93}">
      <dgm:prSet/>
      <dgm:spPr/>
      <dgm:t>
        <a:bodyPr/>
        <a:lstStyle/>
        <a:p>
          <a:endParaRPr lang="en-US"/>
        </a:p>
      </dgm:t>
    </dgm:pt>
    <dgm:pt modelId="{33E6D189-B463-4847-8F29-06650D0BA7B7}" type="sibTrans" cxnId="{742C4298-743C-470E-A6DD-5AAF60AA0F93}">
      <dgm:prSet/>
      <dgm:spPr/>
      <dgm:t>
        <a:bodyPr/>
        <a:lstStyle/>
        <a:p>
          <a:endParaRPr lang="en-US"/>
        </a:p>
      </dgm:t>
    </dgm:pt>
    <dgm:pt modelId="{1515FF65-58FC-4EB1-8F6D-EDE0583E1832}" type="pres">
      <dgm:prSet presAssocID="{DC5DBA1E-0E73-4F16-AD1D-D204E26331ED}" presName="root" presStyleCnt="0">
        <dgm:presLayoutVars>
          <dgm:dir/>
          <dgm:resizeHandles val="exact"/>
        </dgm:presLayoutVars>
      </dgm:prSet>
      <dgm:spPr/>
    </dgm:pt>
    <dgm:pt modelId="{20A39D34-5FEE-4C13-8846-26723080E7A7}" type="pres">
      <dgm:prSet presAssocID="{D8EDE59D-736F-4932-A497-A2C28F6A3090}" presName="compNode" presStyleCnt="0"/>
      <dgm:spPr/>
    </dgm:pt>
    <dgm:pt modelId="{C2D98FC8-2930-4CC8-9F98-D3E87549BD44}" type="pres">
      <dgm:prSet presAssocID="{D8EDE59D-736F-4932-A497-A2C28F6A3090}" presName="bgRect" presStyleLbl="bgShp" presStyleIdx="0" presStyleCnt="5"/>
      <dgm:spPr/>
    </dgm:pt>
    <dgm:pt modelId="{6E20D391-C870-4721-9415-A6032B47E990}" type="pres">
      <dgm:prSet presAssocID="{D8EDE59D-736F-4932-A497-A2C28F6A3090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o Smoking"/>
        </a:ext>
      </dgm:extLst>
    </dgm:pt>
    <dgm:pt modelId="{A393EF57-2F48-4D53-874E-5DB748C810C3}" type="pres">
      <dgm:prSet presAssocID="{D8EDE59D-736F-4932-A497-A2C28F6A3090}" presName="spaceRect" presStyleCnt="0"/>
      <dgm:spPr/>
    </dgm:pt>
    <dgm:pt modelId="{4EFD238B-AF7A-4B86-BEFE-A02FFD006062}" type="pres">
      <dgm:prSet presAssocID="{D8EDE59D-736F-4932-A497-A2C28F6A3090}" presName="parTx" presStyleLbl="revTx" presStyleIdx="0" presStyleCnt="5">
        <dgm:presLayoutVars>
          <dgm:chMax val="0"/>
          <dgm:chPref val="0"/>
        </dgm:presLayoutVars>
      </dgm:prSet>
      <dgm:spPr/>
    </dgm:pt>
    <dgm:pt modelId="{507AE9B4-BE56-47A2-A591-96EFE7C38896}" type="pres">
      <dgm:prSet presAssocID="{8935D753-83CB-4B17-9893-D55FF0093EE7}" presName="sibTrans" presStyleCnt="0"/>
      <dgm:spPr/>
    </dgm:pt>
    <dgm:pt modelId="{618FE815-D3C9-4796-9A2C-F7C4F365D23E}" type="pres">
      <dgm:prSet presAssocID="{7F460AF1-70BB-4664-AF1D-25306C5BC19F}" presName="compNode" presStyleCnt="0"/>
      <dgm:spPr/>
    </dgm:pt>
    <dgm:pt modelId="{5A6286B0-F46D-42CA-B31C-B1B77E9D1F74}" type="pres">
      <dgm:prSet presAssocID="{7F460AF1-70BB-4664-AF1D-25306C5BC19F}" presName="bgRect" presStyleLbl="bgShp" presStyleIdx="1" presStyleCnt="5"/>
      <dgm:spPr/>
    </dgm:pt>
    <dgm:pt modelId="{B691E9BA-DF3E-41B7-8648-C81D9500C88E}" type="pres">
      <dgm:prSet presAssocID="{7F460AF1-70BB-4664-AF1D-25306C5BC19F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mbulancia"/>
        </a:ext>
      </dgm:extLst>
    </dgm:pt>
    <dgm:pt modelId="{15C5875C-A0C7-4201-9FB3-4E5FFB56EC0D}" type="pres">
      <dgm:prSet presAssocID="{7F460AF1-70BB-4664-AF1D-25306C5BC19F}" presName="spaceRect" presStyleCnt="0"/>
      <dgm:spPr/>
    </dgm:pt>
    <dgm:pt modelId="{7EF97B6B-A5C5-4BF9-87A0-4A85D153E55D}" type="pres">
      <dgm:prSet presAssocID="{7F460AF1-70BB-4664-AF1D-25306C5BC19F}" presName="parTx" presStyleLbl="revTx" presStyleIdx="1" presStyleCnt="5">
        <dgm:presLayoutVars>
          <dgm:chMax val="0"/>
          <dgm:chPref val="0"/>
        </dgm:presLayoutVars>
      </dgm:prSet>
      <dgm:spPr/>
    </dgm:pt>
    <dgm:pt modelId="{1891E175-705B-43A5-8D43-A0D615DB0E58}" type="pres">
      <dgm:prSet presAssocID="{415FFAD2-DA13-414D-956E-7C2C7967628C}" presName="sibTrans" presStyleCnt="0"/>
      <dgm:spPr/>
    </dgm:pt>
    <dgm:pt modelId="{43F10205-5170-4DB9-8432-AD2487EF56FB}" type="pres">
      <dgm:prSet presAssocID="{23AF1E5E-A464-4C20-AC87-F0EEF05C2414}" presName="compNode" presStyleCnt="0"/>
      <dgm:spPr/>
    </dgm:pt>
    <dgm:pt modelId="{D77D6329-6DD8-4DF6-8597-043AFFEA2299}" type="pres">
      <dgm:prSet presAssocID="{23AF1E5E-A464-4C20-AC87-F0EEF05C2414}" presName="bgRect" presStyleLbl="bgShp" presStyleIdx="2" presStyleCnt="5"/>
      <dgm:spPr/>
    </dgm:pt>
    <dgm:pt modelId="{E28772B9-B3CF-4B79-B507-8FC2133AE8D8}" type="pres">
      <dgm:prSet presAssocID="{23AF1E5E-A464-4C20-AC87-F0EEF05C2414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édico"/>
        </a:ext>
      </dgm:extLst>
    </dgm:pt>
    <dgm:pt modelId="{929F1278-0E67-4620-9B10-E8F5E5E010F1}" type="pres">
      <dgm:prSet presAssocID="{23AF1E5E-A464-4C20-AC87-F0EEF05C2414}" presName="spaceRect" presStyleCnt="0"/>
      <dgm:spPr/>
    </dgm:pt>
    <dgm:pt modelId="{E6A509DC-2A31-49B8-AC3B-F4EFF75A897F}" type="pres">
      <dgm:prSet presAssocID="{23AF1E5E-A464-4C20-AC87-F0EEF05C2414}" presName="parTx" presStyleLbl="revTx" presStyleIdx="2" presStyleCnt="5">
        <dgm:presLayoutVars>
          <dgm:chMax val="0"/>
          <dgm:chPref val="0"/>
        </dgm:presLayoutVars>
      </dgm:prSet>
      <dgm:spPr/>
    </dgm:pt>
    <dgm:pt modelId="{2D74D97D-26C6-463F-9210-47696124261D}" type="pres">
      <dgm:prSet presAssocID="{4DD40302-27C3-4FF2-BBC1-FD3A582A77CE}" presName="sibTrans" presStyleCnt="0"/>
      <dgm:spPr/>
    </dgm:pt>
    <dgm:pt modelId="{CFB3026D-212C-4473-B75D-2E47219CAEF5}" type="pres">
      <dgm:prSet presAssocID="{46FC70DA-0B55-4E11-A828-B63137EC43F9}" presName="compNode" presStyleCnt="0"/>
      <dgm:spPr/>
    </dgm:pt>
    <dgm:pt modelId="{BB4D6211-BEC5-4ADE-8704-0CF71AE85F8C}" type="pres">
      <dgm:prSet presAssocID="{46FC70DA-0B55-4E11-A828-B63137EC43F9}" presName="bgRect" presStyleLbl="bgShp" presStyleIdx="3" presStyleCnt="5"/>
      <dgm:spPr/>
    </dgm:pt>
    <dgm:pt modelId="{3E453E41-171B-456C-A0DD-630AA43A5B76}" type="pres">
      <dgm:prSet presAssocID="{46FC70DA-0B55-4E11-A828-B63137EC43F9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iñones"/>
        </a:ext>
      </dgm:extLst>
    </dgm:pt>
    <dgm:pt modelId="{1AC31F26-6FF6-4F92-9F2B-606004F65FD2}" type="pres">
      <dgm:prSet presAssocID="{46FC70DA-0B55-4E11-A828-B63137EC43F9}" presName="spaceRect" presStyleCnt="0"/>
      <dgm:spPr/>
    </dgm:pt>
    <dgm:pt modelId="{3C346ABF-728A-40E4-BC52-59665EB2B1F8}" type="pres">
      <dgm:prSet presAssocID="{46FC70DA-0B55-4E11-A828-B63137EC43F9}" presName="parTx" presStyleLbl="revTx" presStyleIdx="3" presStyleCnt="5">
        <dgm:presLayoutVars>
          <dgm:chMax val="0"/>
          <dgm:chPref val="0"/>
        </dgm:presLayoutVars>
      </dgm:prSet>
      <dgm:spPr/>
    </dgm:pt>
    <dgm:pt modelId="{B33944A4-481A-46E9-A293-2410A7C75991}" type="pres">
      <dgm:prSet presAssocID="{3AE66DB2-9354-4437-9D93-AC4AFE5072E9}" presName="sibTrans" presStyleCnt="0"/>
      <dgm:spPr/>
    </dgm:pt>
    <dgm:pt modelId="{52244C8C-F46D-420F-925F-3208DC37CCB9}" type="pres">
      <dgm:prSet presAssocID="{6F4D93C9-F119-4862-9F20-614632997032}" presName="compNode" presStyleCnt="0"/>
      <dgm:spPr/>
    </dgm:pt>
    <dgm:pt modelId="{6D9F7617-14D3-4261-933A-60644F6F018F}" type="pres">
      <dgm:prSet presAssocID="{6F4D93C9-F119-4862-9F20-614632997032}" presName="bgRect" presStyleLbl="bgShp" presStyleIdx="4" presStyleCnt="5" custScaleY="173791"/>
      <dgm:spPr/>
    </dgm:pt>
    <dgm:pt modelId="{AB1C9FF1-E9DB-4A72-A596-4903B9D8DFD7}" type="pres">
      <dgm:prSet presAssocID="{6F4D93C9-F119-4862-9F20-61463299703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98C8018B-1806-4BEE-A97C-9DD9B939630B}" type="pres">
      <dgm:prSet presAssocID="{6F4D93C9-F119-4862-9F20-614632997032}" presName="spaceRect" presStyleCnt="0"/>
      <dgm:spPr/>
    </dgm:pt>
    <dgm:pt modelId="{EB968F32-C8AD-4557-9A57-D041198CED2D}" type="pres">
      <dgm:prSet presAssocID="{6F4D93C9-F119-4862-9F20-61463299703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76EF7609-8C3A-4085-B09B-26DE6C8C9209}" srcId="{DC5DBA1E-0E73-4F16-AD1D-D204E26331ED}" destId="{46FC70DA-0B55-4E11-A828-B63137EC43F9}" srcOrd="3" destOrd="0" parTransId="{6BE72FCF-417F-4C23-BD9B-ED918063EAB2}" sibTransId="{3AE66DB2-9354-4437-9D93-AC4AFE5072E9}"/>
    <dgm:cxn modelId="{220C3444-D169-4B02-B4F9-31B6BF379CF5}" type="presOf" srcId="{D8EDE59D-736F-4932-A497-A2C28F6A3090}" destId="{4EFD238B-AF7A-4B86-BEFE-A02FFD006062}" srcOrd="0" destOrd="0" presId="urn:microsoft.com/office/officeart/2018/2/layout/IconVerticalSolidList"/>
    <dgm:cxn modelId="{71F8FA75-5C9F-409C-A399-4FB65B587B44}" type="presOf" srcId="{6F4D93C9-F119-4862-9F20-614632997032}" destId="{EB968F32-C8AD-4557-9A57-D041198CED2D}" srcOrd="0" destOrd="0" presId="urn:microsoft.com/office/officeart/2018/2/layout/IconVerticalSolidList"/>
    <dgm:cxn modelId="{12275B93-F017-4828-B0A3-C5AFABC99076}" type="presOf" srcId="{DC5DBA1E-0E73-4F16-AD1D-D204E26331ED}" destId="{1515FF65-58FC-4EB1-8F6D-EDE0583E1832}" srcOrd="0" destOrd="0" presId="urn:microsoft.com/office/officeart/2018/2/layout/IconVerticalSolidList"/>
    <dgm:cxn modelId="{CFD26695-073A-4949-A273-CEEEE54459D4}" type="presOf" srcId="{23AF1E5E-A464-4C20-AC87-F0EEF05C2414}" destId="{E6A509DC-2A31-49B8-AC3B-F4EFF75A897F}" srcOrd="0" destOrd="0" presId="urn:microsoft.com/office/officeart/2018/2/layout/IconVerticalSolidList"/>
    <dgm:cxn modelId="{742C4298-743C-470E-A6DD-5AAF60AA0F93}" srcId="{DC5DBA1E-0E73-4F16-AD1D-D204E26331ED}" destId="{6F4D93C9-F119-4862-9F20-614632997032}" srcOrd="4" destOrd="0" parTransId="{C1B7FCCA-F58D-4353-9FB2-CB1EC2746DD1}" sibTransId="{33E6D189-B463-4847-8F29-06650D0BA7B7}"/>
    <dgm:cxn modelId="{0B249E9D-11EA-41FC-9EF7-A46B13C22A99}" srcId="{DC5DBA1E-0E73-4F16-AD1D-D204E26331ED}" destId="{23AF1E5E-A464-4C20-AC87-F0EEF05C2414}" srcOrd="2" destOrd="0" parTransId="{53C9C398-7B2D-4F08-BC25-571A763BDB4F}" sibTransId="{4DD40302-27C3-4FF2-BBC1-FD3A582A77CE}"/>
    <dgm:cxn modelId="{F2E573B8-07C0-4B31-BEF6-487769C2EE22}" type="presOf" srcId="{7F460AF1-70BB-4664-AF1D-25306C5BC19F}" destId="{7EF97B6B-A5C5-4BF9-87A0-4A85D153E55D}" srcOrd="0" destOrd="0" presId="urn:microsoft.com/office/officeart/2018/2/layout/IconVerticalSolidList"/>
    <dgm:cxn modelId="{95A40CD7-6260-4C4F-AC7F-2F6F5DBB0D48}" srcId="{DC5DBA1E-0E73-4F16-AD1D-D204E26331ED}" destId="{D8EDE59D-736F-4932-A497-A2C28F6A3090}" srcOrd="0" destOrd="0" parTransId="{2FE36519-F561-4495-8F42-5C8D22405E8D}" sibTransId="{8935D753-83CB-4B17-9893-D55FF0093EE7}"/>
    <dgm:cxn modelId="{BE4C6EE5-89BA-4E11-8AB7-7434F8C70DC1}" type="presOf" srcId="{46FC70DA-0B55-4E11-A828-B63137EC43F9}" destId="{3C346ABF-728A-40E4-BC52-59665EB2B1F8}" srcOrd="0" destOrd="0" presId="urn:microsoft.com/office/officeart/2018/2/layout/IconVerticalSolidList"/>
    <dgm:cxn modelId="{54F114FB-8C1D-481B-A69B-61D3BDF8AB09}" srcId="{DC5DBA1E-0E73-4F16-AD1D-D204E26331ED}" destId="{7F460AF1-70BB-4664-AF1D-25306C5BC19F}" srcOrd="1" destOrd="0" parTransId="{079B7A8D-9525-470C-ADED-681346900C5F}" sibTransId="{415FFAD2-DA13-414D-956E-7C2C7967628C}"/>
    <dgm:cxn modelId="{08DCE125-D18B-457E-B870-B0F236109895}" type="presParOf" srcId="{1515FF65-58FC-4EB1-8F6D-EDE0583E1832}" destId="{20A39D34-5FEE-4C13-8846-26723080E7A7}" srcOrd="0" destOrd="0" presId="urn:microsoft.com/office/officeart/2018/2/layout/IconVerticalSolidList"/>
    <dgm:cxn modelId="{9469CA20-7363-4B19-A446-59FCC6002099}" type="presParOf" srcId="{20A39D34-5FEE-4C13-8846-26723080E7A7}" destId="{C2D98FC8-2930-4CC8-9F98-D3E87549BD44}" srcOrd="0" destOrd="0" presId="urn:microsoft.com/office/officeart/2018/2/layout/IconVerticalSolidList"/>
    <dgm:cxn modelId="{DF5E16EC-290C-4D45-8C55-4FE3B3EDD992}" type="presParOf" srcId="{20A39D34-5FEE-4C13-8846-26723080E7A7}" destId="{6E20D391-C870-4721-9415-A6032B47E990}" srcOrd="1" destOrd="0" presId="urn:microsoft.com/office/officeart/2018/2/layout/IconVerticalSolidList"/>
    <dgm:cxn modelId="{DA211A27-55AD-4125-A13D-35295BE7E0D5}" type="presParOf" srcId="{20A39D34-5FEE-4C13-8846-26723080E7A7}" destId="{A393EF57-2F48-4D53-874E-5DB748C810C3}" srcOrd="2" destOrd="0" presId="urn:microsoft.com/office/officeart/2018/2/layout/IconVerticalSolidList"/>
    <dgm:cxn modelId="{86F1CE4F-7049-4ED4-B064-8E9CE18FA9DE}" type="presParOf" srcId="{20A39D34-5FEE-4C13-8846-26723080E7A7}" destId="{4EFD238B-AF7A-4B86-BEFE-A02FFD006062}" srcOrd="3" destOrd="0" presId="urn:microsoft.com/office/officeart/2018/2/layout/IconVerticalSolidList"/>
    <dgm:cxn modelId="{D018397C-6845-4B23-BA6B-3B4461990475}" type="presParOf" srcId="{1515FF65-58FC-4EB1-8F6D-EDE0583E1832}" destId="{507AE9B4-BE56-47A2-A591-96EFE7C38896}" srcOrd="1" destOrd="0" presId="urn:microsoft.com/office/officeart/2018/2/layout/IconVerticalSolidList"/>
    <dgm:cxn modelId="{944F6A49-8E0C-47BF-84AE-EEEA882D4FB6}" type="presParOf" srcId="{1515FF65-58FC-4EB1-8F6D-EDE0583E1832}" destId="{618FE815-D3C9-4796-9A2C-F7C4F365D23E}" srcOrd="2" destOrd="0" presId="urn:microsoft.com/office/officeart/2018/2/layout/IconVerticalSolidList"/>
    <dgm:cxn modelId="{BAC95767-FC4A-4DE3-A86A-E177FA4B7A25}" type="presParOf" srcId="{618FE815-D3C9-4796-9A2C-F7C4F365D23E}" destId="{5A6286B0-F46D-42CA-B31C-B1B77E9D1F74}" srcOrd="0" destOrd="0" presId="urn:microsoft.com/office/officeart/2018/2/layout/IconVerticalSolidList"/>
    <dgm:cxn modelId="{4C3CCCDC-6946-4423-8143-0F4876F89A85}" type="presParOf" srcId="{618FE815-D3C9-4796-9A2C-F7C4F365D23E}" destId="{B691E9BA-DF3E-41B7-8648-C81D9500C88E}" srcOrd="1" destOrd="0" presId="urn:microsoft.com/office/officeart/2018/2/layout/IconVerticalSolidList"/>
    <dgm:cxn modelId="{2AB297B7-4F20-450C-9B79-4B38A92CFF31}" type="presParOf" srcId="{618FE815-D3C9-4796-9A2C-F7C4F365D23E}" destId="{15C5875C-A0C7-4201-9FB3-4E5FFB56EC0D}" srcOrd="2" destOrd="0" presId="urn:microsoft.com/office/officeart/2018/2/layout/IconVerticalSolidList"/>
    <dgm:cxn modelId="{1E9D7F71-1FAF-43CC-8C14-48D16FC1D439}" type="presParOf" srcId="{618FE815-D3C9-4796-9A2C-F7C4F365D23E}" destId="{7EF97B6B-A5C5-4BF9-87A0-4A85D153E55D}" srcOrd="3" destOrd="0" presId="urn:microsoft.com/office/officeart/2018/2/layout/IconVerticalSolidList"/>
    <dgm:cxn modelId="{E0283069-4E52-4451-BE83-B4852492197B}" type="presParOf" srcId="{1515FF65-58FC-4EB1-8F6D-EDE0583E1832}" destId="{1891E175-705B-43A5-8D43-A0D615DB0E58}" srcOrd="3" destOrd="0" presId="urn:microsoft.com/office/officeart/2018/2/layout/IconVerticalSolidList"/>
    <dgm:cxn modelId="{10A64A9D-E2AA-483B-BD46-2F517880A3D6}" type="presParOf" srcId="{1515FF65-58FC-4EB1-8F6D-EDE0583E1832}" destId="{43F10205-5170-4DB9-8432-AD2487EF56FB}" srcOrd="4" destOrd="0" presId="urn:microsoft.com/office/officeart/2018/2/layout/IconVerticalSolidList"/>
    <dgm:cxn modelId="{2D966EBC-6231-4122-A467-A6EB800AE8F7}" type="presParOf" srcId="{43F10205-5170-4DB9-8432-AD2487EF56FB}" destId="{D77D6329-6DD8-4DF6-8597-043AFFEA2299}" srcOrd="0" destOrd="0" presId="urn:microsoft.com/office/officeart/2018/2/layout/IconVerticalSolidList"/>
    <dgm:cxn modelId="{1C777942-3661-480A-99FE-90EE3B829C87}" type="presParOf" srcId="{43F10205-5170-4DB9-8432-AD2487EF56FB}" destId="{E28772B9-B3CF-4B79-B507-8FC2133AE8D8}" srcOrd="1" destOrd="0" presId="urn:microsoft.com/office/officeart/2018/2/layout/IconVerticalSolidList"/>
    <dgm:cxn modelId="{39965D56-869C-4ADD-94F8-3E8C3F43105C}" type="presParOf" srcId="{43F10205-5170-4DB9-8432-AD2487EF56FB}" destId="{929F1278-0E67-4620-9B10-E8F5E5E010F1}" srcOrd="2" destOrd="0" presId="urn:microsoft.com/office/officeart/2018/2/layout/IconVerticalSolidList"/>
    <dgm:cxn modelId="{3D7455E0-59CA-4099-8DC2-0F82DC81F1BA}" type="presParOf" srcId="{43F10205-5170-4DB9-8432-AD2487EF56FB}" destId="{E6A509DC-2A31-49B8-AC3B-F4EFF75A897F}" srcOrd="3" destOrd="0" presId="urn:microsoft.com/office/officeart/2018/2/layout/IconVerticalSolidList"/>
    <dgm:cxn modelId="{94179B0F-ABC6-4B7D-8951-DB754063D873}" type="presParOf" srcId="{1515FF65-58FC-4EB1-8F6D-EDE0583E1832}" destId="{2D74D97D-26C6-463F-9210-47696124261D}" srcOrd="5" destOrd="0" presId="urn:microsoft.com/office/officeart/2018/2/layout/IconVerticalSolidList"/>
    <dgm:cxn modelId="{3C8FF132-683A-4A28-9B67-3DF5D8E9CC7A}" type="presParOf" srcId="{1515FF65-58FC-4EB1-8F6D-EDE0583E1832}" destId="{CFB3026D-212C-4473-B75D-2E47219CAEF5}" srcOrd="6" destOrd="0" presId="urn:microsoft.com/office/officeart/2018/2/layout/IconVerticalSolidList"/>
    <dgm:cxn modelId="{96ABB8DB-D3CF-4D61-A679-80989BDE780A}" type="presParOf" srcId="{CFB3026D-212C-4473-B75D-2E47219CAEF5}" destId="{BB4D6211-BEC5-4ADE-8704-0CF71AE85F8C}" srcOrd="0" destOrd="0" presId="urn:microsoft.com/office/officeart/2018/2/layout/IconVerticalSolidList"/>
    <dgm:cxn modelId="{D0E3EB82-6460-4D2B-AA05-12513E0B3CC9}" type="presParOf" srcId="{CFB3026D-212C-4473-B75D-2E47219CAEF5}" destId="{3E453E41-171B-456C-A0DD-630AA43A5B76}" srcOrd="1" destOrd="0" presId="urn:microsoft.com/office/officeart/2018/2/layout/IconVerticalSolidList"/>
    <dgm:cxn modelId="{043F6F1A-A2BD-4852-AB5F-815CD34A0326}" type="presParOf" srcId="{CFB3026D-212C-4473-B75D-2E47219CAEF5}" destId="{1AC31F26-6FF6-4F92-9F2B-606004F65FD2}" srcOrd="2" destOrd="0" presId="urn:microsoft.com/office/officeart/2018/2/layout/IconVerticalSolidList"/>
    <dgm:cxn modelId="{CBF0EB47-0D8A-412D-A4DF-8A1D5560C9AC}" type="presParOf" srcId="{CFB3026D-212C-4473-B75D-2E47219CAEF5}" destId="{3C346ABF-728A-40E4-BC52-59665EB2B1F8}" srcOrd="3" destOrd="0" presId="urn:microsoft.com/office/officeart/2018/2/layout/IconVerticalSolidList"/>
    <dgm:cxn modelId="{E8F6279C-4C9F-407B-A56C-7FCDD0D3728A}" type="presParOf" srcId="{1515FF65-58FC-4EB1-8F6D-EDE0583E1832}" destId="{B33944A4-481A-46E9-A293-2410A7C75991}" srcOrd="7" destOrd="0" presId="urn:microsoft.com/office/officeart/2018/2/layout/IconVerticalSolidList"/>
    <dgm:cxn modelId="{BD125085-6929-4D64-8B7B-053EA6A567A7}" type="presParOf" srcId="{1515FF65-58FC-4EB1-8F6D-EDE0583E1832}" destId="{52244C8C-F46D-420F-925F-3208DC37CCB9}" srcOrd="8" destOrd="0" presId="urn:microsoft.com/office/officeart/2018/2/layout/IconVerticalSolidList"/>
    <dgm:cxn modelId="{DD6B54DC-4B52-4AAC-9C7E-56316E493C3B}" type="presParOf" srcId="{52244C8C-F46D-420F-925F-3208DC37CCB9}" destId="{6D9F7617-14D3-4261-933A-60644F6F018F}" srcOrd="0" destOrd="0" presId="urn:microsoft.com/office/officeart/2018/2/layout/IconVerticalSolidList"/>
    <dgm:cxn modelId="{C31A79DE-1D60-479F-88BA-F226AB309995}" type="presParOf" srcId="{52244C8C-F46D-420F-925F-3208DC37CCB9}" destId="{AB1C9FF1-E9DB-4A72-A596-4903B9D8DFD7}" srcOrd="1" destOrd="0" presId="urn:microsoft.com/office/officeart/2018/2/layout/IconVerticalSolidList"/>
    <dgm:cxn modelId="{BCE3F010-2D74-4CF6-95E2-BC238FD7DDBA}" type="presParOf" srcId="{52244C8C-F46D-420F-925F-3208DC37CCB9}" destId="{98C8018B-1806-4BEE-A97C-9DD9B939630B}" srcOrd="2" destOrd="0" presId="urn:microsoft.com/office/officeart/2018/2/layout/IconVerticalSolidList"/>
    <dgm:cxn modelId="{D15FB3EB-D477-438F-84A2-0E6034DF2B4D}" type="presParOf" srcId="{52244C8C-F46D-420F-925F-3208DC37CCB9}" destId="{EB968F32-C8AD-4557-9A57-D041198CED2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866275-52AA-4656-AA7C-DAA873D62D16}">
      <dsp:nvSpPr>
        <dsp:cNvPr id="0" name=""/>
        <dsp:cNvSpPr/>
      </dsp:nvSpPr>
      <dsp:spPr>
        <a:xfrm>
          <a:off x="535049" y="244568"/>
          <a:ext cx="1475437" cy="147543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B98610-D9B4-4B48-8FBF-F3F7533CEE29}">
      <dsp:nvSpPr>
        <dsp:cNvPr id="0" name=""/>
        <dsp:cNvSpPr/>
      </dsp:nvSpPr>
      <dsp:spPr>
        <a:xfrm>
          <a:off x="849487" y="559006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2E9811-AAAC-4E53-99E0-D5A0AA907C98}">
      <dsp:nvSpPr>
        <dsp:cNvPr id="0" name=""/>
        <dsp:cNvSpPr/>
      </dsp:nvSpPr>
      <dsp:spPr>
        <a:xfrm>
          <a:off x="63393" y="2179568"/>
          <a:ext cx="2418750" cy="97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100" kern="1200" dirty="0">
              <a:latin typeface="Arial" panose="020B0604020202020204" pitchFamily="34" charset="0"/>
              <a:cs typeface="Arial" panose="020B0604020202020204" pitchFamily="34" charset="0"/>
            </a:rPr>
            <a:t>El cáncer de pulmón continúa siendo la principal causa de muerte por cáncer a nivel mundial, siendo su </a:t>
          </a:r>
          <a:r>
            <a:rPr lang="es-ES" sz="1100" b="1" kern="1200" dirty="0">
              <a:latin typeface="Arial" panose="020B0604020202020204" pitchFamily="34" charset="0"/>
              <a:cs typeface="Arial" panose="020B0604020202020204" pitchFamily="34" charset="0"/>
            </a:rPr>
            <a:t>principal factor de riesgo es el tabaco</a:t>
          </a:r>
          <a:r>
            <a:rPr lang="es-ES" sz="1100" b="1" kern="1200" baseline="300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1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393" y="2179568"/>
        <a:ext cx="2418750" cy="970334"/>
      </dsp:txXfrm>
    </dsp:sp>
    <dsp:sp modelId="{F4E13124-B3DF-483F-9EC9-491E85B60DE7}">
      <dsp:nvSpPr>
        <dsp:cNvPr id="0" name=""/>
        <dsp:cNvSpPr/>
      </dsp:nvSpPr>
      <dsp:spPr>
        <a:xfrm>
          <a:off x="3377081" y="244568"/>
          <a:ext cx="1475437" cy="147543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EE7DA4-072A-4C07-8271-C49F0780D90D}">
      <dsp:nvSpPr>
        <dsp:cNvPr id="0" name=""/>
        <dsp:cNvSpPr/>
      </dsp:nvSpPr>
      <dsp:spPr>
        <a:xfrm>
          <a:off x="3691518" y="559006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354109-8854-4B0A-B2EF-528C266521D3}">
      <dsp:nvSpPr>
        <dsp:cNvPr id="0" name=""/>
        <dsp:cNvSpPr/>
      </dsp:nvSpPr>
      <dsp:spPr>
        <a:xfrm>
          <a:off x="2905425" y="2179568"/>
          <a:ext cx="2418750" cy="97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100" kern="1200" dirty="0">
              <a:latin typeface="Arial" panose="020B0604020202020204" pitchFamily="34" charset="0"/>
              <a:cs typeface="Arial" panose="020B0604020202020204" pitchFamily="34" charset="0"/>
            </a:rPr>
            <a:t>El tratamiento, depende fundamentalmente del estadiaje, la histología, alteraciones genéticas y las condiciones generales del paciente</a:t>
          </a:r>
          <a:r>
            <a:rPr lang="es-ES" sz="1050" kern="1200" baseline="30000" dirty="0"/>
            <a:t>.</a:t>
          </a:r>
          <a:endParaRPr lang="en-US" sz="1050" kern="1200" dirty="0"/>
        </a:p>
      </dsp:txBody>
      <dsp:txXfrm>
        <a:off x="2905425" y="2179568"/>
        <a:ext cx="2418750" cy="970334"/>
      </dsp:txXfrm>
    </dsp:sp>
    <dsp:sp modelId="{1B450A0A-F765-4121-8B58-3A5CEF0B717D}">
      <dsp:nvSpPr>
        <dsp:cNvPr id="0" name=""/>
        <dsp:cNvSpPr/>
      </dsp:nvSpPr>
      <dsp:spPr>
        <a:xfrm>
          <a:off x="6219112" y="244568"/>
          <a:ext cx="1475437" cy="147543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7EF04A-63C2-401E-BA1A-6763A8FB491C}">
      <dsp:nvSpPr>
        <dsp:cNvPr id="0" name=""/>
        <dsp:cNvSpPr/>
      </dsp:nvSpPr>
      <dsp:spPr>
        <a:xfrm>
          <a:off x="6533550" y="559006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01B15F-AC10-49C5-B54E-1DB4824D6479}">
      <dsp:nvSpPr>
        <dsp:cNvPr id="0" name=""/>
        <dsp:cNvSpPr/>
      </dsp:nvSpPr>
      <dsp:spPr>
        <a:xfrm>
          <a:off x="5747456" y="2179568"/>
          <a:ext cx="2418750" cy="970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100" kern="1200" dirty="0">
              <a:latin typeface="Arial" panose="020B0604020202020204" pitchFamily="34" charset="0"/>
              <a:cs typeface="Arial" panose="020B0604020202020204" pitchFamily="34" charset="0"/>
            </a:rPr>
            <a:t>Estadios iniciales el tratamiento es curativo, mediante </a:t>
          </a:r>
          <a:r>
            <a:rPr lang="es-ES" sz="1100" kern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rPr>
            <a:t>cirugía, quimioterapia, radioterapia o un enfoque de modalidad combinado.</a:t>
          </a:r>
          <a:r>
            <a:rPr lang="es-ES" sz="11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47456" y="2179568"/>
        <a:ext cx="2418750" cy="9703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D98FC8-2930-4CC8-9F98-D3E87549BD44}">
      <dsp:nvSpPr>
        <dsp:cNvPr id="0" name=""/>
        <dsp:cNvSpPr/>
      </dsp:nvSpPr>
      <dsp:spPr>
        <a:xfrm>
          <a:off x="0" y="15197"/>
          <a:ext cx="8229600" cy="4879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20D391-C870-4721-9415-A6032B47E990}">
      <dsp:nvSpPr>
        <dsp:cNvPr id="0" name=""/>
        <dsp:cNvSpPr/>
      </dsp:nvSpPr>
      <dsp:spPr>
        <a:xfrm>
          <a:off x="147608" y="124988"/>
          <a:ext cx="268640" cy="2683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FD238B-AF7A-4B86-BEFE-A02FFD006062}">
      <dsp:nvSpPr>
        <dsp:cNvPr id="0" name=""/>
        <dsp:cNvSpPr/>
      </dsp:nvSpPr>
      <dsp:spPr>
        <a:xfrm>
          <a:off x="563856" y="15197"/>
          <a:ext cx="7657059" cy="503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256" tIns="53256" rIns="53256" bIns="5325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El cáncer de pulmón no microcítico tiene una incidencia elevada en varones, fumadores (68%).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3856" y="15197"/>
        <a:ext cx="7657059" cy="503209"/>
      </dsp:txXfrm>
    </dsp:sp>
    <dsp:sp modelId="{5A6286B0-F46D-42CA-B31C-B1B77E9D1F74}">
      <dsp:nvSpPr>
        <dsp:cNvPr id="0" name=""/>
        <dsp:cNvSpPr/>
      </dsp:nvSpPr>
      <dsp:spPr>
        <a:xfrm>
          <a:off x="0" y="644208"/>
          <a:ext cx="8229600" cy="4879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91E9BA-DF3E-41B7-8648-C81D9500C88E}">
      <dsp:nvSpPr>
        <dsp:cNvPr id="0" name=""/>
        <dsp:cNvSpPr/>
      </dsp:nvSpPr>
      <dsp:spPr>
        <a:xfrm>
          <a:off x="147608" y="753999"/>
          <a:ext cx="268640" cy="2683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F97B6B-A5C5-4BF9-87A0-4A85D153E55D}">
      <dsp:nvSpPr>
        <dsp:cNvPr id="0" name=""/>
        <dsp:cNvSpPr/>
      </dsp:nvSpPr>
      <dsp:spPr>
        <a:xfrm>
          <a:off x="563856" y="644208"/>
          <a:ext cx="7657059" cy="503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256" tIns="53256" rIns="53256" bIns="5325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La mayor parte de los pacientes menores de 55 años, son diagnosticados de CPNM de manera incidental.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3856" y="644208"/>
        <a:ext cx="7657059" cy="503209"/>
      </dsp:txXfrm>
    </dsp:sp>
    <dsp:sp modelId="{D77D6329-6DD8-4DF6-8597-043AFFEA2299}">
      <dsp:nvSpPr>
        <dsp:cNvPr id="0" name=""/>
        <dsp:cNvSpPr/>
      </dsp:nvSpPr>
      <dsp:spPr>
        <a:xfrm>
          <a:off x="0" y="1273220"/>
          <a:ext cx="8229600" cy="4879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8772B9-B3CF-4B79-B507-8FC2133AE8D8}">
      <dsp:nvSpPr>
        <dsp:cNvPr id="0" name=""/>
        <dsp:cNvSpPr/>
      </dsp:nvSpPr>
      <dsp:spPr>
        <a:xfrm>
          <a:off x="147608" y="1383011"/>
          <a:ext cx="268640" cy="2683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A509DC-2A31-49B8-AC3B-F4EFF75A897F}">
      <dsp:nvSpPr>
        <dsp:cNvPr id="0" name=""/>
        <dsp:cNvSpPr/>
      </dsp:nvSpPr>
      <dsp:spPr>
        <a:xfrm>
          <a:off x="563856" y="1273220"/>
          <a:ext cx="7657059" cy="503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256" tIns="53256" rIns="53256" bIns="5325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La comorbilidad tiene un impacto significativo en la supervivencia después de la resección quirúrgica de pacientes con cáncer de pulmón de células no pequeñas. 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3856" y="1273220"/>
        <a:ext cx="7657059" cy="503209"/>
      </dsp:txXfrm>
    </dsp:sp>
    <dsp:sp modelId="{BB4D6211-BEC5-4ADE-8704-0CF71AE85F8C}">
      <dsp:nvSpPr>
        <dsp:cNvPr id="0" name=""/>
        <dsp:cNvSpPr/>
      </dsp:nvSpPr>
      <dsp:spPr>
        <a:xfrm>
          <a:off x="0" y="1902231"/>
          <a:ext cx="8229600" cy="4879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453E41-171B-456C-A0DD-630AA43A5B76}">
      <dsp:nvSpPr>
        <dsp:cNvPr id="0" name=""/>
        <dsp:cNvSpPr/>
      </dsp:nvSpPr>
      <dsp:spPr>
        <a:xfrm>
          <a:off x="147608" y="2012022"/>
          <a:ext cx="268640" cy="26837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346ABF-728A-40E4-BC52-59665EB2B1F8}">
      <dsp:nvSpPr>
        <dsp:cNvPr id="0" name=""/>
        <dsp:cNvSpPr/>
      </dsp:nvSpPr>
      <dsp:spPr>
        <a:xfrm>
          <a:off x="563856" y="1902231"/>
          <a:ext cx="7657059" cy="503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256" tIns="53256" rIns="53256" bIns="5325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Las complicaciones pulmonares posoperatorias son frecuentes y constituyen una causa importante de morbilidad y mortalidad perioperatoria.  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3856" y="1902231"/>
        <a:ext cx="7657059" cy="503209"/>
      </dsp:txXfrm>
    </dsp:sp>
    <dsp:sp modelId="{6D9F7617-14D3-4261-933A-60644F6F018F}">
      <dsp:nvSpPr>
        <dsp:cNvPr id="0" name=""/>
        <dsp:cNvSpPr/>
      </dsp:nvSpPr>
      <dsp:spPr>
        <a:xfrm>
          <a:off x="0" y="2531243"/>
          <a:ext cx="8229600" cy="84803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1C9FF1-E9DB-4A72-A596-4903B9D8DFD7}">
      <dsp:nvSpPr>
        <dsp:cNvPr id="0" name=""/>
        <dsp:cNvSpPr/>
      </dsp:nvSpPr>
      <dsp:spPr>
        <a:xfrm>
          <a:off x="147608" y="2821070"/>
          <a:ext cx="268640" cy="26837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968F32-C8AD-4557-9A57-D041198CED2D}">
      <dsp:nvSpPr>
        <dsp:cNvPr id="0" name=""/>
        <dsp:cNvSpPr/>
      </dsp:nvSpPr>
      <dsp:spPr>
        <a:xfrm>
          <a:off x="563856" y="2711278"/>
          <a:ext cx="7657059" cy="503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256" tIns="53256" rIns="53256" bIns="5325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El porcentaje de comorbilidades, un adecuado estatus basal y unas pruebas de función respiratorias óptimas determinan la evolución clínica postoperatoria de los pacientes intervenidos de CPNM. 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63856" y="2711278"/>
        <a:ext cx="7657059" cy="5032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0.37482</cdr:x>
      <cdr:y>0.18381</cdr:y>
    </cdr:from>
    <cdr:to>
      <cdr:x>0.46232</cdr:x>
      <cdr:y>0.26542</cdr:y>
    </cdr:to>
    <cdr:sp macro="" textlink="">
      <cdr:nvSpPr>
        <cdr:cNvPr id="2" name="CuadroTexto 7">
          <a:extLst xmlns:a="http://schemas.openxmlformats.org/drawingml/2006/main">
            <a:ext uri="{FF2B5EF4-FFF2-40B4-BE49-F238E27FC236}">
              <a16:creationId xmlns:a16="http://schemas.microsoft.com/office/drawing/2014/main" id="{BACEA8FA-591D-5D32-10B3-D19B7789B6E2}"/>
            </a:ext>
          </a:extLst>
        </cdr:cNvPr>
        <cdr:cNvSpPr txBox="1"/>
      </cdr:nvSpPr>
      <cdr:spPr>
        <a:xfrm xmlns:a="http://schemas.openxmlformats.org/drawingml/2006/main">
          <a:off x="2736304" y="684470"/>
          <a:ext cx="638780" cy="30390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200" b="1" dirty="0"/>
            <a:t>11%</a:t>
          </a:r>
        </a:p>
      </cdr:txBody>
    </cdr:sp>
  </cdr:relSizeAnchor>
  <cdr:relSizeAnchor xmlns:cdr="http://schemas.openxmlformats.org/drawingml/2006/chartDrawing">
    <cdr:from>
      <cdr:x>0.43527</cdr:x>
      <cdr:y>0.05647</cdr:y>
    </cdr:from>
    <cdr:to>
      <cdr:x>0.52277</cdr:x>
      <cdr:y>0.13807</cdr:y>
    </cdr:to>
    <cdr:sp macro="" textlink="">
      <cdr:nvSpPr>
        <cdr:cNvPr id="3" name="CuadroTexto 8">
          <a:extLst xmlns:a="http://schemas.openxmlformats.org/drawingml/2006/main">
            <a:ext uri="{FF2B5EF4-FFF2-40B4-BE49-F238E27FC236}">
              <a16:creationId xmlns:a16="http://schemas.microsoft.com/office/drawing/2014/main" id="{8FD7891D-1E1B-D4D1-79F6-0838145EF7B8}"/>
            </a:ext>
          </a:extLst>
        </cdr:cNvPr>
        <cdr:cNvSpPr txBox="1"/>
      </cdr:nvSpPr>
      <cdr:spPr>
        <a:xfrm xmlns:a="http://schemas.openxmlformats.org/drawingml/2006/main">
          <a:off x="3177644" y="210269"/>
          <a:ext cx="638780" cy="3039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200" b="1" dirty="0"/>
            <a:t>3%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77D20-3002-4473-B198-CFE99A1AFEBD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5D1D4-1C3E-4861-B4CA-B56BC692065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5262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5D1D4-1C3E-4861-B4CA-B56BC6920657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7718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5D1D4-1C3E-4861-B4CA-B56BC6920657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2999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55D1D4-1C3E-4861-B4CA-B56BC6920657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5386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9" name="Rectangle 2061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71" name="Freeform: Shape 2063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9285" cy="51435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72" name="Freeform: Shape 2065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711665" cy="51435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58485" y="841772"/>
            <a:ext cx="3017520" cy="2403100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Resección quirúrgica del CPNM en pacientes menores de 55 años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4954" y="3600031"/>
            <a:ext cx="3565443" cy="1135590"/>
          </a:xfrm>
        </p:spPr>
        <p:txBody>
          <a:bodyPr>
            <a:normAutofit/>
          </a:bodyPr>
          <a:lstStyle/>
          <a:p>
            <a:pPr algn="l"/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Serrano Criado, C. García Bautista, </a:t>
            </a:r>
            <a:r>
              <a:rPr lang="es-ES" sz="1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C.F. Giraldo Ospina.</a:t>
            </a:r>
          </a:p>
          <a:p>
            <a:pPr algn="l"/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Cirugía Torácica. Hospital Regional Universitario de Málaga.</a:t>
            </a:r>
          </a:p>
        </p:txBody>
      </p:sp>
      <p:sp>
        <p:nvSpPr>
          <p:cNvPr id="2068" name="Rectangle 206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941" y="260093"/>
            <a:ext cx="109728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70" name="Rectangle 206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3410190"/>
            <a:ext cx="301752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Dibujo pulmones para imprimir.">
            <a:extLst>
              <a:ext uri="{FF2B5EF4-FFF2-40B4-BE49-F238E27FC236}">
                <a16:creationId xmlns:a16="http://schemas.microsoft.com/office/drawing/2014/main" id="{B33617BD-1869-C770-84B3-F78F39395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3427" y="469263"/>
            <a:ext cx="4081306" cy="409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F208A0-0E47-34C1-F9AC-00B29F358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Introducción</a:t>
            </a:r>
            <a:endParaRPr lang="es-ES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9A8C516B-E708-5B8B-A936-D05490AB18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4407372"/>
              </p:ext>
            </p:extLst>
          </p:nvPr>
        </p:nvGraphicFramePr>
        <p:xfrm>
          <a:off x="457200" y="1200151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8175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E856D-2C67-D2F5-5932-FBEB07809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Material y métodos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4D1EE4-C566-138B-C50C-B504E4F31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</a:t>
            </a:r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acientes de edad igual o inferior a 55 años, que fueron intervenidos de resecciones pulmonares anatómicas, en nuestro servicio. 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B509C413-8FE4-DD7A-945A-D2EE4554D780}"/>
              </a:ext>
            </a:extLst>
          </p:cNvPr>
          <p:cNvSpPr/>
          <p:nvPr/>
        </p:nvSpPr>
        <p:spPr>
          <a:xfrm>
            <a:off x="1619672" y="1642233"/>
            <a:ext cx="1656184" cy="6480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</a:t>
            </a: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25344220-599A-339D-0B8F-578C0D380058}"/>
              </a:ext>
            </a:extLst>
          </p:cNvPr>
          <p:cNvCxnSpPr>
            <a:stCxn id="4" idx="3"/>
          </p:cNvCxnSpPr>
          <p:nvPr/>
        </p:nvCxnSpPr>
        <p:spPr>
          <a:xfrm>
            <a:off x="3275856" y="1966269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E63E3CE5-8E87-BA7D-39D5-EB73EF261713}"/>
              </a:ext>
            </a:extLst>
          </p:cNvPr>
          <p:cNvSpPr txBox="1"/>
          <p:nvPr/>
        </p:nvSpPr>
        <p:spPr>
          <a:xfrm>
            <a:off x="3943907" y="1504604"/>
            <a:ext cx="28083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Unicéntrico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Descriptivo</a:t>
            </a:r>
          </a:p>
          <a:p>
            <a:pPr marL="285750" indent="-285750">
              <a:buFontTx/>
              <a:buChar char="-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Retrospectivo 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CC6DCD24-83ED-F9FB-2FFD-C186E9064C19}"/>
              </a:ext>
            </a:extLst>
          </p:cNvPr>
          <p:cNvSpPr/>
          <p:nvPr/>
        </p:nvSpPr>
        <p:spPr>
          <a:xfrm>
            <a:off x="1619672" y="3751369"/>
            <a:ext cx="1656184" cy="6480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Periodo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3AA74758-7308-C98C-E157-60BCFED94C3A}"/>
              </a:ext>
            </a:extLst>
          </p:cNvPr>
          <p:cNvCxnSpPr/>
          <p:nvPr/>
        </p:nvCxnSpPr>
        <p:spPr>
          <a:xfrm>
            <a:off x="3275856" y="4075575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43327BD-DC99-141A-24A4-A6B02374B637}"/>
              </a:ext>
            </a:extLst>
          </p:cNvPr>
          <p:cNvSpPr txBox="1"/>
          <p:nvPr/>
        </p:nvSpPr>
        <p:spPr>
          <a:xfrm>
            <a:off x="3995936" y="3895621"/>
            <a:ext cx="3672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Enero 2017 - Octubre 2024</a:t>
            </a:r>
          </a:p>
        </p:txBody>
      </p:sp>
    </p:spTree>
    <p:extLst>
      <p:ext uri="{BB962C8B-B14F-4D97-AF65-F5344CB8AC3E}">
        <p14:creationId xmlns:p14="http://schemas.microsoft.com/office/powerpoint/2010/main" val="3929349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E1832-3EB3-7650-2CF6-343A760FB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Material y métodos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579627C-02D7-9A76-0317-9A56FDFA363B}"/>
              </a:ext>
            </a:extLst>
          </p:cNvPr>
          <p:cNvSpPr/>
          <p:nvPr/>
        </p:nvSpPr>
        <p:spPr>
          <a:xfrm>
            <a:off x="756438" y="1783870"/>
            <a:ext cx="2304256" cy="50405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Criterios de inclusión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CA7E8E02-A363-55AF-ADF2-5AF7976628C4}"/>
              </a:ext>
            </a:extLst>
          </p:cNvPr>
          <p:cNvSpPr/>
          <p:nvPr/>
        </p:nvSpPr>
        <p:spPr>
          <a:xfrm>
            <a:off x="3060694" y="1909884"/>
            <a:ext cx="648072" cy="252028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F834A2E-10C9-0459-ACDD-8CB3771D5DEF}"/>
              </a:ext>
            </a:extLst>
          </p:cNvPr>
          <p:cNvSpPr txBox="1"/>
          <p:nvPr/>
        </p:nvSpPr>
        <p:spPr>
          <a:xfrm>
            <a:off x="3874488" y="1582643"/>
            <a:ext cx="4729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- Edad </a:t>
            </a:r>
            <a:r>
              <a:rPr lang="es-ES" sz="1600" b="0" i="0" dirty="0">
                <a:solidFill>
                  <a:srgbClr val="040C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≤ 55 años.</a:t>
            </a:r>
          </a:p>
          <a:p>
            <a:r>
              <a:rPr lang="es-ES" sz="1600" b="0" i="0" dirty="0">
                <a:solidFill>
                  <a:srgbClr val="040C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Resecciones pulmonares anatómicas con fines oncológicos 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68260D24-4BB6-77E1-8B23-6A7ACE086D63}"/>
              </a:ext>
            </a:extLst>
          </p:cNvPr>
          <p:cNvSpPr/>
          <p:nvPr/>
        </p:nvSpPr>
        <p:spPr>
          <a:xfrm>
            <a:off x="755576" y="3512624"/>
            <a:ext cx="7848872" cy="104424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4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Analizar el impacto de las comorbilidades de los pacientes sometidos a cirugía de resección anatómica pulmonar, en la supervivencia postoperatoria. Así cómo, las características clínicas, demográficas, abordaje quirúrgico y las complicaciones más frecuentes observadas en nuestro servicio.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5EEEE1F-8D4F-7B23-E8B8-BDF3BBEBBF17}"/>
              </a:ext>
            </a:extLst>
          </p:cNvPr>
          <p:cNvSpPr txBox="1"/>
          <p:nvPr/>
        </p:nvSpPr>
        <p:spPr>
          <a:xfrm>
            <a:off x="2555776" y="311832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Objetivo del estudio </a:t>
            </a:r>
          </a:p>
        </p:txBody>
      </p:sp>
    </p:spTree>
    <p:extLst>
      <p:ext uri="{BB962C8B-B14F-4D97-AF65-F5344CB8AC3E}">
        <p14:creationId xmlns:p14="http://schemas.microsoft.com/office/powerpoint/2010/main" val="1247008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51EA4-7B52-C2D4-29BE-466573C3E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387"/>
            <a:ext cx="8229600" cy="857250"/>
          </a:xfrm>
        </p:spPr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FC47E64C-B1B8-D103-BB12-7EEDA1379A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9735554"/>
              </p:ext>
            </p:extLst>
          </p:nvPr>
        </p:nvGraphicFramePr>
        <p:xfrm>
          <a:off x="427991" y="1707426"/>
          <a:ext cx="4355976" cy="3134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9FE8591B-ADDC-3370-E320-F414B311CE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5302335"/>
              </p:ext>
            </p:extLst>
          </p:nvPr>
        </p:nvGraphicFramePr>
        <p:xfrm>
          <a:off x="4624027" y="1707502"/>
          <a:ext cx="3921613" cy="3134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1707741D-DE60-2E32-2BC7-D2A4CDE88469}"/>
              </a:ext>
            </a:extLst>
          </p:cNvPr>
          <p:cNvSpPr/>
          <p:nvPr/>
        </p:nvSpPr>
        <p:spPr>
          <a:xfrm>
            <a:off x="3635896" y="1037980"/>
            <a:ext cx="1728192" cy="38164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116 pacientes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A213357-36C8-57CD-B9FF-EDF83A4CD079}"/>
              </a:ext>
            </a:extLst>
          </p:cNvPr>
          <p:cNvSpPr txBox="1"/>
          <p:nvPr/>
        </p:nvSpPr>
        <p:spPr>
          <a:xfrm>
            <a:off x="3203848" y="1419622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Edad media: </a:t>
            </a:r>
            <a:r>
              <a:rPr lang="es-ES" sz="1400" b="1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49.51 ± 6.58 años</a:t>
            </a: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130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40C2BB-F742-539C-426D-BE340CAE4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E1F2E5AB-4525-DFA3-6891-699F000BF2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756208"/>
              </p:ext>
            </p:extLst>
          </p:nvPr>
        </p:nvGraphicFramePr>
        <p:xfrm>
          <a:off x="457200" y="1200150"/>
          <a:ext cx="8229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5061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78ED6C-771C-0885-E318-44C04F263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DF8CE028-01EA-7A74-5EB2-96C7C36C58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6781025"/>
              </p:ext>
            </p:extLst>
          </p:nvPr>
        </p:nvGraphicFramePr>
        <p:xfrm>
          <a:off x="755576" y="1347614"/>
          <a:ext cx="8229600" cy="358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48940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93F4C9-3391-54D8-B7A0-E51B9A503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3151E643-0C93-D939-D6CC-E9C3447FDC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6730277"/>
              </p:ext>
            </p:extLst>
          </p:nvPr>
        </p:nvGraphicFramePr>
        <p:xfrm>
          <a:off x="457200" y="1131590"/>
          <a:ext cx="8229600" cy="3678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8629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12A802-46BF-46A5-4F85-9BD82A93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9E9D49FE-318A-91E3-1ED8-87F125009A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0642363"/>
              </p:ext>
            </p:extLst>
          </p:nvPr>
        </p:nvGraphicFramePr>
        <p:xfrm>
          <a:off x="457200" y="1200150"/>
          <a:ext cx="8229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95354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6DD83-A94B-819D-ADD1-4F71D7CD8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24729"/>
            <a:ext cx="8229600" cy="857250"/>
          </a:xfrm>
        </p:spPr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579065A-27A1-7714-BCCB-21151B87E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5025862"/>
              </p:ext>
            </p:extLst>
          </p:nvPr>
        </p:nvGraphicFramePr>
        <p:xfrm>
          <a:off x="755576" y="1387087"/>
          <a:ext cx="7300342" cy="3723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22AA0BB7-8597-38CC-CCF3-7E774889E354}"/>
              </a:ext>
            </a:extLst>
          </p:cNvPr>
          <p:cNvSpPr txBox="1"/>
          <p:nvPr/>
        </p:nvSpPr>
        <p:spPr>
          <a:xfrm>
            <a:off x="4998403" y="284874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55%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FBA1E29-064F-CB2F-8253-63CD1DCD6D02}"/>
              </a:ext>
            </a:extLst>
          </p:cNvPr>
          <p:cNvSpPr txBox="1"/>
          <p:nvPr/>
        </p:nvSpPr>
        <p:spPr>
          <a:xfrm>
            <a:off x="3491880" y="3363838"/>
            <a:ext cx="7018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dirty="0"/>
              <a:t>14</a:t>
            </a:r>
            <a:r>
              <a:rPr lang="es-ES" sz="1050" b="1" dirty="0"/>
              <a:t>%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72E6E7A-FD66-4387-C5EB-FC3C8A69A3E5}"/>
              </a:ext>
            </a:extLst>
          </p:cNvPr>
          <p:cNvSpPr txBox="1"/>
          <p:nvPr/>
        </p:nvSpPr>
        <p:spPr>
          <a:xfrm>
            <a:off x="3275856" y="2745786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12%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596BA52-BF54-8349-99BA-4384043D3563}"/>
              </a:ext>
            </a:extLst>
          </p:cNvPr>
          <p:cNvSpPr txBox="1"/>
          <p:nvPr/>
        </p:nvSpPr>
        <p:spPr>
          <a:xfrm>
            <a:off x="2878796" y="923493"/>
            <a:ext cx="2808312" cy="378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6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Anatomía</a:t>
            </a:r>
            <a:r>
              <a:rPr lang="es-E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patológica</a:t>
            </a:r>
          </a:p>
        </p:txBody>
      </p:sp>
    </p:spTree>
    <p:extLst>
      <p:ext uri="{BB962C8B-B14F-4D97-AF65-F5344CB8AC3E}">
        <p14:creationId xmlns:p14="http://schemas.microsoft.com/office/powerpoint/2010/main" val="3480896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9061E5-2165-CF13-AD6A-31F674764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 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A4578C1A-6EAD-EF70-2DAC-89ACEBBC77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542506"/>
              </p:ext>
            </p:extLst>
          </p:nvPr>
        </p:nvGraphicFramePr>
        <p:xfrm>
          <a:off x="457200" y="1200150"/>
          <a:ext cx="8229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2473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051C1E-D0F3-A93D-51C1-955F3A80A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Conclusiones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4D44227F-D03D-CC07-7E6B-9D9B885E9E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5452829"/>
              </p:ext>
            </p:extLst>
          </p:nvPr>
        </p:nvGraphicFramePr>
        <p:xfrm>
          <a:off x="462100" y="1347614"/>
          <a:ext cx="82296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49299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BC6AC-4151-C565-D8BD-72B604BCE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Bibliografía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4FB03E-2653-9E3D-8423-E9ECBBC5C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808" y="1543049"/>
            <a:ext cx="8229600" cy="3394472"/>
          </a:xfrm>
        </p:spPr>
        <p:txBody>
          <a:bodyPr/>
          <a:lstStyle/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Alexander M, Kim SY, Cheng H.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Update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2020: Management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of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non-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small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cell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cancer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[Internet]. 2020;198(6):897–907.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Duma N, Santana-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Davila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R, Molina JR. Non-Small Cell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Cancer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Epidemiology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Screening, Diagnosis, and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Treatment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Mayo Clin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Proc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2019 Aug;94(8):1623-1640. 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Majem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M, Juan O,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Insa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A,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Reguart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N, Trigo JM,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Carcereny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E, García-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Campelo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R, García Y, Guirado M, Provencio M. SEOM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clinical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guidelines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treatment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of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non-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small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cell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cancer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(2018). Clin </a:t>
            </a:r>
            <a:r>
              <a:rPr lang="es-ES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Transl</a:t>
            </a:r>
            <a:r>
              <a:rPr lang="es-ES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Oncol. 2019 Jan;21(1):3-17. </a:t>
            </a:r>
            <a:endParaRPr lang="es-E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060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723C66ED-DBBF-12CA-7F5E-813E0E7D0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5716"/>
            <a:ext cx="9144000" cy="5171240"/>
            <a:chOff x="0" y="-7622"/>
            <a:chExt cx="12192000" cy="6894986"/>
          </a:xfrm>
        </p:grpSpPr>
        <p:sp>
          <p:nvSpPr>
            <p:cNvPr id="1032" name="Rectangle 1031">
              <a:extLst>
                <a:ext uri="{FF2B5EF4-FFF2-40B4-BE49-F238E27FC236}">
                  <a16:creationId xmlns:a16="http://schemas.microsoft.com/office/drawing/2014/main" id="{E3002B52-2669-1ED7-2E0F-0627FC31D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9" name="Rectangle 1032">
              <a:extLst>
                <a:ext uri="{FF2B5EF4-FFF2-40B4-BE49-F238E27FC236}">
                  <a16:creationId xmlns:a16="http://schemas.microsoft.com/office/drawing/2014/main" id="{82E9EC0D-91EA-9D35-F655-335C580AB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0" name="Rectangle 1033">
              <a:extLst>
                <a:ext uri="{FF2B5EF4-FFF2-40B4-BE49-F238E27FC236}">
                  <a16:creationId xmlns:a16="http://schemas.microsoft.com/office/drawing/2014/main" id="{7770627C-B480-1145-72DC-5B59DBE04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1" name="Rectangle 1034">
              <a:extLst>
                <a:ext uri="{FF2B5EF4-FFF2-40B4-BE49-F238E27FC236}">
                  <a16:creationId xmlns:a16="http://schemas.microsoft.com/office/drawing/2014/main" id="{E9F81D39-93D1-019C-74DC-4710F533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9127281" y="7060"/>
              <a:ext cx="3064320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58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1026" name="Picture 2" descr="Málaga - Wikipedia">
            <a:extLst>
              <a:ext uri="{FF2B5EF4-FFF2-40B4-BE49-F238E27FC236}">
                <a16:creationId xmlns:a16="http://schemas.microsoft.com/office/drawing/2014/main" id="{2D9034C5-A87B-1F0C-AB35-4D3313B0E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5" r="6158"/>
          <a:stretch/>
        </p:blipFill>
        <p:spPr bwMode="auto">
          <a:xfrm>
            <a:off x="20" y="-5718"/>
            <a:ext cx="9143980" cy="516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0C86856-1032-0D5E-E7B7-BD9F95BDB76E}"/>
              </a:ext>
            </a:extLst>
          </p:cNvPr>
          <p:cNvSpPr txBox="1"/>
          <p:nvPr/>
        </p:nvSpPr>
        <p:spPr>
          <a:xfrm>
            <a:off x="177311" y="4443958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9375848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3069</TotalTime>
  <Words>481</Words>
  <Application>Microsoft Office PowerPoint</Application>
  <PresentationFormat>Presentación en pantalla (16:9)</PresentationFormat>
  <Paragraphs>64</Paragraphs>
  <Slides>14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Aptos</vt:lpstr>
      <vt:lpstr>Arial</vt:lpstr>
      <vt:lpstr>Calibri</vt:lpstr>
      <vt:lpstr>Times New Roman</vt:lpstr>
      <vt:lpstr>Tema de Office</vt:lpstr>
      <vt:lpstr>Resección quirúrgica del CPNM en pacientes menores de 55 años</vt:lpstr>
      <vt:lpstr>Introducción</vt:lpstr>
      <vt:lpstr>Material y métodos</vt:lpstr>
      <vt:lpstr>Material y métodos</vt:lpstr>
      <vt:lpstr>Resultados</vt:lpstr>
      <vt:lpstr>Resultados</vt:lpstr>
      <vt:lpstr>Resultados</vt:lpstr>
      <vt:lpstr>Resultados</vt:lpstr>
      <vt:lpstr>Resultados</vt:lpstr>
      <vt:lpstr>Resultados</vt:lpstr>
      <vt:lpstr>Resultados </vt:lpstr>
      <vt:lpstr>Conclusiones</vt:lpstr>
      <vt:lpstr>Bibliografía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Marta Serrano</cp:lastModifiedBy>
  <cp:revision>17</cp:revision>
  <dcterms:created xsi:type="dcterms:W3CDTF">2024-02-05T13:08:18Z</dcterms:created>
  <dcterms:modified xsi:type="dcterms:W3CDTF">2025-03-03T15:57:46Z</dcterms:modified>
</cp:coreProperties>
</file>