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Comfortaa SemiBol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  <p15:guide id="3" pos="567">
          <p15:clr>
            <a:srgbClr val="747775"/>
          </p15:clr>
        </p15:guide>
        <p15:guide id="4" pos="5329">
          <p15:clr>
            <a:srgbClr val="747775"/>
          </p15:clr>
        </p15:guide>
      </p15:sldGuideLst>
    </p:ext>
    <p:ext uri="GoogleSlidesCustomDataVersion2">
      <go:slidesCustomData xmlns:go="http://customooxmlschemas.google.com/" r:id="rId28" roundtripDataSignature="AMtx7mgXgZ07vArg9g/A+Lip0/XKHbOC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567"/>
        <p:guide pos="5329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mfortaaSemiBold-regular.fntdata"/><Relationship Id="rId25" Type="http://schemas.openxmlformats.org/officeDocument/2006/relationships/slide" Target="slides/slide20.xml"/><Relationship Id="rId28" Type="http://customschemas.google.com/relationships/presentationmetadata" Target="metadata"/><Relationship Id="rId27" Type="http://schemas.openxmlformats.org/officeDocument/2006/relationships/font" Target="fonts/ComfortaaSemiBo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373f241ce2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373f241ce2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3913171276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g3391317127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3913171276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3391317127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913171276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391317127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391317127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391317127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373f241ce2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3373f241ce2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36f46f4e00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36f46f4e0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3a2ddbae5f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33a2ddbae5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36f46f4e00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336f46f4e0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3913171276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3391317127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36f46f4e00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336f46f4e0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3a2ddbae5f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33a2ddbae5f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3a2ddbae5f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33a2ddbae5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3913171276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0" name="Google Shape;210;g33913171276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36f46f4e00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36f46f4e0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3913171276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g33913171276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3919251a62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33919251a62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3919251a62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g33919251a62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3a2ddbae5f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33a2ddbae5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fortaa SemiBold"/>
              <a:buNone/>
              <a:defRPr i="0" sz="44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 SemiBold"/>
              <a:buNone/>
              <a:defRPr i="0" sz="1800" u="none" cap="none" strike="noStrike">
                <a:solidFill>
                  <a:srgbClr val="000000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 SemiBold"/>
              <a:buNone/>
              <a:defRPr i="0" sz="1800" u="none" cap="none" strike="noStrike">
                <a:solidFill>
                  <a:srgbClr val="000000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 SemiBold"/>
              <a:buNone/>
              <a:defRPr i="0" sz="1800" u="none" cap="none" strike="noStrike">
                <a:solidFill>
                  <a:srgbClr val="000000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 SemiBold"/>
              <a:buNone/>
              <a:defRPr i="0" sz="1800" u="none" cap="none" strike="noStrike">
                <a:solidFill>
                  <a:srgbClr val="000000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 SemiBold"/>
              <a:buNone/>
              <a:defRPr i="0" sz="1800" u="none" cap="none" strike="noStrike">
                <a:solidFill>
                  <a:srgbClr val="000000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 SemiBold"/>
              <a:buNone/>
              <a:defRPr i="0" sz="1800" u="none" cap="none" strike="noStrike">
                <a:solidFill>
                  <a:srgbClr val="000000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 SemiBold"/>
              <a:buNone/>
              <a:defRPr i="0" sz="1800" u="none" cap="none" strike="noStrike">
                <a:solidFill>
                  <a:srgbClr val="000000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mfortaa SemiBold"/>
              <a:buNone/>
              <a:defRPr i="0" sz="1800" u="none" cap="none" strike="noStrike">
                <a:solidFill>
                  <a:srgbClr val="000000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fortaa SemiBold"/>
              <a:buChar char="•"/>
              <a:defRPr i="0" sz="32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mfortaa SemiBold"/>
              <a:buChar char="–"/>
              <a:defRPr i="0" sz="28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fortaa SemiBold"/>
              <a:buChar char="•"/>
              <a:defRPr i="0" sz="24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fortaa SemiBold"/>
              <a:buChar char="–"/>
              <a:defRPr i="0" sz="20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fortaa SemiBold"/>
              <a:buChar char="»"/>
              <a:defRPr i="0" sz="20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fortaa SemiBold"/>
              <a:buChar char="•"/>
              <a:defRPr i="0" sz="20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fortaa SemiBold"/>
              <a:buChar char="•"/>
              <a:defRPr i="0" sz="20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fortaa SemiBold"/>
              <a:buChar char="•"/>
              <a:defRPr i="0" sz="20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fortaa SemiBold"/>
              <a:buChar char="•"/>
              <a:defRPr i="0" sz="2000" u="none" cap="none" strike="noStrike">
                <a:solidFill>
                  <a:schemeClr val="dk1"/>
                </a:solidFill>
                <a:latin typeface="Comfortaa SemiBold"/>
                <a:ea typeface="Comfortaa SemiBold"/>
                <a:cs typeface="Comfortaa SemiBold"/>
                <a:sym typeface="Comfortaa SemiBold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9.png"/><Relationship Id="rId5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0.png"/><Relationship Id="rId4" Type="http://schemas.openxmlformats.org/officeDocument/2006/relationships/image" Target="../media/image27.png"/><Relationship Id="rId5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s-ES" sz="2560"/>
              <a:t>El reto de la reparación de fístulas traqueales: un caso con un postoperatorio tan desafiante como la</a:t>
            </a:r>
            <a:endParaRPr sz="256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Calibri"/>
              <a:buNone/>
            </a:pPr>
            <a:r>
              <a:rPr lang="es-ES" sz="2560"/>
              <a:t>propia cirugía</a:t>
            </a:r>
            <a:endParaRPr sz="2460"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80"/>
              <a:buNone/>
            </a:pPr>
            <a:r>
              <a:rPr lang="es-ES" sz="1800"/>
              <a:t>J.M. González González, M.E. Solís Serván, M. Matute Núñez, M.M. Congregado González, D. Andrades Sardiña, F. García Gómez, J.L. López Villalobos, A.I. Blanco Orozco</a:t>
            </a:r>
            <a:endParaRPr sz="1800"/>
          </a:p>
        </p:txBody>
      </p:sp>
      <p:sp>
        <p:nvSpPr>
          <p:cNvPr id="86" name="Google Shape;86;p1"/>
          <p:cNvSpPr txBox="1"/>
          <p:nvPr/>
        </p:nvSpPr>
        <p:spPr>
          <a:xfrm>
            <a:off x="696625" y="4443250"/>
            <a:ext cx="7772400" cy="3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80"/>
              <a:buFont typeface="Arial"/>
              <a:buNone/>
            </a:pPr>
            <a:r>
              <a:rPr b="0" i="0" lang="es-ES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Servicio de Cirugía Torácica, Hospital Universitario Virgen del Rocío, Sevilla</a:t>
            </a:r>
            <a:endParaRPr b="0" i="0" sz="18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73f241ce2_0_4"/>
          <p:cNvSpPr/>
          <p:nvPr/>
        </p:nvSpPr>
        <p:spPr>
          <a:xfrm>
            <a:off x="900000" y="1564700"/>
            <a:ext cx="48366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Mujer, 70 años, Ca tercio medio esófago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92" name="Google Shape;92;g3373f241ce2_0_4"/>
          <p:cNvSpPr/>
          <p:nvPr/>
        </p:nvSpPr>
        <p:spPr>
          <a:xfrm>
            <a:off x="900000" y="2165550"/>
            <a:ext cx="66546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RT-QT, Esofaguectomía, Reconstrucción con gastroplastia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93" name="Google Shape;93;g3373f241ce2_0_4"/>
          <p:cNvSpPr/>
          <p:nvPr/>
        </p:nvSpPr>
        <p:spPr>
          <a:xfrm>
            <a:off x="900000" y="2766400"/>
            <a:ext cx="57663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Dehiscencia en PO, tratamiento prótesis metálica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g33913171276_0_9" title="231229_1.PNG"/>
          <p:cNvPicPr preferRelativeResize="0"/>
          <p:nvPr/>
        </p:nvPicPr>
        <p:blipFill rotWithShape="1">
          <a:blip r:embed="rId3">
            <a:alphaModFix/>
          </a:blip>
          <a:srcRect b="4039" l="0" r="0" t="0"/>
          <a:stretch/>
        </p:blipFill>
        <p:spPr>
          <a:xfrm>
            <a:off x="1815150" y="1104500"/>
            <a:ext cx="6404925" cy="351922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33913171276_0_9"/>
          <p:cNvSpPr txBox="1"/>
          <p:nvPr/>
        </p:nvSpPr>
        <p:spPr>
          <a:xfrm>
            <a:off x="2014125" y="590150"/>
            <a:ext cx="4304400" cy="442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20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1 mes tras esofaguectomía</a:t>
            </a:r>
            <a:endParaRPr i="0" sz="20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g33913171276_0_13" title="240119_rxtx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4000" y="774600"/>
            <a:ext cx="5376000" cy="383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g33913171276_0_23" title="240312_2.PNG"/>
          <p:cNvPicPr preferRelativeResize="0"/>
          <p:nvPr/>
        </p:nvPicPr>
        <p:blipFill rotWithShape="1">
          <a:blip r:embed="rId3">
            <a:alphaModFix/>
          </a:blip>
          <a:srcRect b="37930" l="0" r="0" t="0"/>
          <a:stretch/>
        </p:blipFill>
        <p:spPr>
          <a:xfrm>
            <a:off x="3620275" y="390075"/>
            <a:ext cx="4351674" cy="186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33913171276_0_23" title="240312_1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0199" y="2331675"/>
            <a:ext cx="4850002" cy="2721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33913171276_0_23" title="240312_3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4604" y="1826400"/>
            <a:ext cx="3067401" cy="272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3913171276_0_23"/>
          <p:cNvSpPr txBox="1"/>
          <p:nvPr/>
        </p:nvSpPr>
        <p:spPr>
          <a:xfrm>
            <a:off x="1860700" y="1248875"/>
            <a:ext cx="1759500" cy="4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4º mes tras Cx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3913171276_0_0"/>
          <p:cNvSpPr/>
          <p:nvPr/>
        </p:nvSpPr>
        <p:spPr>
          <a:xfrm>
            <a:off x="900000" y="1564700"/>
            <a:ext cx="48366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Mujer, 70 años, Ca tercio medio esófago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18" name="Google Shape;118;g33913171276_0_0"/>
          <p:cNvSpPr/>
          <p:nvPr/>
        </p:nvSpPr>
        <p:spPr>
          <a:xfrm>
            <a:off x="900000" y="2165550"/>
            <a:ext cx="65331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RT-QT, Esofaguectomía, Reconstrucción con gastroplastia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19" name="Google Shape;119;g33913171276_0_0"/>
          <p:cNvSpPr/>
          <p:nvPr/>
        </p:nvSpPr>
        <p:spPr>
          <a:xfrm>
            <a:off x="900000" y="2766400"/>
            <a:ext cx="57663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Dehiscencia en PO, tratamiento prótesis metálica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20" name="Google Shape;120;g33913171276_0_0"/>
          <p:cNvSpPr/>
          <p:nvPr/>
        </p:nvSpPr>
        <p:spPr>
          <a:xfrm>
            <a:off x="900000" y="3721900"/>
            <a:ext cx="56670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Disnea, Vómitos nocturnos, Broncoaspiraciones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3373f241ce2_0_20" title="20240719_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9225" y="1133550"/>
            <a:ext cx="6400775" cy="362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g336f46f4e00_0_15" title="20240719_qx_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117250" y="1063375"/>
            <a:ext cx="3169000" cy="4009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336f46f4e00_0_1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/>
              <a:t>1ª Cirugía</a:t>
            </a:r>
            <a:endParaRPr/>
          </a:p>
        </p:txBody>
      </p:sp>
      <p:sp>
        <p:nvSpPr>
          <p:cNvPr id="132" name="Google Shape;132;g336f46f4e00_0_15"/>
          <p:cNvSpPr/>
          <p:nvPr/>
        </p:nvSpPr>
        <p:spPr>
          <a:xfrm>
            <a:off x="4513875" y="1063375"/>
            <a:ext cx="32085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Defecto ⅓ plastia, 3-4cm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33" name="Google Shape;133;g336f46f4e00_0_15"/>
          <p:cNvSpPr/>
          <p:nvPr/>
        </p:nvSpPr>
        <p:spPr>
          <a:xfrm>
            <a:off x="4513875" y="1528513"/>
            <a:ext cx="19068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Gran cloaca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34" name="Google Shape;134;g336f46f4e00_0_15"/>
          <p:cNvSpPr/>
          <p:nvPr/>
        </p:nvSpPr>
        <p:spPr>
          <a:xfrm>
            <a:off x="4513875" y="1993675"/>
            <a:ext cx="29133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Defecto membranosa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cxnSp>
        <p:nvCxnSpPr>
          <p:cNvPr id="135" name="Google Shape;135;g336f46f4e00_0_15"/>
          <p:cNvCxnSpPr>
            <a:stCxn id="132" idx="1"/>
          </p:cNvCxnSpPr>
          <p:nvPr/>
        </p:nvCxnSpPr>
        <p:spPr>
          <a:xfrm flipH="1">
            <a:off x="2677275" y="1266475"/>
            <a:ext cx="1836600" cy="8205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g336f46f4e00_0_15"/>
          <p:cNvCxnSpPr>
            <a:stCxn id="134" idx="1"/>
          </p:cNvCxnSpPr>
          <p:nvPr/>
        </p:nvCxnSpPr>
        <p:spPr>
          <a:xfrm flipH="1">
            <a:off x="2599875" y="2196775"/>
            <a:ext cx="1914000" cy="19920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33a2ddbae5f_0_18" title="20240719_qx_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117250" y="1063375"/>
            <a:ext cx="3169000" cy="4009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33a2ddbae5f_0_1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/>
              <a:t>1ª Cirugía</a:t>
            </a:r>
            <a:endParaRPr/>
          </a:p>
        </p:txBody>
      </p:sp>
      <p:sp>
        <p:nvSpPr>
          <p:cNvPr id="143" name="Google Shape;143;g33a2ddbae5f_0_18"/>
          <p:cNvSpPr/>
          <p:nvPr/>
        </p:nvSpPr>
        <p:spPr>
          <a:xfrm>
            <a:off x="7003000" y="1528513"/>
            <a:ext cx="19068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Gran cloaca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44" name="Google Shape;144;g33a2ddbae5f_0_18"/>
          <p:cNvSpPr/>
          <p:nvPr/>
        </p:nvSpPr>
        <p:spPr>
          <a:xfrm>
            <a:off x="5996500" y="1993675"/>
            <a:ext cx="29133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Defecto membranosa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45" name="Google Shape;145;g33a2ddbae5f_0_18"/>
          <p:cNvSpPr/>
          <p:nvPr/>
        </p:nvSpPr>
        <p:spPr>
          <a:xfrm>
            <a:off x="4513875" y="2624413"/>
            <a:ext cx="22677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Cierre primario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46" name="Google Shape;146;g33a2ddbae5f_0_18"/>
          <p:cNvSpPr/>
          <p:nvPr/>
        </p:nvSpPr>
        <p:spPr>
          <a:xfrm>
            <a:off x="4513875" y="3089475"/>
            <a:ext cx="36126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Tubo T Kehr en gastroplastia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47" name="Google Shape;147;g33a2ddbae5f_0_18"/>
          <p:cNvSpPr/>
          <p:nvPr/>
        </p:nvSpPr>
        <p:spPr>
          <a:xfrm>
            <a:off x="4513875" y="3554525"/>
            <a:ext cx="19518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Malla Bio-A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48" name="Google Shape;148;g33a2ddbae5f_0_18"/>
          <p:cNvSpPr/>
          <p:nvPr/>
        </p:nvSpPr>
        <p:spPr>
          <a:xfrm>
            <a:off x="5701300" y="1063375"/>
            <a:ext cx="32085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Defecto ⅓ plastia, 3-4cm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cxnSp>
        <p:nvCxnSpPr>
          <p:cNvPr id="149" name="Google Shape;149;g33a2ddbae5f_0_18"/>
          <p:cNvCxnSpPr>
            <a:stCxn id="146" idx="1"/>
          </p:cNvCxnSpPr>
          <p:nvPr/>
        </p:nvCxnSpPr>
        <p:spPr>
          <a:xfrm rot="10800000">
            <a:off x="2663175" y="2136075"/>
            <a:ext cx="1850700" cy="11565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0" name="Google Shape;150;g33a2ddbae5f_0_18"/>
          <p:cNvCxnSpPr>
            <a:stCxn id="147" idx="1"/>
          </p:cNvCxnSpPr>
          <p:nvPr/>
        </p:nvCxnSpPr>
        <p:spPr>
          <a:xfrm rot="10800000">
            <a:off x="2557575" y="2396225"/>
            <a:ext cx="1956300" cy="13614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g336f46f4e00_0_10"/>
          <p:cNvCxnSpPr/>
          <p:nvPr/>
        </p:nvCxnSpPr>
        <p:spPr>
          <a:xfrm flipH="1" rot="10800000">
            <a:off x="845225" y="3035550"/>
            <a:ext cx="6727500" cy="99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oval"/>
            <a:tailEnd len="med" w="med" type="oval"/>
          </a:ln>
        </p:spPr>
      </p:cxnSp>
      <p:sp>
        <p:nvSpPr>
          <p:cNvPr id="156" name="Google Shape;156;g336f46f4e00_0_10"/>
          <p:cNvSpPr/>
          <p:nvPr/>
        </p:nvSpPr>
        <p:spPr>
          <a:xfrm>
            <a:off x="457200" y="2014700"/>
            <a:ext cx="3948300" cy="6924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Fuga 1500ml/min, Descenso Nad, Extubación a OTAF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cxnSp>
        <p:nvCxnSpPr>
          <p:cNvPr id="157" name="Google Shape;157;g336f46f4e00_0_10"/>
          <p:cNvCxnSpPr/>
          <p:nvPr/>
        </p:nvCxnSpPr>
        <p:spPr>
          <a:xfrm flipH="1" rot="10800000">
            <a:off x="931250" y="2485125"/>
            <a:ext cx="171600" cy="5685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8" name="Google Shape;158;g336f46f4e00_0_10"/>
          <p:cNvSpPr/>
          <p:nvPr/>
        </p:nvSpPr>
        <p:spPr>
          <a:xfrm>
            <a:off x="2178200" y="3822225"/>
            <a:ext cx="3759600" cy="6924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Fuga 20ml/min, vómitos biliosos, 2 CH, FA con RVR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cxnSp>
        <p:nvCxnSpPr>
          <p:cNvPr id="159" name="Google Shape;159;g336f46f4e00_0_10"/>
          <p:cNvCxnSpPr/>
          <p:nvPr/>
        </p:nvCxnSpPr>
        <p:spPr>
          <a:xfrm rot="10800000">
            <a:off x="2038825" y="3048600"/>
            <a:ext cx="262500" cy="10197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0" name="Google Shape;160;g336f46f4e00_0_10"/>
          <p:cNvSpPr/>
          <p:nvPr/>
        </p:nvSpPr>
        <p:spPr>
          <a:xfrm>
            <a:off x="4919850" y="1200150"/>
            <a:ext cx="2589600" cy="6246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Preparación para paso a planta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cxnSp>
        <p:nvCxnSpPr>
          <p:cNvPr id="161" name="Google Shape;161;g336f46f4e00_0_10"/>
          <p:cNvCxnSpPr/>
          <p:nvPr/>
        </p:nvCxnSpPr>
        <p:spPr>
          <a:xfrm flipH="1" rot="10800000">
            <a:off x="4919850" y="1824638"/>
            <a:ext cx="351900" cy="12363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2" name="Google Shape;162;g336f46f4e00_0_10"/>
          <p:cNvSpPr/>
          <p:nvPr/>
        </p:nvSpPr>
        <p:spPr>
          <a:xfrm>
            <a:off x="6092700" y="3362850"/>
            <a:ext cx="2871000" cy="6924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Sec biliosas por traqueo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FBC. TAC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cxnSp>
        <p:nvCxnSpPr>
          <p:cNvPr id="163" name="Google Shape;163;g336f46f4e00_0_10"/>
          <p:cNvCxnSpPr/>
          <p:nvPr/>
        </p:nvCxnSpPr>
        <p:spPr>
          <a:xfrm rot="10800000">
            <a:off x="6092825" y="3035600"/>
            <a:ext cx="135300" cy="4692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g336f46f4e00_0_10"/>
          <p:cNvSpPr txBox="1"/>
          <p:nvPr/>
        </p:nvSpPr>
        <p:spPr>
          <a:xfrm>
            <a:off x="1754075" y="2962213"/>
            <a:ext cx="351900" cy="5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s-ES" sz="2200" u="none" cap="none" strike="noStrike">
                <a:solidFill>
                  <a:schemeClr val="accent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1</a:t>
            </a:r>
            <a:endParaRPr i="0" sz="2200" u="none" cap="none" strike="noStrike">
              <a:solidFill>
                <a:schemeClr val="accent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65" name="Google Shape;165;g336f46f4e00_0_10"/>
          <p:cNvSpPr txBox="1"/>
          <p:nvPr/>
        </p:nvSpPr>
        <p:spPr>
          <a:xfrm>
            <a:off x="4698350" y="2969538"/>
            <a:ext cx="351900" cy="5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s-ES" sz="2200" u="none" cap="none" strike="noStrike">
                <a:solidFill>
                  <a:schemeClr val="accent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5</a:t>
            </a:r>
            <a:endParaRPr i="0" sz="2200" u="none" cap="none" strike="noStrike">
              <a:solidFill>
                <a:schemeClr val="accent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66" name="Google Shape;166;g336f46f4e00_0_10"/>
          <p:cNvSpPr txBox="1"/>
          <p:nvPr/>
        </p:nvSpPr>
        <p:spPr>
          <a:xfrm>
            <a:off x="5740925" y="2962213"/>
            <a:ext cx="351900" cy="5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s-ES" sz="2200" u="none" cap="none" strike="noStrike">
                <a:solidFill>
                  <a:schemeClr val="accent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6</a:t>
            </a:r>
            <a:endParaRPr i="0" sz="2200" u="none" cap="none" strike="noStrike">
              <a:solidFill>
                <a:schemeClr val="accent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67" name="Google Shape;167;g336f46f4e00_0_10"/>
          <p:cNvSpPr/>
          <p:nvPr/>
        </p:nvSpPr>
        <p:spPr>
          <a:xfrm>
            <a:off x="7509450" y="2117963"/>
            <a:ext cx="833100" cy="6924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IQ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cxnSp>
        <p:nvCxnSpPr>
          <p:cNvPr id="168" name="Google Shape;168;g336f46f4e00_0_10"/>
          <p:cNvCxnSpPr/>
          <p:nvPr/>
        </p:nvCxnSpPr>
        <p:spPr>
          <a:xfrm flipH="1" rot="10800000">
            <a:off x="7509450" y="2600425"/>
            <a:ext cx="145200" cy="46920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9" name="Google Shape;169;g336f46f4e00_0_10"/>
          <p:cNvSpPr txBox="1"/>
          <p:nvPr/>
        </p:nvSpPr>
        <p:spPr>
          <a:xfrm>
            <a:off x="7157550" y="2542963"/>
            <a:ext cx="351900" cy="5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i="0" lang="es-ES" sz="2200" u="none" cap="none" strike="noStrike">
                <a:solidFill>
                  <a:schemeClr val="accent4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7</a:t>
            </a:r>
            <a:endParaRPr i="0" sz="2200" u="none" cap="none" strike="noStrike">
              <a:solidFill>
                <a:schemeClr val="accent4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33913171276_0_35" title="20240918_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1975" y="2182450"/>
            <a:ext cx="3668324" cy="273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3913171276_0_35" title="20240918_2.PNG"/>
          <p:cNvPicPr preferRelativeResize="0"/>
          <p:nvPr/>
        </p:nvPicPr>
        <p:blipFill rotWithShape="1">
          <a:blip r:embed="rId4">
            <a:alphaModFix/>
          </a:blip>
          <a:srcRect b="0" l="19113" r="27703" t="0"/>
          <a:stretch/>
        </p:blipFill>
        <p:spPr>
          <a:xfrm>
            <a:off x="813925" y="1736125"/>
            <a:ext cx="2337125" cy="287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33913171276_0_35" title="20240918_3.PNG"/>
          <p:cNvPicPr preferRelativeResize="0"/>
          <p:nvPr/>
        </p:nvPicPr>
        <p:blipFill rotWithShape="1">
          <a:blip r:embed="rId5">
            <a:alphaModFix/>
          </a:blip>
          <a:srcRect b="0" l="0" r="0" t="29868"/>
          <a:stretch/>
        </p:blipFill>
        <p:spPr>
          <a:xfrm>
            <a:off x="3367650" y="508923"/>
            <a:ext cx="4029776" cy="162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36f46f4e00_0_2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/>
              <a:t>2ª Cirugía</a:t>
            </a:r>
            <a:endParaRPr/>
          </a:p>
        </p:txBody>
      </p:sp>
      <p:sp>
        <p:nvSpPr>
          <p:cNvPr id="182" name="Google Shape;182;g336f46f4e00_0_20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83" name="Google Shape;183;g336f46f4e00_0_20"/>
          <p:cNvSpPr/>
          <p:nvPr/>
        </p:nvSpPr>
        <p:spPr>
          <a:xfrm>
            <a:off x="4324150" y="1484100"/>
            <a:ext cx="34473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Líquido bilioso por malla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84" name="Google Shape;184;g336f46f4e00_0_20"/>
          <p:cNvSpPr/>
          <p:nvPr/>
        </p:nvSpPr>
        <p:spPr>
          <a:xfrm>
            <a:off x="4324150" y="2005425"/>
            <a:ext cx="32484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Defecto craneal plastia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85" name="Google Shape;185;g336f46f4e00_0_20"/>
          <p:cNvSpPr/>
          <p:nvPr/>
        </p:nvSpPr>
        <p:spPr>
          <a:xfrm>
            <a:off x="4324150" y="2526750"/>
            <a:ext cx="31764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Defecto 5mm traqueal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186" name="Google Shape;186;g336f46f4e00_0_20" title="20240918_qx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583699" y="1433763"/>
            <a:ext cx="3660458" cy="2927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g336f46f4e00_0_20"/>
          <p:cNvCxnSpPr>
            <a:endCxn id="183" idx="1"/>
          </p:cNvCxnSpPr>
          <p:nvPr/>
        </p:nvCxnSpPr>
        <p:spPr>
          <a:xfrm>
            <a:off x="4324150" y="1687200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3a2ddbae5f_0_5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/>
              <a:t>2ª Cirugía</a:t>
            </a:r>
            <a:endParaRPr/>
          </a:p>
        </p:txBody>
      </p:sp>
      <p:sp>
        <p:nvSpPr>
          <p:cNvPr id="193" name="Google Shape;193;g33a2ddbae5f_0_57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94" name="Google Shape;194;g33a2ddbae5f_0_57"/>
          <p:cNvSpPr/>
          <p:nvPr/>
        </p:nvSpPr>
        <p:spPr>
          <a:xfrm>
            <a:off x="5239500" y="1433775"/>
            <a:ext cx="34473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Líquido bilioso por malla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95" name="Google Shape;195;g33a2ddbae5f_0_57"/>
          <p:cNvSpPr/>
          <p:nvPr/>
        </p:nvSpPr>
        <p:spPr>
          <a:xfrm>
            <a:off x="5452100" y="1955100"/>
            <a:ext cx="32346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Defecto craneal plastia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196" name="Google Shape;196;g33a2ddbae5f_0_57"/>
          <p:cNvSpPr/>
          <p:nvPr/>
        </p:nvSpPr>
        <p:spPr>
          <a:xfrm>
            <a:off x="5560400" y="2501600"/>
            <a:ext cx="3126300" cy="406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Defecto 5mm traqueal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197" name="Google Shape;197;g33a2ddbae5f_0_57" title="20240918_qx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583699" y="1433763"/>
            <a:ext cx="3660458" cy="2927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g33a2ddbae5f_0_57"/>
          <p:cNvCxnSpPr>
            <a:endCxn id="194" idx="1"/>
          </p:cNvCxnSpPr>
          <p:nvPr/>
        </p:nvCxnSpPr>
        <p:spPr>
          <a:xfrm>
            <a:off x="5239500" y="1636875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9" name="Google Shape;199;g33a2ddbae5f_0_57"/>
          <p:cNvSpPr/>
          <p:nvPr/>
        </p:nvSpPr>
        <p:spPr>
          <a:xfrm>
            <a:off x="4324150" y="3633350"/>
            <a:ext cx="21477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Sección plastia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00" name="Google Shape;200;g33a2ddbae5f_0_57"/>
          <p:cNvSpPr/>
          <p:nvPr/>
        </p:nvSpPr>
        <p:spPr>
          <a:xfrm>
            <a:off x="4324150" y="3154825"/>
            <a:ext cx="3013800" cy="40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Sutura defecto traqueal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g33a2ddbae5f_0_69" title="fbc 20240927_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9813" y="1481200"/>
            <a:ext cx="2302792" cy="2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33a2ddbae5f_0_69" title="fbc 20240927_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50025" y="1476649"/>
            <a:ext cx="2209977" cy="2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g33a2ddbae5f_0_69" title="fbc 20240927_1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0000" y="1481188"/>
            <a:ext cx="2312400" cy="21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g33913171276_0_42" title="20241001_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29700" y="1880525"/>
            <a:ext cx="5665149" cy="31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33913171276_0_42" title="20241001_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8328" y="1357178"/>
            <a:ext cx="2900650" cy="3697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36f46f4e00_0_25"/>
          <p:cNvSpPr txBox="1"/>
          <p:nvPr>
            <p:ph idx="1" type="body"/>
          </p:nvPr>
        </p:nvSpPr>
        <p:spPr>
          <a:xfrm>
            <a:off x="457200" y="1735575"/>
            <a:ext cx="1674300" cy="28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s-ES" sz="1600"/>
              <a:t>Persistencia defecto traqueal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s-ES" sz="1600"/>
              <a:t>3ª Cirugía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s-ES" sz="1600"/>
              <a:t>Estancia alargada en planta</a:t>
            </a:r>
            <a:endParaRPr sz="1600"/>
          </a:p>
        </p:txBody>
      </p:sp>
      <p:pic>
        <p:nvPicPr>
          <p:cNvPr id="219" name="Google Shape;219;g336f46f4e00_0_25" title="20241017_1.PNG"/>
          <p:cNvPicPr preferRelativeResize="0"/>
          <p:nvPr/>
        </p:nvPicPr>
        <p:blipFill rotWithShape="1">
          <a:blip r:embed="rId3">
            <a:alphaModFix/>
          </a:blip>
          <a:srcRect b="0" l="16103" r="17130" t="0"/>
          <a:stretch/>
        </p:blipFill>
        <p:spPr>
          <a:xfrm>
            <a:off x="2330379" y="1288450"/>
            <a:ext cx="2977346" cy="374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g336f46f4e00_0_25" title="20241017_2.PNG"/>
          <p:cNvPicPr preferRelativeResize="0"/>
          <p:nvPr/>
        </p:nvPicPr>
        <p:blipFill rotWithShape="1">
          <a:blip r:embed="rId4">
            <a:alphaModFix/>
          </a:blip>
          <a:srcRect b="0" l="16714" r="0" t="0"/>
          <a:stretch/>
        </p:blipFill>
        <p:spPr>
          <a:xfrm>
            <a:off x="5572425" y="1288450"/>
            <a:ext cx="2887575" cy="374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3913171276_0_5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26" name="Google Shape;226;g33913171276_0_50"/>
          <p:cNvSpPr/>
          <p:nvPr/>
        </p:nvSpPr>
        <p:spPr>
          <a:xfrm>
            <a:off x="1115575" y="1355950"/>
            <a:ext cx="1881900" cy="7503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Dehiscencia HQ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27" name="Google Shape;227;g33913171276_0_50"/>
          <p:cNvSpPr/>
          <p:nvPr/>
        </p:nvSpPr>
        <p:spPr>
          <a:xfrm>
            <a:off x="3631050" y="1355950"/>
            <a:ext cx="1881900" cy="7503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Infección HQ Lapa</a:t>
            </a:r>
            <a:r>
              <a:rPr lang="es-ES" sz="1600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r</a:t>
            </a: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otomía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28" name="Google Shape;228;g33913171276_0_50"/>
          <p:cNvSpPr/>
          <p:nvPr/>
        </p:nvSpPr>
        <p:spPr>
          <a:xfrm>
            <a:off x="6146525" y="1355950"/>
            <a:ext cx="1881900" cy="7503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Evisceración contenida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3919251a62_0_3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34" name="Google Shape;234;g33919251a62_0_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1062" y="2448550"/>
            <a:ext cx="1129750" cy="112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33919251a62_0_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4612" y="2326625"/>
            <a:ext cx="1373600" cy="13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33919251a62_0_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60850" y="2407388"/>
            <a:ext cx="1212076" cy="1212076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g33919251a62_0_33"/>
          <p:cNvSpPr/>
          <p:nvPr/>
        </p:nvSpPr>
        <p:spPr>
          <a:xfrm>
            <a:off x="1115575" y="1355950"/>
            <a:ext cx="1881900" cy="7503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Dehiscencia HQ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38" name="Google Shape;238;g33919251a62_0_33"/>
          <p:cNvSpPr/>
          <p:nvPr/>
        </p:nvSpPr>
        <p:spPr>
          <a:xfrm>
            <a:off x="3631050" y="1355950"/>
            <a:ext cx="1881900" cy="7503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Infección HQ </a:t>
            </a:r>
            <a:r>
              <a:rPr lang="es-ES" sz="1600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Laparotomía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39" name="Google Shape;239;g33919251a62_0_33"/>
          <p:cNvSpPr/>
          <p:nvPr/>
        </p:nvSpPr>
        <p:spPr>
          <a:xfrm>
            <a:off x="6146525" y="1355950"/>
            <a:ext cx="1881900" cy="7503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Evisceración contenida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3919251a62_0_4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45" name="Google Shape;245;g33919251a62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1062" y="2448550"/>
            <a:ext cx="1129750" cy="112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33919251a62_0_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4612" y="2326625"/>
            <a:ext cx="1373600" cy="13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3919251a62_0_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60850" y="2407388"/>
            <a:ext cx="1212076" cy="1212076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33919251a62_0_45"/>
          <p:cNvSpPr/>
          <p:nvPr/>
        </p:nvSpPr>
        <p:spPr>
          <a:xfrm>
            <a:off x="1115575" y="1355950"/>
            <a:ext cx="1881900" cy="7503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Dehiscencia HQ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49" name="Google Shape;249;g33919251a62_0_45"/>
          <p:cNvSpPr/>
          <p:nvPr/>
        </p:nvSpPr>
        <p:spPr>
          <a:xfrm>
            <a:off x="3631050" y="1355950"/>
            <a:ext cx="1881900" cy="7503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Infección HQ </a:t>
            </a:r>
            <a:r>
              <a:rPr lang="es-ES" sz="1600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Laparotomía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sp>
        <p:nvSpPr>
          <p:cNvPr id="250" name="Google Shape;250;g33919251a62_0_45"/>
          <p:cNvSpPr/>
          <p:nvPr/>
        </p:nvSpPr>
        <p:spPr>
          <a:xfrm>
            <a:off x="6146525" y="1355950"/>
            <a:ext cx="1881900" cy="7503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Evisceración contenida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  <p:pic>
        <p:nvPicPr>
          <p:cNvPr id="251" name="Google Shape;251;g33919251a62_0_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28700" y="3811600"/>
            <a:ext cx="1322051" cy="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33919251a62_0_45"/>
          <p:cNvSpPr/>
          <p:nvPr/>
        </p:nvSpPr>
        <p:spPr>
          <a:xfrm>
            <a:off x="4324125" y="3920600"/>
            <a:ext cx="3296700" cy="981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Orificio 5mm cara posterior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s-ES" sz="1600" u="none" cap="none" strike="noStrike">
                <a:solidFill>
                  <a:schemeClr val="lt1"/>
                </a:solidFill>
                <a:latin typeface="Comfortaa SemiBold"/>
                <a:ea typeface="Comfortaa SemiBold"/>
                <a:cs typeface="Comfortaa SemiBold"/>
                <a:sym typeface="Comfortaa SemiBold"/>
              </a:rPr>
              <a:t>Contracción parcial cavidad</a:t>
            </a:r>
            <a:endParaRPr i="0" sz="1600" u="none" cap="none" strike="noStrike">
              <a:solidFill>
                <a:schemeClr val="lt1"/>
              </a:solidFill>
              <a:latin typeface="Comfortaa SemiBold"/>
              <a:ea typeface="Comfortaa SemiBold"/>
              <a:cs typeface="Comfortaa SemiBold"/>
              <a:sym typeface="Comfortaa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g33a2ddbae5f_0_35" title="20250226_2.PNG"/>
          <p:cNvPicPr preferRelativeResize="0"/>
          <p:nvPr/>
        </p:nvPicPr>
        <p:blipFill rotWithShape="1">
          <a:blip r:embed="rId3">
            <a:alphaModFix/>
          </a:blip>
          <a:srcRect b="0" l="0" r="8256" t="0"/>
          <a:stretch/>
        </p:blipFill>
        <p:spPr>
          <a:xfrm>
            <a:off x="692575" y="1482625"/>
            <a:ext cx="2756275" cy="317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3a2ddbae5f_0_35" title="20250226_1.PNG"/>
          <p:cNvPicPr preferRelativeResize="0"/>
          <p:nvPr/>
        </p:nvPicPr>
        <p:blipFill rotWithShape="1">
          <a:blip r:embed="rId4">
            <a:alphaModFix/>
          </a:blip>
          <a:srcRect b="2248" l="0" r="0" t="0"/>
          <a:stretch/>
        </p:blipFill>
        <p:spPr>
          <a:xfrm>
            <a:off x="5522925" y="2944325"/>
            <a:ext cx="3288399" cy="193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33a2ddbae5f_0_35" title="20250226_3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77350" y="391300"/>
            <a:ext cx="4083175" cy="248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