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3" r:id="rId4"/>
    <p:sldId id="262" r:id="rId5"/>
    <p:sldId id="264" r:id="rId6"/>
    <p:sldId id="260" r:id="rId7"/>
    <p:sldId id="258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8A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9"/>
  </p:normalViewPr>
  <p:slideViewPr>
    <p:cSldViewPr>
      <p:cViewPr>
        <p:scale>
          <a:sx n="106" d="100"/>
          <a:sy n="106" d="100"/>
        </p:scale>
        <p:origin x="1704" y="9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Estadiaje TNM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Número</c:v>
                </c:pt>
              </c:strCache>
            </c:strRef>
          </c:tx>
          <c:spPr>
            <a:solidFill>
              <a:srgbClr val="058A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IIB</c:v>
                </c:pt>
                <c:pt idx="1">
                  <c:v>IIIA</c:v>
                </c:pt>
                <c:pt idx="2">
                  <c:v>IIIB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B-AE46-B8FA-F05A1A16E5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5100080"/>
        <c:axId val="1270957328"/>
      </c:barChart>
      <c:catAx>
        <c:axId val="113510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0957328"/>
        <c:crosses val="autoZero"/>
        <c:auto val="1"/>
        <c:lblAlgn val="ctr"/>
        <c:lblOffset val="100"/>
        <c:noMultiLvlLbl val="0"/>
      </c:catAx>
      <c:valAx>
        <c:axId val="127095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3510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878AC-4C41-4249-AE4A-8100453B3BA5}" type="datetimeFigureOut">
              <a:rPr lang="es-ES" smtClean="0"/>
              <a:t>2/3/25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5300C-548E-7B4C-97BF-676F0BF813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9749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95300C-548E-7B4C-97BF-676F0BF813D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2732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8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B2108DC-AB36-E5BD-CB12-E8D445355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387" y="95250"/>
            <a:ext cx="2853556" cy="78665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213D2D5-45A0-15C1-77EA-E61ED84D121F}"/>
              </a:ext>
            </a:extLst>
          </p:cNvPr>
          <p:cNvSpPr txBox="1"/>
          <p:nvPr/>
        </p:nvSpPr>
        <p:spPr>
          <a:xfrm>
            <a:off x="0" y="1813466"/>
            <a:ext cx="9144000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quirúrgicos en cirugía oncológica mayor tras </a:t>
            </a:r>
            <a:r>
              <a:rPr lang="es-ES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quimioinmuoterapia</a:t>
            </a:r>
            <a:r>
              <a:rPr lang="es-E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neoadyuvante en cáncer de pulmón de células no pequeñas</a:t>
            </a:r>
            <a:endParaRPr lang="es-ES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7937943-A91C-F0A5-6666-399BAF065F29}"/>
              </a:ext>
            </a:extLst>
          </p:cNvPr>
          <p:cNvSpPr txBox="1"/>
          <p:nvPr/>
        </p:nvSpPr>
        <p:spPr>
          <a:xfrm>
            <a:off x="1271239" y="3080182"/>
            <a:ext cx="6601522" cy="107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s-ES" sz="1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Rusca</a:t>
            </a:r>
            <a:r>
              <a:rPr lang="es-ES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Giménez; J. Gómez Tabales; D.F. </a:t>
            </a:r>
            <a:r>
              <a:rPr lang="es-E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Tavera Arce; J. Illana Wolf; C. López García; F.C. Roca Fernández; A.M. Fernández González; D. Espinosa Jiménez</a:t>
            </a:r>
          </a:p>
          <a:p>
            <a:pPr algn="ctr">
              <a:lnSpc>
                <a:spcPct val="150000"/>
              </a:lnSpc>
            </a:pPr>
            <a:endParaRPr lang="es-ES" sz="12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Hospital Universitario Puerta del Mar, Cádiz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1F2C86F7-3334-19C7-C0A9-02FB1FD3FB53}"/>
              </a:ext>
            </a:extLst>
          </p:cNvPr>
          <p:cNvCxnSpPr>
            <a:cxnSpLocks/>
          </p:cNvCxnSpPr>
          <p:nvPr/>
        </p:nvCxnSpPr>
        <p:spPr>
          <a:xfrm>
            <a:off x="539552" y="2859782"/>
            <a:ext cx="8064896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76D3615-AFC6-8437-99D7-C5BD265E9F36}"/>
              </a:ext>
            </a:extLst>
          </p:cNvPr>
          <p:cNvSpPr/>
          <p:nvPr/>
        </p:nvSpPr>
        <p:spPr>
          <a:xfrm>
            <a:off x="8388424" y="4011910"/>
            <a:ext cx="936104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EA71B5A-AB2F-B66C-B349-5819B9A9CCE1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760E7063-F392-7FC5-42F2-A457BF3D8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" y="5002"/>
            <a:ext cx="1193321" cy="8208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571F54F-6809-AF93-1772-8F3ED7D31B4B}"/>
              </a:ext>
            </a:extLst>
          </p:cNvPr>
          <p:cNvSpPr/>
          <p:nvPr/>
        </p:nvSpPr>
        <p:spPr>
          <a:xfrm>
            <a:off x="6781722" y="967048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C259CCD-A6D7-F09E-15A6-C6EA7B73AD41}"/>
              </a:ext>
            </a:extLst>
          </p:cNvPr>
          <p:cNvSpPr txBox="1"/>
          <p:nvPr/>
        </p:nvSpPr>
        <p:spPr>
          <a:xfrm>
            <a:off x="308710" y="1165689"/>
            <a:ext cx="3765012" cy="353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lvl="0" indent="-177800">
              <a:lnSpc>
                <a:spcPct val="200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1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Contexto</a:t>
            </a: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19088" lvl="1" indent="-141288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Cáncer de pulmón = principal causa de muerte por cáncer a nivel mundial</a:t>
            </a:r>
          </a:p>
          <a:p>
            <a:pPr marL="319088" lvl="1" indent="-141288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CPCNP = 85% ---&gt; 20% estadio III</a:t>
            </a:r>
          </a:p>
          <a:p>
            <a:pPr marL="319088" lvl="1" indent="-141288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Cirugía = tratamiento estándar para estadios tempranos y seleccionados CPCNP</a:t>
            </a:r>
          </a:p>
          <a:p>
            <a:pPr marL="319088" lvl="1" indent="-141288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Estudio NADIM II y </a:t>
            </a:r>
            <a:r>
              <a:rPr lang="es-ES" sz="1100" kern="0" dirty="0" err="1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CheckMate</a:t>
            </a:r>
            <a:r>
              <a:rPr lang="es-ES" sz="1100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816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19088" lvl="1" indent="-141288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Tratamiento neoadyuvante: 3 ciclos de QT = platino + </a:t>
            </a:r>
            <a:r>
              <a:rPr lang="es-ES" sz="1100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nivolumab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A116FC2-C4A2-FBCC-D813-7CB6F84BE682}"/>
              </a:ext>
            </a:extLst>
          </p:cNvPr>
          <p:cNvSpPr/>
          <p:nvPr/>
        </p:nvSpPr>
        <p:spPr>
          <a:xfrm>
            <a:off x="251520" y="1124457"/>
            <a:ext cx="4032448" cy="3681610"/>
          </a:xfrm>
          <a:prstGeom prst="rect">
            <a:avLst/>
          </a:prstGeom>
          <a:noFill/>
          <a:ln w="19050"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4C0B0BF9-A34C-BD9C-5ABF-156890CB22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11"/>
          <a:stretch/>
        </p:blipFill>
        <p:spPr>
          <a:xfrm>
            <a:off x="4636382" y="825842"/>
            <a:ext cx="4125052" cy="12756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F6930485-2B5A-A265-E1AE-00750B5447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99" b="13773"/>
          <a:stretch/>
        </p:blipFill>
        <p:spPr>
          <a:xfrm>
            <a:off x="6153990" y="2323929"/>
            <a:ext cx="2704954" cy="178337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F8F9551A-5B2E-BA54-5922-1E3E90E5314B}"/>
              </a:ext>
            </a:extLst>
          </p:cNvPr>
          <p:cNvSpPr txBox="1"/>
          <p:nvPr/>
        </p:nvSpPr>
        <p:spPr>
          <a:xfrm>
            <a:off x="4535488" y="2933513"/>
            <a:ext cx="4236682" cy="3003323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11113" lvl="1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57 = grupo experimental</a:t>
            </a:r>
          </a:p>
          <a:p>
            <a:pPr marL="271463" lvl="2" indent="-125413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RPC 37% </a:t>
            </a:r>
          </a:p>
          <a:p>
            <a:pPr marL="271463" lvl="2" indent="-125413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SG 24 meses 85%</a:t>
            </a:r>
          </a:p>
          <a:p>
            <a:pPr marL="271463" lvl="2" indent="-125413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Complicaciones grado 3-4 = 19%</a:t>
            </a:r>
            <a:r>
              <a:rPr lang="es-ES" sz="9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776288" lvl="2" indent="-141288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ES" sz="900" kern="0" dirty="0">
              <a:solidFill>
                <a:srgbClr val="40404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76288" lvl="2" indent="-141288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ES" sz="900" kern="0" dirty="0">
              <a:solidFill>
                <a:srgbClr val="40404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76288" lvl="2" indent="-141288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ES" sz="900" kern="0" dirty="0">
              <a:solidFill>
                <a:srgbClr val="40404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35000" lvl="2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s-ES" sz="900" kern="0" dirty="0">
              <a:solidFill>
                <a:srgbClr val="40404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35000" lvl="2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s-ES" sz="500" kern="0" dirty="0">
              <a:solidFill>
                <a:srgbClr val="40404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7800" lvl="1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s-ES" sz="500" kern="0" dirty="0">
              <a:solidFill>
                <a:srgbClr val="40404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92E75FB-6CDA-07CE-02FC-9FD3A9866784}"/>
              </a:ext>
            </a:extLst>
          </p:cNvPr>
          <p:cNvSpPr txBox="1"/>
          <p:nvPr/>
        </p:nvSpPr>
        <p:spPr>
          <a:xfrm>
            <a:off x="6781722" y="2933513"/>
            <a:ext cx="2211923" cy="1205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29 = grupo control </a:t>
            </a:r>
          </a:p>
          <a:p>
            <a:pPr marL="271463" lvl="2" indent="-136525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RPC 37% </a:t>
            </a:r>
          </a:p>
          <a:p>
            <a:pPr marL="271463" lvl="2" indent="-136525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SG 24 meses 85%</a:t>
            </a:r>
          </a:p>
          <a:p>
            <a:pPr marL="271463" lvl="2" indent="-136525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9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Complicaciones grado 3-4 = 10%</a:t>
            </a:r>
            <a:endParaRPr lang="es-ES" sz="900" kern="0" dirty="0">
              <a:solidFill>
                <a:srgbClr val="40404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60C8C4D2-927C-3519-FE3C-157353D0BC64}"/>
              </a:ext>
            </a:extLst>
          </p:cNvPr>
          <p:cNvSpPr/>
          <p:nvPr/>
        </p:nvSpPr>
        <p:spPr>
          <a:xfrm>
            <a:off x="4427984" y="2684316"/>
            <a:ext cx="4577031" cy="1730333"/>
          </a:xfrm>
          <a:prstGeom prst="roundRect">
            <a:avLst/>
          </a:prstGeom>
          <a:noFill/>
          <a:ln w="19050"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EA07EBD-4DE4-0B54-E24D-4E5EC714C89E}"/>
              </a:ext>
            </a:extLst>
          </p:cNvPr>
          <p:cNvSpPr txBox="1"/>
          <p:nvPr/>
        </p:nvSpPr>
        <p:spPr>
          <a:xfrm>
            <a:off x="4751512" y="4663846"/>
            <a:ext cx="3707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Bray F, </a:t>
            </a:r>
            <a:r>
              <a:rPr lang="en-US" sz="600" i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Laversanne</a:t>
            </a:r>
            <a:r>
              <a:rPr lang="en-U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M, Sung H, </a:t>
            </a:r>
            <a:r>
              <a:rPr lang="en-US" sz="600" i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Ferlay</a:t>
            </a:r>
            <a:r>
              <a:rPr lang="en-U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J, Siegel RL, </a:t>
            </a:r>
            <a:r>
              <a:rPr lang="en-US" sz="600" i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Soerjomataram</a:t>
            </a:r>
            <a:r>
              <a:rPr lang="en-U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I, et al. Global cancer statistics 2022: GLOBOCAN estimates of incidence and mortality worldwide for 36 cancers in 185 countries. </a:t>
            </a:r>
            <a:r>
              <a:rPr lang="es-E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 </a:t>
            </a:r>
            <a:r>
              <a:rPr lang="es-ES" sz="600" i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Cancer</a:t>
            </a:r>
            <a:r>
              <a:rPr lang="es-E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 Clin. 2024 May;74(3):229–63. </a:t>
            </a:r>
            <a:endParaRPr lang="es-E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9DFA632-591D-FED9-22C8-BC9204982CD5}"/>
              </a:ext>
            </a:extLst>
          </p:cNvPr>
          <p:cNvSpPr/>
          <p:nvPr/>
        </p:nvSpPr>
        <p:spPr>
          <a:xfrm>
            <a:off x="1403648" y="610930"/>
            <a:ext cx="2880320" cy="3846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AD51DCF-49F7-689D-D0D7-3E1A4C0C2620}"/>
              </a:ext>
            </a:extLst>
          </p:cNvPr>
          <p:cNvSpPr txBox="1"/>
          <p:nvPr/>
        </p:nvSpPr>
        <p:spPr>
          <a:xfrm>
            <a:off x="1489315" y="610930"/>
            <a:ext cx="2584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EA71B5A-AB2F-B66C-B349-5819B9A9CCE1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760E7063-F392-7FC5-42F2-A457BF3D8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" y="5002"/>
            <a:ext cx="1193321" cy="8208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571F54F-6809-AF93-1772-8F3ED7D31B4B}"/>
              </a:ext>
            </a:extLst>
          </p:cNvPr>
          <p:cNvSpPr/>
          <p:nvPr/>
        </p:nvSpPr>
        <p:spPr>
          <a:xfrm>
            <a:off x="6781722" y="967048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C259CCD-A6D7-F09E-15A6-C6EA7B73AD41}"/>
              </a:ext>
            </a:extLst>
          </p:cNvPr>
          <p:cNvSpPr txBox="1"/>
          <p:nvPr/>
        </p:nvSpPr>
        <p:spPr>
          <a:xfrm>
            <a:off x="-20877" y="3043168"/>
            <a:ext cx="9169476" cy="1533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lvl="1" algn="ctr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s-ES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 la seguridad y complejidad quirúrgica tras </a:t>
            </a:r>
          </a:p>
          <a:p>
            <a:pPr marL="177800" lvl="1" algn="ctr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s-ES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quimioinmunoteraia</a:t>
            </a:r>
            <a:r>
              <a:rPr lang="es-ES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neoadyuvante con </a:t>
            </a:r>
            <a:r>
              <a:rPr lang="es-ES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nivolumab</a:t>
            </a:r>
            <a:endParaRPr lang="es-ES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60C8C4D2-927C-3519-FE3C-157353D0BC64}"/>
              </a:ext>
            </a:extLst>
          </p:cNvPr>
          <p:cNvSpPr/>
          <p:nvPr/>
        </p:nvSpPr>
        <p:spPr>
          <a:xfrm>
            <a:off x="1768287" y="2884646"/>
            <a:ext cx="5688632" cy="1452192"/>
          </a:xfrm>
          <a:prstGeom prst="roundRect">
            <a:avLst/>
          </a:prstGeom>
          <a:noFill/>
          <a:ln w="19050"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EA07EBD-4DE4-0B54-E24D-4E5EC714C89E}"/>
              </a:ext>
            </a:extLst>
          </p:cNvPr>
          <p:cNvSpPr txBox="1"/>
          <p:nvPr/>
        </p:nvSpPr>
        <p:spPr>
          <a:xfrm>
            <a:off x="25603" y="4780047"/>
            <a:ext cx="63351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Romero Román A, Campo-Cañaveral De La Cruz JL, Maciá I, Escobar Campuzano I, Figueroa Almánzar S, Delgado Roel M, et al. </a:t>
            </a:r>
            <a:r>
              <a:rPr lang="en-US" sz="6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Outcomes of surgical resection after neoadjuvant chemoimmunotherapy in locally advanced stage IIIA non-small-cell lung cancer. European Journal of Cardio-thoracic Surgery. 2021 Jul 1;60(1):81–8. </a:t>
            </a:r>
            <a:endParaRPr lang="es-E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E3A04C5-EC32-BA4C-271A-3AB3AC2105CA}"/>
              </a:ext>
            </a:extLst>
          </p:cNvPr>
          <p:cNvSpPr txBox="1"/>
          <p:nvPr/>
        </p:nvSpPr>
        <p:spPr>
          <a:xfrm>
            <a:off x="12802" y="1226025"/>
            <a:ext cx="9118396" cy="1452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lvl="1" algn="ctr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s-ES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¿</a:t>
            </a:r>
            <a:r>
              <a:rPr lang="es-ES" b="1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inmunoterapia produce más inflamación y  fibrosis </a:t>
            </a:r>
          </a:p>
          <a:p>
            <a:pPr marL="177800" lvl="1" algn="ctr">
              <a:lnSpc>
                <a:spcPct val="150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s-ES" b="1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y, por tanto, dificulta la cirugía?</a:t>
            </a:r>
            <a:endParaRPr lang="es-ES" b="1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B880F23-0EFA-DBDC-E617-EEE906DE5698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F6F44C4-6294-7192-3BB0-F5D11F0F93CB}"/>
              </a:ext>
            </a:extLst>
          </p:cNvPr>
          <p:cNvSpPr/>
          <p:nvPr/>
        </p:nvSpPr>
        <p:spPr>
          <a:xfrm>
            <a:off x="-25476" y="451304"/>
            <a:ext cx="4021411" cy="3846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     Objetivo del estudio</a:t>
            </a:r>
          </a:p>
        </p:txBody>
      </p:sp>
      <p:pic>
        <p:nvPicPr>
          <p:cNvPr id="9" name="Imagen 8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C1C80845-B433-F547-D4C2-123EE0AE1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066" y="78177"/>
            <a:ext cx="1193321" cy="820840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04D1F740-9F34-AA55-6C5F-B1AF80475592}"/>
              </a:ext>
            </a:extLst>
          </p:cNvPr>
          <p:cNvCxnSpPr>
            <a:cxnSpLocks/>
          </p:cNvCxnSpPr>
          <p:nvPr/>
        </p:nvCxnSpPr>
        <p:spPr>
          <a:xfrm>
            <a:off x="4572000" y="2260718"/>
            <a:ext cx="0" cy="417499"/>
          </a:xfrm>
          <a:prstGeom prst="straightConnector1">
            <a:avLst/>
          </a:prstGeom>
          <a:ln w="19050">
            <a:solidFill>
              <a:srgbClr val="058A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738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CAF1FEFC-E498-4F29-25F8-8D47B5084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" t="9205" r="5482" b="9531"/>
          <a:stretch/>
        </p:blipFill>
        <p:spPr>
          <a:xfrm>
            <a:off x="4436362" y="2156039"/>
            <a:ext cx="4579748" cy="240621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EA71B5A-AB2F-B66C-B349-5819B9A9CCE1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Captura de Pantalla 2023-03-18 a las 20.55.38.png" descr="Captura de Pantalla 2023-03-18 a las 20.55.38.png">
            <a:extLst>
              <a:ext uri="{FF2B5EF4-FFF2-40B4-BE49-F238E27FC236}">
                <a16:creationId xmlns:a16="http://schemas.microsoft.com/office/drawing/2014/main" id="{2C2FDB84-4671-2DF9-8E98-5E396AF271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2" t="9350" r="6982" b="9350"/>
          <a:stretch>
            <a:fillRect/>
          </a:stretch>
        </p:blipFill>
        <p:spPr>
          <a:xfrm>
            <a:off x="8430507" y="146208"/>
            <a:ext cx="606358" cy="567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n 6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760E7063-F392-7FC5-42F2-A457BF3D8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066" y="78177"/>
            <a:ext cx="1193321" cy="82084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C259CCD-A6D7-F09E-15A6-C6EA7B73AD41}"/>
              </a:ext>
            </a:extLst>
          </p:cNvPr>
          <p:cNvSpPr txBox="1"/>
          <p:nvPr/>
        </p:nvSpPr>
        <p:spPr>
          <a:xfrm>
            <a:off x="251520" y="967048"/>
            <a:ext cx="7416824" cy="852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Diseño del estudio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retrospectivo observacional: N = 13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Tratamiento neoadyuvante: 3 ciclos de QIT = platinos + </a:t>
            </a:r>
            <a:r>
              <a:rPr lang="es-ES" sz="1200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paclitaxel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/ </a:t>
            </a:r>
            <a:r>
              <a:rPr lang="es-ES" sz="1200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pemetrex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 </a:t>
            </a:r>
            <a:r>
              <a:rPr lang="es-ES" sz="1200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nivolumab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A116FC2-C4A2-FBCC-D813-7CB6F84BE682}"/>
              </a:ext>
            </a:extLst>
          </p:cNvPr>
          <p:cNvSpPr/>
          <p:nvPr/>
        </p:nvSpPr>
        <p:spPr>
          <a:xfrm>
            <a:off x="251520" y="2069424"/>
            <a:ext cx="4104456" cy="2828555"/>
          </a:xfrm>
          <a:prstGeom prst="rect">
            <a:avLst/>
          </a:prstGeom>
          <a:noFill/>
          <a:ln w="19050"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A9C226B-CEF0-60D2-268A-0529909C8AF4}"/>
              </a:ext>
            </a:extLst>
          </p:cNvPr>
          <p:cNvSpPr/>
          <p:nvPr/>
        </p:nvSpPr>
        <p:spPr>
          <a:xfrm>
            <a:off x="251520" y="819700"/>
            <a:ext cx="7056784" cy="1154442"/>
          </a:xfrm>
          <a:prstGeom prst="rect">
            <a:avLst/>
          </a:prstGeom>
          <a:noFill/>
          <a:ln w="19050"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F92F2F6-0F48-FCE3-ED9F-8A52029EA558}"/>
              </a:ext>
            </a:extLst>
          </p:cNvPr>
          <p:cNvSpPr txBox="1"/>
          <p:nvPr/>
        </p:nvSpPr>
        <p:spPr>
          <a:xfrm>
            <a:off x="331906" y="2140705"/>
            <a:ext cx="4579748" cy="2678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Criterios de selección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Pacientes con CPCNP en estadio IIB-IIIA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PD-L1 ≥1%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nfermedad resecabl</a:t>
            </a: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Variables analizadas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Complejidad quirúrgica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asa de complicaciones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Días drenaje + e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stancia hospitalaria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espuesta patológica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D6B81D0-AA26-1591-1E7D-57B252E85075}"/>
              </a:ext>
            </a:extLst>
          </p:cNvPr>
          <p:cNvSpPr/>
          <p:nvPr/>
        </p:nvSpPr>
        <p:spPr>
          <a:xfrm>
            <a:off x="-17475" y="268471"/>
            <a:ext cx="3419872" cy="3846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9299C73-A902-B269-CE6D-D94D16D3C5A7}"/>
              </a:ext>
            </a:extLst>
          </p:cNvPr>
          <p:cNvSpPr txBox="1"/>
          <p:nvPr/>
        </p:nvSpPr>
        <p:spPr>
          <a:xfrm>
            <a:off x="236086" y="268471"/>
            <a:ext cx="4660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</p:spTree>
    <p:extLst>
      <p:ext uri="{BB962C8B-B14F-4D97-AF65-F5344CB8AC3E}">
        <p14:creationId xmlns:p14="http://schemas.microsoft.com/office/powerpoint/2010/main" val="196696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EA71B5A-AB2F-B66C-B349-5819B9A9CCE1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Captura de Pantalla 2023-03-18 a las 20.55.38.png" descr="Captura de Pantalla 2023-03-18 a las 20.55.38.png">
            <a:extLst>
              <a:ext uri="{FF2B5EF4-FFF2-40B4-BE49-F238E27FC236}">
                <a16:creationId xmlns:a16="http://schemas.microsoft.com/office/drawing/2014/main" id="{2C2FDB84-4671-2DF9-8E98-5E396AF27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2" t="9350" r="6982" b="9350"/>
          <a:stretch>
            <a:fillRect/>
          </a:stretch>
        </p:blipFill>
        <p:spPr>
          <a:xfrm>
            <a:off x="8430507" y="146208"/>
            <a:ext cx="606358" cy="567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n 6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760E7063-F392-7FC5-42F2-A457BF3D8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066" y="78177"/>
            <a:ext cx="1193321" cy="8208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571F54F-6809-AF93-1772-8F3ED7D31B4B}"/>
              </a:ext>
            </a:extLst>
          </p:cNvPr>
          <p:cNvSpPr/>
          <p:nvPr/>
        </p:nvSpPr>
        <p:spPr>
          <a:xfrm>
            <a:off x="6781722" y="967048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C259CCD-A6D7-F09E-15A6-C6EA7B73AD41}"/>
              </a:ext>
            </a:extLst>
          </p:cNvPr>
          <p:cNvSpPr txBox="1"/>
          <p:nvPr/>
        </p:nvSpPr>
        <p:spPr>
          <a:xfrm>
            <a:off x="3650884" y="817996"/>
            <a:ext cx="5184576" cy="374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spcAft>
                <a:spcPts val="300"/>
              </a:spcAft>
              <a:buSzPts val="1000"/>
              <a:tabLst>
                <a:tab pos="457200" algn="l"/>
              </a:tabLst>
            </a:pPr>
            <a:endParaRPr lang="es-ES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Resección R0 en el 100% de los pacientes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Respuesta patológica completa (RPC) en el 69% de los casos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Abordajes quirúrgicos: 5 VATS, 4 RATS, 4 toracotomías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Conversión a cirugía abierta en 2 casos (22.2%)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Complicaciones postoperatorias: 1 caso de grado III (dehiscencia bronquial)</a:t>
            </a:r>
          </a:p>
          <a:p>
            <a:pPr marL="742950" lvl="1" indent="-285750">
              <a:lnSpc>
                <a:spcPct val="20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1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61.5% de las cirugías fueron clasificadas como complejas</a:t>
            </a:r>
            <a:endParaRPr lang="es-ES" sz="11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A116FC2-C4A2-FBCC-D813-7CB6F84BE682}"/>
              </a:ext>
            </a:extLst>
          </p:cNvPr>
          <p:cNvSpPr/>
          <p:nvPr/>
        </p:nvSpPr>
        <p:spPr>
          <a:xfrm>
            <a:off x="407922" y="967049"/>
            <a:ext cx="3099637" cy="2428622"/>
          </a:xfrm>
          <a:prstGeom prst="rect">
            <a:avLst/>
          </a:prstGeom>
          <a:noFill/>
          <a:ln w="19050"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30 (73,2%)">
            <a:extLst>
              <a:ext uri="{FF2B5EF4-FFF2-40B4-BE49-F238E27FC236}">
                <a16:creationId xmlns:a16="http://schemas.microsoft.com/office/drawing/2014/main" id="{A34C93AB-42F1-2DAC-A53F-6A6BA301B461}"/>
              </a:ext>
            </a:extLst>
          </p:cNvPr>
          <p:cNvSpPr txBox="1"/>
          <p:nvPr/>
        </p:nvSpPr>
        <p:spPr>
          <a:xfrm>
            <a:off x="796582" y="1147289"/>
            <a:ext cx="1151023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 anchor="ctr">
            <a:spAutoFit/>
          </a:bodyPr>
          <a:lstStyle>
            <a:lvl1pPr defTabSz="457200"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s-ES" sz="1100" dirty="0"/>
              <a:t>1</a:t>
            </a:r>
            <a:r>
              <a:rPr sz="1100" dirty="0"/>
              <a:t>0 (7</a:t>
            </a:r>
            <a:r>
              <a:rPr lang="es-ES" sz="1100" dirty="0"/>
              <a:t>6</a:t>
            </a:r>
            <a:r>
              <a:rPr sz="1100" dirty="0"/>
              <a:t>,</a:t>
            </a:r>
            <a:r>
              <a:rPr lang="es-ES" sz="1100" dirty="0"/>
              <a:t>9</a:t>
            </a:r>
            <a:r>
              <a:rPr sz="1100" dirty="0"/>
              <a:t>%)</a:t>
            </a:r>
          </a:p>
        </p:txBody>
      </p:sp>
      <p:sp>
        <p:nvSpPr>
          <p:cNvPr id="3" name="Edad media = 66 años">
            <a:extLst>
              <a:ext uri="{FF2B5EF4-FFF2-40B4-BE49-F238E27FC236}">
                <a16:creationId xmlns:a16="http://schemas.microsoft.com/office/drawing/2014/main" id="{508EE4E8-F7C0-9833-45AD-A14CBACE2325}"/>
              </a:ext>
            </a:extLst>
          </p:cNvPr>
          <p:cNvSpPr txBox="1"/>
          <p:nvPr/>
        </p:nvSpPr>
        <p:spPr>
          <a:xfrm>
            <a:off x="508077" y="1452729"/>
            <a:ext cx="2943269" cy="2703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 anchor="ctr">
            <a:spAutoFit/>
          </a:bodyPr>
          <a:lstStyle>
            <a:lvl1pPr marL="100263" indent="-100263" algn="just" defTabSz="457200">
              <a:lnSpc>
                <a:spcPct val="150000"/>
              </a:lnSpc>
              <a:buSzPct val="100000"/>
              <a:buChar char="•"/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100" dirty="0" err="1"/>
              <a:t>Edad</a:t>
            </a:r>
            <a:r>
              <a:rPr sz="1100" dirty="0"/>
              <a:t> media = 6</a:t>
            </a:r>
            <a:r>
              <a:rPr lang="es-ES" sz="1100" dirty="0"/>
              <a:t>5</a:t>
            </a:r>
            <a:r>
              <a:rPr sz="1100" dirty="0"/>
              <a:t> </a:t>
            </a:r>
            <a:r>
              <a:rPr sz="1100" dirty="0" err="1"/>
              <a:t>años</a:t>
            </a:r>
            <a:endParaRPr lang="es-ES" sz="1100" dirty="0"/>
          </a:p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Tabaquismo </a:t>
            </a:r>
          </a:p>
          <a:p>
            <a:pPr marL="227013" lvl="1">
              <a:lnSpc>
                <a:spcPct val="150000"/>
              </a:lnSpc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- Fumadores activos = 5 (38,5%)</a:t>
            </a:r>
          </a:p>
          <a:p>
            <a:pPr marL="227013" lvl="1">
              <a:lnSpc>
                <a:spcPct val="150000"/>
              </a:lnSpc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- Exfumadores = 7 (53,8%)</a:t>
            </a:r>
          </a:p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Histología</a:t>
            </a:r>
          </a:p>
          <a:p>
            <a:pPr marL="227013" lvl="1">
              <a:lnSpc>
                <a:spcPct val="150000"/>
              </a:lnSpc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- Adenocarcinoma = 10 (76,9%)</a:t>
            </a:r>
          </a:p>
          <a:p>
            <a:pPr marL="227013" lvl="1">
              <a:lnSpc>
                <a:spcPct val="150000"/>
              </a:lnSpc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- Ca. Epidermoide = 3 (23,1%)</a:t>
            </a:r>
          </a:p>
          <a:p>
            <a:pPr marL="0" indent="0">
              <a:buNone/>
            </a:pP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sz="2800" dirty="0"/>
          </a:p>
        </p:txBody>
      </p:sp>
      <p:pic>
        <p:nvPicPr>
          <p:cNvPr id="16" name="Imagen" descr="Imagen">
            <a:extLst>
              <a:ext uri="{FF2B5EF4-FFF2-40B4-BE49-F238E27FC236}">
                <a16:creationId xmlns:a16="http://schemas.microsoft.com/office/drawing/2014/main" id="{65F821AF-0F46-B796-3189-92FE89041671}"/>
              </a:ext>
            </a:extLst>
          </p:cNvPr>
          <p:cNvPicPr>
            <a:picLocks/>
          </p:cNvPicPr>
          <p:nvPr/>
        </p:nvPicPr>
        <p:blipFill>
          <a:blip r:embed="rId4"/>
          <a:srcRect l="2889" t="2375" r="52535" b="4334"/>
          <a:stretch>
            <a:fillRect/>
          </a:stretch>
        </p:blipFill>
        <p:spPr>
          <a:xfrm>
            <a:off x="1598946" y="1102561"/>
            <a:ext cx="190501" cy="315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n" descr="Imagen">
            <a:extLst>
              <a:ext uri="{FF2B5EF4-FFF2-40B4-BE49-F238E27FC236}">
                <a16:creationId xmlns:a16="http://schemas.microsoft.com/office/drawing/2014/main" id="{2DB94BCB-4756-ABA5-8439-7F1211D8EF58}"/>
              </a:ext>
            </a:extLst>
          </p:cNvPr>
          <p:cNvPicPr>
            <a:picLocks/>
          </p:cNvPicPr>
          <p:nvPr/>
        </p:nvPicPr>
        <p:blipFill>
          <a:blip r:embed="rId4"/>
          <a:srcRect l="39609" t="19543" r="2371" b="2714"/>
          <a:stretch>
            <a:fillRect/>
          </a:stretch>
        </p:blipFill>
        <p:spPr>
          <a:xfrm>
            <a:off x="558374" y="1119342"/>
            <a:ext cx="186943" cy="31750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11 (26,8%)">
            <a:extLst>
              <a:ext uri="{FF2B5EF4-FFF2-40B4-BE49-F238E27FC236}">
                <a16:creationId xmlns:a16="http://schemas.microsoft.com/office/drawing/2014/main" id="{47ABB5DC-9597-21EE-8790-B3C5C714C204}"/>
              </a:ext>
            </a:extLst>
          </p:cNvPr>
          <p:cNvSpPr txBox="1"/>
          <p:nvPr/>
        </p:nvSpPr>
        <p:spPr>
          <a:xfrm>
            <a:off x="1837435" y="1147289"/>
            <a:ext cx="115102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 anchor="ctr">
            <a:spAutoFit/>
          </a:bodyPr>
          <a:lstStyle>
            <a:lvl1pPr defTabSz="457200"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s-ES" sz="1100" dirty="0"/>
              <a:t>3</a:t>
            </a:r>
            <a:r>
              <a:rPr sz="1100" dirty="0"/>
              <a:t> (2</a:t>
            </a:r>
            <a:r>
              <a:rPr lang="es-ES" sz="1100" dirty="0"/>
              <a:t>3</a:t>
            </a:r>
            <a:r>
              <a:rPr sz="1100" dirty="0"/>
              <a:t>,</a:t>
            </a:r>
            <a:r>
              <a:rPr lang="es-ES" sz="1100" dirty="0"/>
              <a:t>1</a:t>
            </a:r>
            <a:r>
              <a:rPr sz="1100" dirty="0"/>
              <a:t>%)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A11CD72-FD4D-AF1C-3A1D-508B2C0C793D}"/>
              </a:ext>
            </a:extLst>
          </p:cNvPr>
          <p:cNvSpPr/>
          <p:nvPr/>
        </p:nvSpPr>
        <p:spPr>
          <a:xfrm>
            <a:off x="0" y="477046"/>
            <a:ext cx="3295784" cy="3846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8A5E99D-60D3-2DE2-A655-9354C5D14532}"/>
              </a:ext>
            </a:extLst>
          </p:cNvPr>
          <p:cNvSpPr txBox="1"/>
          <p:nvPr/>
        </p:nvSpPr>
        <p:spPr>
          <a:xfrm>
            <a:off x="298563" y="477046"/>
            <a:ext cx="4491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9D9A743C-7B2E-E7F1-236B-2E3C5B9F4E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2692638"/>
              </p:ext>
            </p:extLst>
          </p:nvPr>
        </p:nvGraphicFramePr>
        <p:xfrm>
          <a:off x="237106" y="3501008"/>
          <a:ext cx="3572149" cy="1489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Rectángulo 25">
            <a:extLst>
              <a:ext uri="{FF2B5EF4-FFF2-40B4-BE49-F238E27FC236}">
                <a16:creationId xmlns:a16="http://schemas.microsoft.com/office/drawing/2014/main" id="{C6396F21-07AE-1357-2BC1-DA9471A217C1}"/>
              </a:ext>
            </a:extLst>
          </p:cNvPr>
          <p:cNvSpPr/>
          <p:nvPr/>
        </p:nvSpPr>
        <p:spPr>
          <a:xfrm>
            <a:off x="3909024" y="967048"/>
            <a:ext cx="4792321" cy="3442729"/>
          </a:xfrm>
          <a:prstGeom prst="rect">
            <a:avLst/>
          </a:prstGeom>
          <a:noFill/>
          <a:ln w="19050"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4911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EA71B5A-AB2F-B66C-B349-5819B9A9CCE1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Captura de Pantalla 2023-03-18 a las 20.55.38.png" descr="Captura de Pantalla 2023-03-18 a las 20.55.38.png">
            <a:extLst>
              <a:ext uri="{FF2B5EF4-FFF2-40B4-BE49-F238E27FC236}">
                <a16:creationId xmlns:a16="http://schemas.microsoft.com/office/drawing/2014/main" id="{2C2FDB84-4671-2DF9-8E98-5E396AF27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2" t="9350" r="6982" b="9350"/>
          <a:stretch>
            <a:fillRect/>
          </a:stretch>
        </p:blipFill>
        <p:spPr>
          <a:xfrm>
            <a:off x="8430507" y="146208"/>
            <a:ext cx="606358" cy="567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n 6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760E7063-F392-7FC5-42F2-A457BF3D8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066" y="78177"/>
            <a:ext cx="1193321" cy="8208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571F54F-6809-AF93-1772-8F3ED7D31B4B}"/>
              </a:ext>
            </a:extLst>
          </p:cNvPr>
          <p:cNvSpPr/>
          <p:nvPr/>
        </p:nvSpPr>
        <p:spPr>
          <a:xfrm>
            <a:off x="6925446" y="967048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C259CCD-A6D7-F09E-15A6-C6EA7B73AD41}"/>
              </a:ext>
            </a:extLst>
          </p:cNvPr>
          <p:cNvSpPr txBox="1"/>
          <p:nvPr/>
        </p:nvSpPr>
        <p:spPr>
          <a:xfrm>
            <a:off x="755846" y="1284214"/>
            <a:ext cx="8013524" cy="353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Complejidad quirúrgica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s-ES" dirty="0">
              <a:effectLst/>
            </a:endParaRP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QIT induce fibrosis y adherencias = aumento dificultad técnica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Tasa de resección completa (R0) alta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Seguridad perioperatoria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Baja incidencia de complicaciones graves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Estancia hospitalaria corta = mediana 3 días</a:t>
            </a:r>
            <a:endParaRPr lang="es-ES" sz="1200" kern="0" dirty="0">
              <a:solidFill>
                <a:srgbClr val="40404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Abordajes mínimamente invasivos:</a:t>
            </a:r>
            <a:endParaRPr lang="es-ES" sz="1200" b="1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Factibles en pacientes seleccionados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Riesgo de conversión a cirugía abierta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A116FC2-C4A2-FBCC-D813-7CB6F84BE682}"/>
              </a:ext>
            </a:extLst>
          </p:cNvPr>
          <p:cNvSpPr/>
          <p:nvPr/>
        </p:nvSpPr>
        <p:spPr>
          <a:xfrm>
            <a:off x="453493" y="1174770"/>
            <a:ext cx="8013524" cy="3531736"/>
          </a:xfrm>
          <a:prstGeom prst="rect">
            <a:avLst/>
          </a:prstGeom>
          <a:noFill/>
          <a:ln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2A34265-CB42-C812-A0AE-AABFC34F0567}"/>
              </a:ext>
            </a:extLst>
          </p:cNvPr>
          <p:cNvSpPr/>
          <p:nvPr/>
        </p:nvSpPr>
        <p:spPr>
          <a:xfrm>
            <a:off x="-26999" y="529501"/>
            <a:ext cx="3295784" cy="3846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B956BB1-5EA6-B36B-D19E-F7754AD408E3}"/>
              </a:ext>
            </a:extLst>
          </p:cNvPr>
          <p:cNvSpPr txBox="1"/>
          <p:nvPr/>
        </p:nvSpPr>
        <p:spPr>
          <a:xfrm>
            <a:off x="271564" y="529501"/>
            <a:ext cx="4491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Discusión</a:t>
            </a:r>
          </a:p>
        </p:txBody>
      </p:sp>
    </p:spTree>
    <p:extLst>
      <p:ext uri="{BB962C8B-B14F-4D97-AF65-F5344CB8AC3E}">
        <p14:creationId xmlns:p14="http://schemas.microsoft.com/office/powerpoint/2010/main" val="2111644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EA71B5A-AB2F-B66C-B349-5819B9A9CCE1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Captura de Pantalla 2023-03-18 a las 20.55.38.png" descr="Captura de Pantalla 2023-03-18 a las 20.55.38.png">
            <a:extLst>
              <a:ext uri="{FF2B5EF4-FFF2-40B4-BE49-F238E27FC236}">
                <a16:creationId xmlns:a16="http://schemas.microsoft.com/office/drawing/2014/main" id="{2C2FDB84-4671-2DF9-8E98-5E396AF27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2" t="9350" r="6982" b="9350"/>
          <a:stretch>
            <a:fillRect/>
          </a:stretch>
        </p:blipFill>
        <p:spPr>
          <a:xfrm>
            <a:off x="8430507" y="146208"/>
            <a:ext cx="606358" cy="567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n 6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760E7063-F392-7FC5-42F2-A457BF3D8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582"/>
            <a:ext cx="1193321" cy="8208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571F54F-6809-AF93-1772-8F3ED7D31B4B}"/>
              </a:ext>
            </a:extLst>
          </p:cNvPr>
          <p:cNvSpPr/>
          <p:nvPr/>
        </p:nvSpPr>
        <p:spPr>
          <a:xfrm>
            <a:off x="7164286" y="3867894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76D9793-0902-257A-4939-DA3FF60626F2}"/>
              </a:ext>
            </a:extLst>
          </p:cNvPr>
          <p:cNvSpPr txBox="1"/>
          <p:nvPr/>
        </p:nvSpPr>
        <p:spPr>
          <a:xfrm>
            <a:off x="251520" y="245521"/>
            <a:ext cx="4660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Discusión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A75A23-DFE0-0084-F3D5-7E679CC368C3}"/>
              </a:ext>
            </a:extLst>
          </p:cNvPr>
          <p:cNvSpPr txBox="1"/>
          <p:nvPr/>
        </p:nvSpPr>
        <p:spPr>
          <a:xfrm>
            <a:off x="780836" y="1847537"/>
            <a:ext cx="7649671" cy="3049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Hallazgos principales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s-ES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cirugía tras QIT </a:t>
            </a:r>
            <a:r>
              <a:rPr lang="es-ES" sz="1200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neoayuvante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 segura y viable, con altas tasas de R0 y RPC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complejidad quirúrgica aumenta debido a la fibrosis, pero es manejable con equipos experimentados.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Implicaciones clínicas</a:t>
            </a: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Importancia del manejo multidisciplinar y la planificación quirúrgica</a:t>
            </a:r>
          </a:p>
          <a:p>
            <a:pPr marL="342900" lvl="0" indent="-342900">
              <a:lnSpc>
                <a:spcPct val="150000"/>
              </a:lnSpc>
              <a:spcAft>
                <a:spcPts val="3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200" b="1" kern="0" dirty="0">
                <a:solidFill>
                  <a:srgbClr val="40404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Limitaciones:</a:t>
            </a:r>
            <a:endParaRPr lang="es-ES" sz="1200" b="1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1200" kern="0" dirty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Tamaño reducido de la muestra y diseño </a:t>
            </a:r>
            <a:r>
              <a:rPr lang="es-ES" sz="1200" kern="0" dirty="0" err="1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monocéntrico</a:t>
            </a:r>
            <a:endParaRPr lang="es-ES" sz="1200" kern="100" dirty="0">
              <a:solidFill>
                <a:srgbClr val="40404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4DA050A-778A-487B-335C-CD5C8826183D}"/>
              </a:ext>
            </a:extLst>
          </p:cNvPr>
          <p:cNvSpPr/>
          <p:nvPr/>
        </p:nvSpPr>
        <p:spPr>
          <a:xfrm>
            <a:off x="596660" y="1687219"/>
            <a:ext cx="7935780" cy="3046309"/>
          </a:xfrm>
          <a:prstGeom prst="rect">
            <a:avLst/>
          </a:prstGeom>
          <a:noFill/>
          <a:ln>
            <a:solidFill>
              <a:srgbClr val="058A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5512614-EF71-3F65-BB46-AC21537F624A}"/>
              </a:ext>
            </a:extLst>
          </p:cNvPr>
          <p:cNvSpPr/>
          <p:nvPr/>
        </p:nvSpPr>
        <p:spPr>
          <a:xfrm>
            <a:off x="-47231" y="1135453"/>
            <a:ext cx="3295262" cy="3846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702873E-498B-A94C-5636-158948AC3989}"/>
              </a:ext>
            </a:extLst>
          </p:cNvPr>
          <p:cNvSpPr txBox="1"/>
          <p:nvPr/>
        </p:nvSpPr>
        <p:spPr>
          <a:xfrm>
            <a:off x="251520" y="1135453"/>
            <a:ext cx="44903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41424533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587</Words>
  <Application>Microsoft Macintosh PowerPoint</Application>
  <PresentationFormat>Presentación en pantalla (16:9)</PresentationFormat>
  <Paragraphs>81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Courier New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Mireia Rusca Giménez</cp:lastModifiedBy>
  <cp:revision>3</cp:revision>
  <dcterms:created xsi:type="dcterms:W3CDTF">2024-02-05T13:08:18Z</dcterms:created>
  <dcterms:modified xsi:type="dcterms:W3CDTF">2025-03-02T13:52:25Z</dcterms:modified>
</cp:coreProperties>
</file>